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2C915F-7365-4B3B-8B1B-9173DD55EDE2}">
  <a:tblStyle styleId="{772C915F-7365-4B3B-8B1B-9173DD55ED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24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f8bd8c2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f8bd8c2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f8bd8c20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f8bd8c20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4f8bd8c20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4f8bd8c20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4f8bd8c20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4f8bd8c20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Constraints: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f8bd8c20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f8bd8c20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Constraints: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f8bd8c20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f8bd8c20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Constraints: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f8bd8c20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f8bd8c20b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Constraints: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f8bd8c20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4f8bd8c20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Constraints: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522717cc0b_0_3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3522717cc0b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522717cc0b_0_3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3522717cc0b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522717cc0b_0_3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3522717cc0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522717cc0b_0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g3522717cc0b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522717cc0b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3522717cc0b_0_3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https://learn.browndoggadgets.com/Guide/Plant+Watering+System+(Resistive)/326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 watering system: https://www.instructables.com/Automatic-Plant-Watering-System-Using-a-Microbit/</a:t>
            </a:r>
            <a:endParaRPr/>
          </a:p>
        </p:txBody>
      </p:sp>
      <p:sp>
        <p:nvSpPr>
          <p:cNvPr id="464" name="Google Shape;464;g3522717cc0b_0_3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522717cc0b_0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g3522717cc0b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522717cc0b_0_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3522717cc0b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522717cc0b_0_3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3522717cc0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09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248383" y="1685386"/>
            <a:ext cx="63840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Designing Scientific Investigations</a:t>
            </a:r>
            <a:endParaRPr b="1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913083" y="57427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Module 7 </a:t>
            </a:r>
            <a:endParaRPr sz="3600" b="1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635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Greenhouse Sensors – Work done so far!</a:t>
            </a:r>
            <a:endParaRPr b="1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075563"/>
            <a:ext cx="8520600" cy="3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solidFill>
                  <a:schemeClr val="tx1"/>
                </a:solidFill>
              </a:rPr>
              <a:t>Using micro:bit, we have obtained data using the </a:t>
            </a:r>
            <a:r>
              <a:rPr lang="en" b="1" dirty="0">
                <a:solidFill>
                  <a:schemeClr val="tx1"/>
                </a:solidFill>
              </a:rPr>
              <a:t>air temperature and humidity (AHT) sensor and light sensor</a:t>
            </a:r>
            <a:r>
              <a:rPr lang="en" dirty="0">
                <a:solidFill>
                  <a:schemeClr val="tx1"/>
                </a:solidFill>
              </a:rPr>
              <a:t>:</a:t>
            </a:r>
            <a:endParaRPr dirty="0">
              <a:solidFill>
                <a:schemeClr val="tx1"/>
              </a:solidFill>
            </a:endParaRPr>
          </a:p>
          <a:p>
            <a:pPr marL="914400" lvl="1" indent="-3412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18" dirty="0">
                <a:solidFill>
                  <a:schemeClr val="tx1"/>
                </a:solidFill>
              </a:rPr>
              <a:t>Independent variable:</a:t>
            </a:r>
            <a:endParaRPr sz="1918" dirty="0">
              <a:solidFill>
                <a:schemeClr val="tx1"/>
              </a:solidFill>
            </a:endParaRPr>
          </a:p>
          <a:p>
            <a:pPr marL="1371600" lvl="2" indent="-34129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918" dirty="0">
                <a:solidFill>
                  <a:schemeClr val="tx1"/>
                </a:solidFill>
              </a:rPr>
              <a:t>Time</a:t>
            </a:r>
            <a:endParaRPr sz="1918" dirty="0">
              <a:solidFill>
                <a:schemeClr val="tx1"/>
              </a:solidFill>
            </a:endParaRPr>
          </a:p>
          <a:p>
            <a:pPr marL="914400" lvl="1" indent="-34129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918" dirty="0">
                <a:solidFill>
                  <a:schemeClr val="tx1"/>
                </a:solidFill>
              </a:rPr>
              <a:t>Dependent variable:</a:t>
            </a:r>
            <a:endParaRPr sz="1918" dirty="0">
              <a:solidFill>
                <a:schemeClr val="tx1"/>
              </a:solidFill>
            </a:endParaRPr>
          </a:p>
          <a:p>
            <a:pPr marL="1371600" lvl="2" indent="-34129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918" dirty="0">
                <a:solidFill>
                  <a:schemeClr val="tx1"/>
                </a:solidFill>
              </a:rPr>
              <a:t>Air temperature (Using AHT sensor)</a:t>
            </a:r>
            <a:endParaRPr sz="1918" dirty="0">
              <a:solidFill>
                <a:schemeClr val="tx1"/>
              </a:solidFill>
            </a:endParaRPr>
          </a:p>
          <a:p>
            <a:pPr marL="1371600" lvl="2" indent="-34129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918" dirty="0">
                <a:solidFill>
                  <a:schemeClr val="tx1"/>
                </a:solidFill>
              </a:rPr>
              <a:t>Humidity (Using AHT sensor)</a:t>
            </a:r>
            <a:endParaRPr sz="1918" dirty="0">
              <a:solidFill>
                <a:schemeClr val="tx1"/>
              </a:solidFill>
            </a:endParaRPr>
          </a:p>
          <a:p>
            <a:pPr marL="1371600" lvl="2" indent="-34129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918" dirty="0">
                <a:solidFill>
                  <a:schemeClr val="tx1"/>
                </a:solidFill>
              </a:rPr>
              <a:t>Light (Using Light sensor)</a:t>
            </a:r>
            <a:endParaRPr sz="1918" dirty="0">
              <a:solidFill>
                <a:schemeClr val="tx1"/>
              </a:solidFill>
            </a:endParaRPr>
          </a:p>
          <a:p>
            <a:pPr marL="457200" lvl="0" indent="-33432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solidFill>
                  <a:schemeClr val="tx1"/>
                </a:solidFill>
              </a:rPr>
              <a:t>We also tried to transfer the data from the micro:bit to the graphing site to create graphs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9289"/>
              <a:buNone/>
            </a:pPr>
            <a:r>
              <a:rPr lang="en" sz="3380" dirty="0"/>
              <a:t>Now let’s try some </a:t>
            </a:r>
            <a:r>
              <a:rPr lang="en" sz="3380" b="1" dirty="0"/>
              <a:t>CHALLENGES</a:t>
            </a:r>
            <a:r>
              <a:rPr lang="en" sz="3380" dirty="0"/>
              <a:t>!</a:t>
            </a:r>
            <a:endParaRPr sz="338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9289"/>
              <a:buNone/>
            </a:pPr>
            <a:endParaRPr sz="338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29289"/>
              <a:buNone/>
            </a:pPr>
            <a:r>
              <a:rPr lang="en" sz="3380" dirty="0"/>
              <a:t>You may ask for a mini-heater, a mini-humidifier, and/ or another fan</a:t>
            </a:r>
            <a:endParaRPr sz="338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Challenge 1</a:t>
            </a:r>
            <a:endParaRPr b="1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375175"/>
            <a:ext cx="8617800" cy="3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>
                <a:solidFill>
                  <a:schemeClr val="tx1"/>
                </a:solidFill>
              </a:rPr>
              <a:t>Try to maintain low humidity (around 50%) and high temperature (around 35°C) in the greenhouse at least for 3 minutes.</a:t>
            </a:r>
            <a:endParaRPr sz="1700" b="1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While doing this, always keep the heater ON. 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Also explain what changes you made in the greenhouse in order to achieve this challenge!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Log the data of temperature and humidity with the data logging element of the micro:bit and then create graphs.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Use these graphs to show that your experiment is successful!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Challenge 2</a:t>
            </a:r>
            <a:endParaRPr b="1"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368425"/>
            <a:ext cx="8617800" cy="30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>
                <a:solidFill>
                  <a:schemeClr val="tx1"/>
                </a:solidFill>
              </a:rPr>
              <a:t>Try to maintain high humidity (78-80%) and high temperature (33-35°C) in the greenhouse at least for 3 minutes.</a:t>
            </a:r>
            <a:endParaRPr sz="1700" b="1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While doing this, always keep the heater ON. 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Also explain what changes you made in the greenhouse in order to achieve this challenge!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Log the data of temperature and humidity with the data logging element of the micro:bit and then create graphs.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Use these graphs to show that your experiment is successful!</a:t>
            </a:r>
            <a:endParaRPr sz="1700" dirty="0">
              <a:solidFill>
                <a:schemeClr val="tx1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Challenge 3</a:t>
            </a:r>
            <a:endParaRPr b="1"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368425"/>
            <a:ext cx="8617800" cy="30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>
                <a:solidFill>
                  <a:schemeClr val="tx1"/>
                </a:solidFill>
              </a:rPr>
              <a:t>How fast can you go from 35°C to 30°C with 2 fans?</a:t>
            </a:r>
            <a:endParaRPr sz="1700" b="1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While doing this, always keep the heater ON. 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Also explain what changes you made in the greenhouse in order to achieve this challenge!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Log the data of temperature and humidity with the data logging element of the micro:bit and then create graphs.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Use these graphs to show that your experiment is successful!</a:t>
            </a:r>
            <a:endParaRPr sz="1700" dirty="0">
              <a:solidFill>
                <a:schemeClr val="tx1"/>
              </a:solidFill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Challenge 4</a:t>
            </a:r>
            <a:endParaRPr b="1" dirty="0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368425"/>
            <a:ext cx="8617800" cy="30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>
                <a:solidFill>
                  <a:schemeClr val="tx1"/>
                </a:solidFill>
              </a:rPr>
              <a:t>How can you go from 35°C to 30°C in 2 minutes?</a:t>
            </a:r>
            <a:endParaRPr sz="1700" b="1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While doing this, always keep the heater ON. 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Also explain what changes you made in the greenhouse in order to achieve this challenge!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Log the data of temperature and humidity with the data logging element of the micro:bit and then create graphs.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Use these graphs to show that your experiment is successful!</a:t>
            </a:r>
            <a:endParaRPr sz="1700" dirty="0">
              <a:solidFill>
                <a:schemeClr val="tx1"/>
              </a:solidFill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873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Challenge 5</a:t>
            </a:r>
            <a:endParaRPr b="1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956400"/>
            <a:ext cx="8617800" cy="3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b="1" dirty="0">
                <a:solidFill>
                  <a:schemeClr val="tx1"/>
                </a:solidFill>
              </a:rPr>
              <a:t>How can you maintain your greenhouse at 30°C temperature and 50% humidity at the lowest cost?</a:t>
            </a:r>
            <a:endParaRPr sz="17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While doing this, always keep the heater ON. 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You cannot open more than 1 window. All other windows have to be closed.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Log the data of temperature and humidity with the data logging element of the micro:bit and then create graphs.</a:t>
            </a:r>
            <a:endParaRPr sz="1700" dirty="0">
              <a:solidFill>
                <a:schemeClr val="tx1"/>
              </a:solidFill>
            </a:endParaRPr>
          </a:p>
          <a:p>
            <a:pPr marL="914400" lvl="1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>
                <a:solidFill>
                  <a:schemeClr val="tx1"/>
                </a:solidFill>
              </a:rPr>
              <a:t>Use these graphs to show that your experiment is successful!</a:t>
            </a:r>
            <a:endParaRPr sz="1700" dirty="0">
              <a:solidFill>
                <a:schemeClr val="tx1"/>
              </a:solidFill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graphicFrame>
        <p:nvGraphicFramePr>
          <p:cNvPr id="104" name="Google Shape;104;p20"/>
          <p:cNvGraphicFramePr/>
          <p:nvPr/>
        </p:nvGraphicFramePr>
        <p:xfrm>
          <a:off x="952500" y="1847850"/>
          <a:ext cx="7239000" cy="396210"/>
        </p:xfrm>
        <a:graphic>
          <a:graphicData uri="http://schemas.openxmlformats.org/drawingml/2006/table">
            <a:tbl>
              <a:tblPr>
                <a:noFill/>
                <a:tableStyleId>{772C915F-7365-4B3B-8B1B-9173DD55EDE2}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Cost of 1 fan = $10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Cost of 1 relay = $15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Cost of humidifier = $30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522717cc0b_0_302"/>
          <p:cNvSpPr txBox="1">
            <a:spLocks noGrp="1"/>
          </p:cNvSpPr>
          <p:nvPr>
            <p:ph type="ctrTitle"/>
          </p:nvPr>
        </p:nvSpPr>
        <p:spPr>
          <a:xfrm>
            <a:off x="677918" y="1617504"/>
            <a:ext cx="6858000" cy="1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Rockwell"/>
              <a:buNone/>
            </a:pPr>
            <a:r>
              <a:rPr lang="en-US" sz="4000" dirty="0"/>
              <a:t>UNDERSTANDING THE ENGINEERING DESIGN PROCESS</a:t>
            </a:r>
            <a:endParaRPr sz="4800" dirty="0"/>
          </a:p>
        </p:txBody>
      </p:sp>
      <p:sp>
        <p:nvSpPr>
          <p:cNvPr id="436" name="Google Shape;436;g3522717cc0b_0_302"/>
          <p:cNvSpPr txBox="1">
            <a:spLocks noGrp="1"/>
          </p:cNvSpPr>
          <p:nvPr>
            <p:ph type="subTitle" idx="1"/>
          </p:nvPr>
        </p:nvSpPr>
        <p:spPr>
          <a:xfrm>
            <a:off x="677918" y="3379443"/>
            <a:ext cx="68580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/>
              <a:t>A Step-by-Step Guide for K-12 Students</a:t>
            </a:r>
            <a:endParaRPr sz="1800"/>
          </a:p>
        </p:txBody>
      </p:sp>
      <p:pic>
        <p:nvPicPr>
          <p:cNvPr id="437" name="Google Shape;437;g3522717cc0b_0_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8391" y="496513"/>
            <a:ext cx="1913100" cy="24216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22717cc0b_0_308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ckwell"/>
              <a:buNone/>
            </a:pPr>
            <a:r>
              <a:rPr lang="en-US"/>
              <a:t>WHAT IS THE ENGINEERING DESIGN PROCESS?</a:t>
            </a:r>
            <a:endParaRPr/>
          </a:p>
        </p:txBody>
      </p:sp>
      <p:sp>
        <p:nvSpPr>
          <p:cNvPr id="443" name="Google Shape;443;g3522717cc0b_0_308"/>
          <p:cNvSpPr txBox="1">
            <a:spLocks noGrp="1"/>
          </p:cNvSpPr>
          <p:nvPr>
            <p:ph type="body" idx="1"/>
          </p:nvPr>
        </p:nvSpPr>
        <p:spPr>
          <a:xfrm>
            <a:off x="619875" y="2031188"/>
            <a:ext cx="4678800" cy="19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900"/>
              <a:t>The Engineering Design Process is a series of steps engineers follow to solve problems and create new things. It's like a map that helps guide us from an idea to a final product</a:t>
            </a:r>
            <a:endParaRPr sz="1900"/>
          </a:p>
        </p:txBody>
      </p:sp>
      <p:pic>
        <p:nvPicPr>
          <p:cNvPr id="444" name="Google Shape;444;g3522717cc0b_0_308"/>
          <p:cNvPicPr preferRelativeResize="0"/>
          <p:nvPr/>
        </p:nvPicPr>
        <p:blipFill rotWithShape="1">
          <a:blip r:embed="rId3">
            <a:alphaModFix/>
          </a:blip>
          <a:srcRect l="5917" t="6077" r="4963" b="6723"/>
          <a:stretch/>
        </p:blipFill>
        <p:spPr>
          <a:xfrm>
            <a:off x="5594513" y="1339274"/>
            <a:ext cx="3549488" cy="347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522717cc0b_0_314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ckwell"/>
              <a:buNone/>
            </a:pPr>
            <a:r>
              <a:rPr lang="en-US"/>
              <a:t>STEP 1: ASK</a:t>
            </a:r>
            <a:endParaRPr/>
          </a:p>
        </p:txBody>
      </p:sp>
      <p:sp>
        <p:nvSpPr>
          <p:cNvPr id="450" name="Google Shape;450;g3522717cc0b_0_314"/>
          <p:cNvSpPr txBox="1">
            <a:spLocks noGrp="1"/>
          </p:cNvSpPr>
          <p:nvPr>
            <p:ph type="body" idx="1"/>
          </p:nvPr>
        </p:nvSpPr>
        <p:spPr>
          <a:xfrm>
            <a:off x="232410" y="1507871"/>
            <a:ext cx="46749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lvl="0" indent="-952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900"/>
              <a:t>What is the problem we are trying to solve?</a:t>
            </a:r>
            <a:endParaRPr sz="1900"/>
          </a:p>
          <a:p>
            <a:pPr marL="0" lvl="0" indent="-952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900"/>
              <a:t>Who is it for?</a:t>
            </a:r>
            <a:endParaRPr sz="1900"/>
          </a:p>
          <a:p>
            <a:pPr marL="0" lvl="0" indent="-952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900"/>
              <a:t>What are the requirements or limitations?</a:t>
            </a:r>
            <a:endParaRPr/>
          </a:p>
        </p:txBody>
      </p:sp>
      <p:sp>
        <p:nvSpPr>
          <p:cNvPr id="451" name="Google Shape;451;g3522717cc0b_0_314"/>
          <p:cNvSpPr/>
          <p:nvPr/>
        </p:nvSpPr>
        <p:spPr>
          <a:xfrm>
            <a:off x="311066" y="4246195"/>
            <a:ext cx="7452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Example</a:t>
            </a:r>
            <a:r>
              <a:rPr lang="en-US"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If we want our plants to grow healthy, we might ask: “How can we check if the soil is too dry or if the temperature is too hot for the plants?</a:t>
            </a:r>
            <a:endParaRPr sz="1100"/>
          </a:p>
        </p:txBody>
      </p:sp>
      <p:pic>
        <p:nvPicPr>
          <p:cNvPr id="452" name="Google Shape;452;g3522717cc0b_0_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0548" y="969167"/>
            <a:ext cx="3842700" cy="2143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522717cc0b_0_321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ckwell"/>
              <a:buNone/>
            </a:pPr>
            <a:r>
              <a:rPr lang="en-US"/>
              <a:t>STEP 2: IMAGINE</a:t>
            </a:r>
            <a:endParaRPr/>
          </a:p>
        </p:txBody>
      </p:sp>
      <p:sp>
        <p:nvSpPr>
          <p:cNvPr id="458" name="Google Shape;458;g3522717cc0b_0_321"/>
          <p:cNvSpPr txBox="1">
            <a:spLocks noGrp="1"/>
          </p:cNvSpPr>
          <p:nvPr>
            <p:ph type="body" idx="1"/>
          </p:nvPr>
        </p:nvSpPr>
        <p:spPr>
          <a:xfrm>
            <a:off x="421039" y="1570482"/>
            <a:ext cx="5528400" cy="28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lvl="0" indent="-1714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900"/>
              <a:t>Next, we brainstorm ideas. We think about different ways we can solve the problem</a:t>
            </a:r>
            <a:endParaRPr sz="1900"/>
          </a:p>
          <a:p>
            <a:pPr marL="139700" lvl="0" indent="-17145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-US" sz="1900"/>
              <a:t>What can we create?</a:t>
            </a:r>
            <a:endParaRPr sz="1900"/>
          </a:p>
          <a:p>
            <a:pPr marL="139700" lvl="0" indent="-17145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-US" sz="1900"/>
              <a:t>What would work best?</a:t>
            </a:r>
            <a:endParaRPr sz="1900"/>
          </a:p>
          <a:p>
            <a:pPr marL="139700" lvl="0" indent="-3810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sz="1800"/>
          </a:p>
        </p:txBody>
      </p:sp>
      <p:pic>
        <p:nvPicPr>
          <p:cNvPr id="459" name="Google Shape;459;g3522717cc0b_0_3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2623" y="874345"/>
            <a:ext cx="2629200" cy="1962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460" name="Google Shape;460;g3522717cc0b_0_321"/>
          <p:cNvSpPr/>
          <p:nvPr/>
        </p:nvSpPr>
        <p:spPr>
          <a:xfrm>
            <a:off x="421031" y="36126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96900" marR="0" lvl="1" indent="-260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Example</a:t>
            </a:r>
            <a:r>
              <a:rPr lang="en-US" sz="17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 Imagine using a Micro:bit to measure temperature or soil moisture. Could it light up or show a message when the plant needs water? Should we use a sound to remind us to water it?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522717cc0b_0_328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ckwell"/>
              <a:buNone/>
            </a:pPr>
            <a:r>
              <a:rPr lang="en-US"/>
              <a:t>STEP 3: PLAN</a:t>
            </a:r>
            <a:endParaRPr/>
          </a:p>
        </p:txBody>
      </p:sp>
      <p:sp>
        <p:nvSpPr>
          <p:cNvPr id="467" name="Google Shape;467;g3522717cc0b_0_328"/>
          <p:cNvSpPr txBox="1">
            <a:spLocks noGrp="1"/>
          </p:cNvSpPr>
          <p:nvPr>
            <p:ph type="body" idx="1"/>
          </p:nvPr>
        </p:nvSpPr>
        <p:spPr>
          <a:xfrm>
            <a:off x="543910" y="1570482"/>
            <a:ext cx="5986500" cy="19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lvl="0" indent="-146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Now we make a plan. We choose the best idea and think about how to build it.</a:t>
            </a:r>
            <a:endParaRPr sz="170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What materials will we need?</a:t>
            </a:r>
            <a:endParaRPr sz="170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What steps will we take to make it happen?</a:t>
            </a:r>
            <a:endParaRPr sz="1700"/>
          </a:p>
          <a:p>
            <a:pPr marL="139700" lvl="0" indent="-38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sz="2000"/>
          </a:p>
        </p:txBody>
      </p:sp>
      <p:pic>
        <p:nvPicPr>
          <p:cNvPr id="468" name="Google Shape;468;g3522717cc0b_0_328"/>
          <p:cNvPicPr preferRelativeResize="0"/>
          <p:nvPr/>
        </p:nvPicPr>
        <p:blipFill rotWithShape="1">
          <a:blip r:embed="rId3">
            <a:alphaModFix/>
          </a:blip>
          <a:srcRect l="1846" t="2860" r="1981" b="3646"/>
          <a:stretch/>
        </p:blipFill>
        <p:spPr>
          <a:xfrm>
            <a:off x="6286499" y="678181"/>
            <a:ext cx="2491500" cy="1821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469" name="Google Shape;469;g3522717cc0b_0_328"/>
          <p:cNvSpPr/>
          <p:nvPr/>
        </p:nvSpPr>
        <p:spPr>
          <a:xfrm>
            <a:off x="0" y="3566160"/>
            <a:ext cx="87783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96900" marR="0" lvl="1" indent="-2476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1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Example:</a:t>
            </a:r>
            <a:r>
              <a:rPr lang="en-US"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We plan to use a Micro:bit, a soil moisture sensor, and a buzzer. We’ll write code that checks if the soil is dry and plays a sound to remind us to water the plant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22717cc0b_0_336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ckwell"/>
              <a:buNone/>
            </a:pPr>
            <a:r>
              <a:rPr lang="en-US"/>
              <a:t>STEP 4: CREATE</a:t>
            </a:r>
            <a:endParaRPr/>
          </a:p>
        </p:txBody>
      </p:sp>
      <p:sp>
        <p:nvSpPr>
          <p:cNvPr id="475" name="Google Shape;475;g3522717cc0b_0_336"/>
          <p:cNvSpPr txBox="1">
            <a:spLocks noGrp="1"/>
          </p:cNvSpPr>
          <p:nvPr>
            <p:ph type="body" idx="1"/>
          </p:nvPr>
        </p:nvSpPr>
        <p:spPr>
          <a:xfrm>
            <a:off x="512513" y="1706410"/>
            <a:ext cx="5378100" cy="1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lvl="0" indent="-146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We build our design! This is where we turn our plan into reality.</a:t>
            </a:r>
            <a:endParaRPr sz="170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Build a prototype or a model.</a:t>
            </a:r>
            <a:endParaRPr sz="170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Make sure everything fits and works together</a:t>
            </a:r>
            <a:endParaRPr sz="1700"/>
          </a:p>
        </p:txBody>
      </p:sp>
      <p:sp>
        <p:nvSpPr>
          <p:cNvPr id="476" name="Google Shape;476;g3522717cc0b_0_336"/>
          <p:cNvSpPr/>
          <p:nvPr/>
        </p:nvSpPr>
        <p:spPr>
          <a:xfrm>
            <a:off x="628650" y="3606261"/>
            <a:ext cx="7701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47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connect the soil moisture sensor to the Micro:bit and test the code to make sure it sends an alert when the soil is dry</a:t>
            </a:r>
            <a:endParaRPr sz="1100"/>
          </a:p>
        </p:txBody>
      </p:sp>
      <p:pic>
        <p:nvPicPr>
          <p:cNvPr id="477" name="Google Shape;477;g3522717cc0b_0_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1963" y="770929"/>
            <a:ext cx="2788500" cy="15465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22717cc0b_0_343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ckwell"/>
              <a:buNone/>
            </a:pPr>
            <a:r>
              <a:rPr lang="en-US"/>
              <a:t>STEP 5: EXPERIMENT (TEST)</a:t>
            </a:r>
            <a:endParaRPr/>
          </a:p>
        </p:txBody>
      </p:sp>
      <p:sp>
        <p:nvSpPr>
          <p:cNvPr id="483" name="Google Shape;483;g3522717cc0b_0_3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1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39700" lvl="0" indent="-146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Testing is super important! We check if our design works as expected.</a:t>
            </a:r>
            <a:endParaRPr sz="170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Does it solve the problem?</a:t>
            </a:r>
            <a:endParaRPr sz="170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Are there any problems with the design?</a:t>
            </a:r>
            <a:endParaRPr sz="1700"/>
          </a:p>
        </p:txBody>
      </p:sp>
      <p:sp>
        <p:nvSpPr>
          <p:cNvPr id="484" name="Google Shape;484;g3522717cc0b_0_343"/>
          <p:cNvSpPr/>
          <p:nvPr/>
        </p:nvSpPr>
        <p:spPr>
          <a:xfrm>
            <a:off x="628650" y="3172499"/>
            <a:ext cx="7811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marR="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We test the system by placing it in a dry plant pot to see if it gives a warning. Then we water the plant and see if the alert stops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522717cc0b_0_349"/>
          <p:cNvSpPr txBox="1">
            <a:spLocks noGrp="1"/>
          </p:cNvSpPr>
          <p:nvPr>
            <p:ph type="title"/>
          </p:nvPr>
        </p:nvSpPr>
        <p:spPr>
          <a:xfrm>
            <a:off x="471488" y="205383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00"/>
              <a:buFont typeface="Rockwell"/>
              <a:buNone/>
            </a:pPr>
            <a:r>
              <a:rPr lang="en-US"/>
              <a:t>STEP 6: IMPROVE</a:t>
            </a:r>
            <a:endParaRPr/>
          </a:p>
        </p:txBody>
      </p:sp>
      <p:sp>
        <p:nvSpPr>
          <p:cNvPr id="490" name="Google Shape;490;g3522717cc0b_0_349"/>
          <p:cNvSpPr txBox="1">
            <a:spLocks noGrp="1"/>
          </p:cNvSpPr>
          <p:nvPr>
            <p:ph type="body" idx="1"/>
          </p:nvPr>
        </p:nvSpPr>
        <p:spPr>
          <a:xfrm>
            <a:off x="202981" y="1570482"/>
            <a:ext cx="5574900" cy="29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39700" lvl="0" indent="-14605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Based on the testing, we make improvements. Maybe something needs to be stronger or more efficient.</a:t>
            </a:r>
            <a:endParaRPr sz="170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What can be fixed?</a:t>
            </a:r>
            <a:endParaRPr sz="1700"/>
          </a:p>
          <a:p>
            <a:pPr marL="139700" lvl="0" indent="-1460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700"/>
              <a:buChar char="•"/>
            </a:pPr>
            <a:r>
              <a:rPr lang="en-US" sz="2000"/>
              <a:t>How can we make it better?</a:t>
            </a:r>
            <a:endParaRPr sz="1700"/>
          </a:p>
          <a:p>
            <a:pPr marL="139700" lvl="0" indent="-381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endParaRPr sz="2000"/>
          </a:p>
        </p:txBody>
      </p:sp>
      <p:pic>
        <p:nvPicPr>
          <p:cNvPr id="491" name="Google Shape;491;g3522717cc0b_0_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5511" y="1145372"/>
            <a:ext cx="2950500" cy="1653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492" name="Google Shape;492;g3522717cc0b_0_349"/>
          <p:cNvSpPr/>
          <p:nvPr/>
        </p:nvSpPr>
        <p:spPr>
          <a:xfrm>
            <a:off x="202987" y="3732694"/>
            <a:ext cx="8065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596900" marR="0" lvl="1" indent="-254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If the alert is too quiet or delayed, we can add a brighter light or make the buzzer louder. We could even add temperature monitoring to make the system smarter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On-screen Show (16:9)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Lato</vt:lpstr>
      <vt:lpstr>Rockwell</vt:lpstr>
      <vt:lpstr>Simple Light</vt:lpstr>
      <vt:lpstr>Designing Scientific Investigations</vt:lpstr>
      <vt:lpstr>UNDERSTANDING THE ENGINEERING DESIGN PROCESS</vt:lpstr>
      <vt:lpstr>WHAT IS THE ENGINEERING DESIGN PROCESS?</vt:lpstr>
      <vt:lpstr>STEP 1: ASK</vt:lpstr>
      <vt:lpstr>STEP 2: IMAGINE</vt:lpstr>
      <vt:lpstr>STEP 3: PLAN</vt:lpstr>
      <vt:lpstr>STEP 4: CREATE</vt:lpstr>
      <vt:lpstr>STEP 5: EXPERIMENT (TEST)</vt:lpstr>
      <vt:lpstr>STEP 6: IMPROVE</vt:lpstr>
      <vt:lpstr>Greenhouse Sensors – Work done so far!</vt:lpstr>
      <vt:lpstr>Now let’s try some CHALLENGES!  You may ask for a mini-heater, a mini-humidifier, and/ or another fan</vt:lpstr>
      <vt:lpstr>Challenge 1</vt:lpstr>
      <vt:lpstr>Challenge 2</vt:lpstr>
      <vt:lpstr>Challenge 3</vt:lpstr>
      <vt:lpstr>Challenge 4</vt:lpstr>
      <vt:lpstr>Challenge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Ahmad-Desktop</dc:creator>
  <cp:lastModifiedBy>Sheikh Ahmad Shah</cp:lastModifiedBy>
  <cp:revision>1</cp:revision>
  <dcterms:modified xsi:type="dcterms:W3CDTF">2025-06-18T04:11:59Z</dcterms:modified>
</cp:coreProperties>
</file>