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6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53F"/>
    <a:srgbClr val="27B0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f2698dc4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4f2698dc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99f27a0b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899f27a0b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99f27a0bf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899f27a0b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99f27a0bf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899f27a0b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99f27a0b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899f27a0b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99f27a0bf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899f27a0b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99f27a0bf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2899f27a0b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90126d77d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890126d77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90126d77d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890126d77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f2698dc4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4f2698dc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f2698dc4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f2698dc4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f2698dc4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4f2698dc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f2698dc4b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4f2698dc4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90126d77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890126d7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90126d77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890126d77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90126d7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90126d7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2698dc4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f2698dc4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515642" y="-388962"/>
            <a:ext cx="81129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/>
              <a:t>How to control lights?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06725" y="1544299"/>
            <a:ext cx="3134400" cy="3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502"/>
              <a:buNone/>
            </a:pPr>
            <a:r>
              <a:rPr lang="en" sz="5242" b="1">
                <a:solidFill>
                  <a:schemeClr val="dk1"/>
                </a:solidFill>
              </a:rPr>
              <a:t>How much light do plants need?</a:t>
            </a:r>
            <a:endParaRPr sz="5342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1502"/>
              <a:buNone/>
            </a:pPr>
            <a:endParaRPr sz="5242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1502"/>
              <a:buNone/>
            </a:pPr>
            <a:r>
              <a:rPr lang="en" sz="5242" b="1">
                <a:solidFill>
                  <a:schemeClr val="dk1"/>
                </a:solidFill>
              </a:rPr>
              <a:t>We can make a timer</a:t>
            </a:r>
            <a:endParaRPr sz="5342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1502"/>
              <a:buNone/>
            </a:pPr>
            <a:r>
              <a:rPr lang="en" sz="5242" b="1">
                <a:solidFill>
                  <a:schemeClr val="dk1"/>
                </a:solidFill>
              </a:rPr>
              <a:t>or </a:t>
            </a:r>
            <a:endParaRPr sz="5342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1502"/>
              <a:buNone/>
            </a:pPr>
            <a:r>
              <a:rPr lang="en" sz="5242" b="1">
                <a:solidFill>
                  <a:schemeClr val="dk1"/>
                </a:solidFill>
              </a:rPr>
              <a:t>We can use the light sensor</a:t>
            </a:r>
            <a:endParaRPr sz="5342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8130"/>
              <a:buNone/>
            </a:pPr>
            <a:endParaRPr sz="3063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8130"/>
              <a:buNone/>
            </a:pPr>
            <a:endParaRPr sz="3063"/>
          </a:p>
        </p:txBody>
      </p:sp>
      <p:pic>
        <p:nvPicPr>
          <p:cNvPr id="62" name="Google Shape;62;p14" descr="Search... 0 In cart: 0 Products Total price: $0.00 Go to cart 0 Contact  Information Wallish Greenhouses 53218 Range Road 231 Sherwood Park, AB T8A  4V2 (780) 467-3091 wglperen@telus.net EXPIRED! Kelly Dick Jun 25, 2021 What  Plants Need Last yea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1751" y="1344025"/>
            <a:ext cx="4964225" cy="34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26AF-7C14-39D6-8362-62ED51C0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95" y="1915607"/>
            <a:ext cx="3084368" cy="994200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34207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0" y="-115600"/>
            <a:ext cx="852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4: How to Show the Light Data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30475" y="1014725"/>
            <a:ext cx="48423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2667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500" b="1" dirty="0">
                <a:solidFill>
                  <a:schemeClr val="dk1"/>
                </a:solidFill>
              </a:rPr>
              <a:t>Now, you can show Light Data on your OLED Screen. You can “duplicate” the </a:t>
            </a:r>
            <a:r>
              <a:rPr lang="en" sz="2500" b="1" dirty="0">
                <a:solidFill>
                  <a:srgbClr val="27B0BA"/>
                </a:solidFill>
              </a:rPr>
              <a:t>show string</a:t>
            </a:r>
            <a:r>
              <a:rPr lang="en" sz="2500" b="1" dirty="0">
                <a:solidFill>
                  <a:schemeClr val="dk1"/>
                </a:solidFill>
              </a:rPr>
              <a:t> and </a:t>
            </a:r>
            <a:r>
              <a:rPr lang="en" sz="2500" b="1" dirty="0">
                <a:solidFill>
                  <a:srgbClr val="27B0BA"/>
                </a:solidFill>
              </a:rPr>
              <a:t>show number </a:t>
            </a:r>
            <a:r>
              <a:rPr lang="en" sz="2500" b="1" dirty="0">
                <a:solidFill>
                  <a:schemeClr val="dk1"/>
                </a:solidFill>
              </a:rPr>
              <a:t>block for airtemp/humidity</a:t>
            </a:r>
            <a:br>
              <a:rPr lang="en" sz="2500" b="1" dirty="0">
                <a:solidFill>
                  <a:schemeClr val="dk1"/>
                </a:solidFill>
              </a:rPr>
            </a:br>
            <a:br>
              <a:rPr lang="en" sz="2500" b="1" dirty="0">
                <a:solidFill>
                  <a:schemeClr val="dk1"/>
                </a:solidFill>
              </a:rPr>
            </a:br>
            <a:endParaRPr sz="2500" b="1" dirty="0">
              <a:solidFill>
                <a:schemeClr val="dk1"/>
              </a:solidFill>
            </a:endParaRPr>
          </a:p>
          <a:p>
            <a:pPr marL="177800" lvl="0" indent="-2222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500" b="1" dirty="0">
                <a:solidFill>
                  <a:schemeClr val="dk1"/>
                </a:solidFill>
              </a:rPr>
              <a:t>Your final code will look like this:</a:t>
            </a:r>
            <a:br>
              <a:rPr lang="en" sz="2500" b="1" dirty="0">
                <a:solidFill>
                  <a:schemeClr val="dk1"/>
                </a:solidFill>
              </a:rPr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C112C-31EB-5A9F-2C0D-35704332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68" y="768927"/>
            <a:ext cx="2325234" cy="3935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0" y="-3395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5: Using Light Data to Control Light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30476" y="862323"/>
            <a:ext cx="8197200" cy="14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1900" b="1">
                <a:solidFill>
                  <a:schemeClr val="dk1"/>
                </a:solidFill>
              </a:rPr>
              <a:t>We are going to need a conditional (LOGIC) statement again, right?  </a:t>
            </a:r>
            <a:endParaRPr sz="1900" b="1">
              <a:solidFill>
                <a:schemeClr val="dk1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" sz="1900" b="1">
                <a:solidFill>
                  <a:schemeClr val="dk1"/>
                </a:solidFill>
              </a:rPr>
              <a:t>Let’s copy and paste an existing similar function</a:t>
            </a:r>
            <a:endParaRPr sz="1900" b="1">
              <a:solidFill>
                <a:schemeClr val="dk1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/>
              <a:t>Say </a:t>
            </a:r>
            <a:r>
              <a:rPr lang="en" sz="2500" b="1"/>
              <a:t>ControlFan</a:t>
            </a:r>
            <a:r>
              <a:rPr lang="en"/>
              <a:t>?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372718" y="4025348"/>
            <a:ext cx="1664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ControlFan and hit Control+C (Copy) and then Control+V (Paste)</a:t>
            </a:r>
            <a:endParaRPr sz="1100"/>
          </a:p>
        </p:txBody>
      </p:sp>
      <p:sp>
        <p:nvSpPr>
          <p:cNvPr id="140" name="Google Shape;140;p22"/>
          <p:cNvSpPr txBox="1"/>
          <p:nvPr/>
        </p:nvSpPr>
        <p:spPr>
          <a:xfrm>
            <a:off x="2231906" y="4048179"/>
            <a:ext cx="16647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name of the new function from ControlFan2 -&gt;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ControlLight</a:t>
            </a:r>
            <a:endParaRPr sz="1100"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57" y="2022175"/>
            <a:ext cx="2994993" cy="19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2"/>
          <p:cNvCxnSpPr>
            <a:endCxn id="140" idx="1"/>
          </p:cNvCxnSpPr>
          <p:nvPr/>
        </p:nvCxnSpPr>
        <p:spPr>
          <a:xfrm rot="10800000" flipH="1">
            <a:off x="1833806" y="4513779"/>
            <a:ext cx="398100" cy="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3775" y="1892699"/>
            <a:ext cx="3586024" cy="226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2"/>
          <p:cNvCxnSpPr/>
          <p:nvPr/>
        </p:nvCxnSpPr>
        <p:spPr>
          <a:xfrm rot="10800000" flipH="1">
            <a:off x="3815006" y="2315979"/>
            <a:ext cx="1993200" cy="21993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22"/>
          <p:cNvCxnSpPr>
            <a:cxnSpLocks/>
          </p:cNvCxnSpPr>
          <p:nvPr/>
        </p:nvCxnSpPr>
        <p:spPr>
          <a:xfrm>
            <a:off x="3297382" y="2571750"/>
            <a:ext cx="1960418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t="10924" b="6811"/>
          <a:stretch/>
        </p:blipFill>
        <p:spPr>
          <a:xfrm>
            <a:off x="5257278" y="2856675"/>
            <a:ext cx="3149800" cy="2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278296" y="273844"/>
            <a:ext cx="8237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 b="1"/>
              <a:t>Step 6: Compare LowLight with light sensor data</a:t>
            </a: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31700" y="1268050"/>
            <a:ext cx="4573500" cy="3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dirty="0"/>
              <a:t>You can create a global variable</a:t>
            </a:r>
            <a:br>
              <a:rPr lang="en" dirty="0"/>
            </a:br>
            <a:r>
              <a:rPr lang="en" dirty="0"/>
              <a:t>                  and give a lux value of 400. 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(you will get the </a:t>
            </a:r>
            <a:r>
              <a:rPr lang="en" dirty="0">
                <a:solidFill>
                  <a:srgbClr val="98253F"/>
                </a:solidFill>
              </a:rPr>
              <a:t>Lowlight</a:t>
            </a:r>
            <a:r>
              <a:rPr lang="en" dirty="0"/>
              <a:t> value from the lux value in YOUR greenhouse with the classroom lights turned ON)</a:t>
            </a:r>
            <a:endParaRPr lang="en-US" dirty="0"/>
          </a:p>
          <a:p>
            <a:pPr marL="177800" lvl="0" indent="-2222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dirty="0"/>
              <a:t>In the </a:t>
            </a:r>
            <a:r>
              <a:rPr lang="en-US" dirty="0" err="1"/>
              <a:t>ControlLights</a:t>
            </a:r>
            <a:r>
              <a:rPr lang="en-US" dirty="0"/>
              <a:t> function change “</a:t>
            </a:r>
            <a:r>
              <a:rPr lang="en-US" dirty="0" err="1"/>
              <a:t>airtemp</a:t>
            </a:r>
            <a:r>
              <a:rPr lang="en-US" dirty="0"/>
              <a:t>” to “</a:t>
            </a:r>
            <a:r>
              <a:rPr lang="en-US" dirty="0">
                <a:solidFill>
                  <a:srgbClr val="98253F"/>
                </a:solidFill>
              </a:rPr>
              <a:t>Light</a:t>
            </a:r>
            <a:r>
              <a:rPr lang="en-US" dirty="0"/>
              <a:t>” and change the </a:t>
            </a:r>
            <a:r>
              <a:rPr lang="en-US" dirty="0" err="1"/>
              <a:t>highairtemp</a:t>
            </a:r>
            <a:r>
              <a:rPr lang="en-US" dirty="0"/>
              <a:t> to “</a:t>
            </a:r>
            <a:r>
              <a:rPr lang="en-US" dirty="0">
                <a:solidFill>
                  <a:srgbClr val="98253F"/>
                </a:solidFill>
              </a:rPr>
              <a:t>Lowlight</a:t>
            </a:r>
            <a:r>
              <a:rPr lang="en-US" dirty="0"/>
              <a:t>”</a:t>
            </a:r>
            <a:endParaRPr lang="en-US"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222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Here, if light reading from sensor is </a:t>
            </a:r>
            <a:r>
              <a:rPr lang="en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our </a:t>
            </a:r>
            <a:r>
              <a:rPr lang="en" sz="1754" dirty="0">
                <a:solidFill>
                  <a:srgbClr val="98253F"/>
                </a:solidFill>
                <a:latin typeface="Calibri"/>
                <a:ea typeface="Calibri"/>
                <a:cs typeface="Calibri"/>
                <a:sym typeface="Calibri"/>
              </a:rPr>
              <a:t>LowLight</a:t>
            </a:r>
            <a:r>
              <a:rPr lang="en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value, then we want to set the relay to 1 (ON) [Which means, Lightbulb will turn on.]</a:t>
            </a:r>
            <a:endParaRPr dirty="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672" y="1541519"/>
            <a:ext cx="11144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7625" y="957100"/>
            <a:ext cx="1709575" cy="1789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3"/>
          <p:cNvCxnSpPr/>
          <p:nvPr/>
        </p:nvCxnSpPr>
        <p:spPr>
          <a:xfrm>
            <a:off x="4770900" y="3821100"/>
            <a:ext cx="1790100" cy="3141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3"/>
          <p:cNvCxnSpPr/>
          <p:nvPr/>
        </p:nvCxnSpPr>
        <p:spPr>
          <a:xfrm rot="10800000" flipH="1">
            <a:off x="4234975" y="3412075"/>
            <a:ext cx="1536600" cy="450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t="8062"/>
          <a:stretch/>
        </p:blipFill>
        <p:spPr>
          <a:xfrm>
            <a:off x="346425" y="1696049"/>
            <a:ext cx="4391025" cy="30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2242" y="-49178"/>
            <a:ext cx="7886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5:  Turn on and off the relay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221146" y="84063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en" dirty="0">
                <a:solidFill>
                  <a:schemeClr val="tx1"/>
                </a:solidFill>
              </a:rPr>
              <a:t>Make sure you change the pin to P2 (or whatever PIN you have the relay plugged into) and the 1 and 0 (on and off) settings are correct)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4843950" y="1880100"/>
            <a:ext cx="36471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the relay gets a signal of 1 (ON) if the light reading is lower than “Lowlight”. </a:t>
            </a:r>
            <a:b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relay gets a signal of 0 (OFF) if the light reading is above our LowLight value.</a:t>
            </a:r>
            <a:endParaRPr sz="1100"/>
          </a:p>
        </p:txBody>
      </p:sp>
      <p:sp>
        <p:nvSpPr>
          <p:cNvPr id="165" name="Google Shape;165;p24"/>
          <p:cNvSpPr/>
          <p:nvPr/>
        </p:nvSpPr>
        <p:spPr>
          <a:xfrm>
            <a:off x="2301425" y="2286800"/>
            <a:ext cx="445800" cy="4092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2417275" y="2772200"/>
            <a:ext cx="445800" cy="4092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2417275" y="3591500"/>
            <a:ext cx="445800" cy="4092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73156" y="1369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6:  Plug to shield and test</a:t>
            </a:r>
            <a:endParaRPr/>
          </a:p>
        </p:txBody>
      </p:sp>
      <p:pic>
        <p:nvPicPr>
          <p:cNvPr id="173" name="Google Shape;17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3060" y="877624"/>
            <a:ext cx="2419200" cy="18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223400" y="1062150"/>
            <a:ext cx="2079900" cy="1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gets plugged into P2/P8/P12/P16 (or whatever PIN you told your program!!)</a:t>
            </a:r>
            <a:endParaRPr sz="1100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2091" y="3054074"/>
            <a:ext cx="2130810" cy="1598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327725" y="3054075"/>
            <a:ext cx="25845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the light bulb USB to a USB to female connector</a:t>
            </a:r>
            <a:b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connect the female connector to the relay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042899" y="775400"/>
            <a:ext cx="1584300" cy="21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 the relay to the 5V power cable</a:t>
            </a:r>
            <a:endParaRPr sz="1100" dirty="0"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2812" y="620114"/>
            <a:ext cx="2407123" cy="180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9558" y="2802702"/>
            <a:ext cx="2320003" cy="17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4405600" y="4003750"/>
            <a:ext cx="637200" cy="3945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6998225" y="3655875"/>
            <a:ext cx="1527900" cy="7425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7510675" y="877625"/>
            <a:ext cx="942600" cy="685800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3774125" y="1446600"/>
            <a:ext cx="99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This is the P8 port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184" name="Google Shape;184;p25"/>
          <p:cNvCxnSpPr>
            <a:stCxn id="183" idx="1"/>
          </p:cNvCxnSpPr>
          <p:nvPr/>
        </p:nvCxnSpPr>
        <p:spPr>
          <a:xfrm rot="10800000">
            <a:off x="3631025" y="1453800"/>
            <a:ext cx="143100" cy="3006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5"/>
          <p:cNvSpPr txBox="1"/>
          <p:nvPr/>
        </p:nvSpPr>
        <p:spPr>
          <a:xfrm>
            <a:off x="5450713" y="3528850"/>
            <a:ext cx="1139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bulb connecting wire</a:t>
            </a:r>
            <a:endParaRPr/>
          </a:p>
        </p:txBody>
      </p:sp>
      <p:cxnSp>
        <p:nvCxnSpPr>
          <p:cNvPr id="186" name="Google Shape;186;p25"/>
          <p:cNvCxnSpPr/>
          <p:nvPr/>
        </p:nvCxnSpPr>
        <p:spPr>
          <a:xfrm>
            <a:off x="6400150" y="3974525"/>
            <a:ext cx="438300" cy="1680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5"/>
          <p:cNvCxnSpPr>
            <a:endCxn id="180" idx="2"/>
          </p:cNvCxnSpPr>
          <p:nvPr/>
        </p:nvCxnSpPr>
        <p:spPr>
          <a:xfrm>
            <a:off x="2527900" y="3850300"/>
            <a:ext cx="1877700" cy="3507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25"/>
          <p:cNvCxnSpPr>
            <a:endCxn id="181" idx="3"/>
          </p:cNvCxnSpPr>
          <p:nvPr/>
        </p:nvCxnSpPr>
        <p:spPr>
          <a:xfrm rot="10800000" flipH="1">
            <a:off x="1731681" y="4289638"/>
            <a:ext cx="5490300" cy="5325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5"/>
          <p:cNvCxnSpPr/>
          <p:nvPr/>
        </p:nvCxnSpPr>
        <p:spPr>
          <a:xfrm rot="10800000" flipH="1">
            <a:off x="701375" y="1446475"/>
            <a:ext cx="1943400" cy="1974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141632" y="13691"/>
            <a:ext cx="8376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7:  Call ControlLight and download and test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418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" sz="3000" b="1">
                <a:solidFill>
                  <a:schemeClr val="dk1"/>
                </a:solidFill>
              </a:rPr>
              <a:t>Download the program to your micro:bit and test and see if your code works!</a:t>
            </a:r>
            <a:endParaRPr sz="3000" b="1">
              <a:solidFill>
                <a:schemeClr val="dk1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5355375" y="3799175"/>
            <a:ext cx="1950600" cy="5394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113" y="1007905"/>
            <a:ext cx="2683125" cy="38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20550" y="11377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dirty="0"/>
              <a:t>Troubleshooting</a:t>
            </a:r>
            <a:endParaRPr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628650" y="1107975"/>
            <a:ext cx="8194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34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Test your lights and relay</a:t>
            </a:r>
            <a:endParaRPr sz="2600" dirty="0">
              <a:solidFill>
                <a:schemeClr val="dk1"/>
              </a:solidFill>
            </a:endParaRPr>
          </a:p>
          <a:p>
            <a:pPr marL="520700" lvl="1" indent="-24130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" sz="2200" dirty="0">
                <a:solidFill>
                  <a:srgbClr val="FF0000"/>
                </a:solidFill>
              </a:rPr>
              <a:t>Shine a bright light on the light sensor and then cover it up, do the lights go on and off?  NO?</a:t>
            </a:r>
            <a:endParaRPr sz="2200" dirty="0">
              <a:solidFill>
                <a:srgbClr val="FF0000"/>
              </a:solidFill>
            </a:endParaRPr>
          </a:p>
          <a:p>
            <a:pPr marL="863600" lvl="2" indent="-2349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300"/>
              <a:buChar char="■"/>
            </a:pPr>
            <a:r>
              <a:rPr lang="en" sz="2200" dirty="0">
                <a:solidFill>
                  <a:srgbClr val="FF00FF"/>
                </a:solidFill>
              </a:rPr>
              <a:t>Make sure relay is in the right Port (P2, or the port that you have chosen)</a:t>
            </a:r>
            <a:endParaRPr sz="2200" dirty="0">
              <a:solidFill>
                <a:srgbClr val="FF00FF"/>
              </a:solidFill>
            </a:endParaRPr>
          </a:p>
          <a:p>
            <a:pPr marL="863600" lvl="2" indent="-2349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300"/>
              <a:buChar char="■"/>
            </a:pPr>
            <a:r>
              <a:rPr lang="en" sz="2200" dirty="0">
                <a:solidFill>
                  <a:srgbClr val="FF00FF"/>
                </a:solidFill>
              </a:rPr>
              <a:t>Make sure your code is correct</a:t>
            </a:r>
            <a:endParaRPr sz="2200" dirty="0">
              <a:solidFill>
                <a:srgbClr val="FF00FF"/>
              </a:solidFill>
            </a:endParaRPr>
          </a:p>
          <a:p>
            <a:pPr marL="863600" lvl="2" indent="-2349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300"/>
              <a:buChar char="■"/>
            </a:pPr>
            <a:r>
              <a:rPr lang="en" sz="2200" dirty="0">
                <a:solidFill>
                  <a:srgbClr val="FF00FF"/>
                </a:solidFill>
              </a:rPr>
              <a:t>Double check that the wires are plugged in correctly.</a:t>
            </a:r>
            <a:endParaRPr sz="2200" dirty="0">
              <a:solidFill>
                <a:srgbClr val="FF00FF"/>
              </a:solidFill>
            </a:endParaRPr>
          </a:p>
          <a:p>
            <a:pPr marL="177800" lvl="0" indent="-23495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900"/>
              <a:buChar char="●"/>
            </a:pPr>
            <a:r>
              <a:rPr lang="en" sz="2600" dirty="0">
                <a:solidFill>
                  <a:schemeClr val="dk1"/>
                </a:solidFill>
              </a:rPr>
              <a:t>Does the relay have a red light on? Yes?</a:t>
            </a:r>
            <a:endParaRPr sz="2600" dirty="0">
              <a:solidFill>
                <a:schemeClr val="dk1"/>
              </a:solidFill>
            </a:endParaRPr>
          </a:p>
          <a:p>
            <a:pPr marL="520700" lvl="1" indent="-24130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" sz="2200" dirty="0">
                <a:solidFill>
                  <a:srgbClr val="FF0000"/>
                </a:solidFill>
              </a:rPr>
              <a:t>Do you hear a click when the relay is supposed to be on? NO?</a:t>
            </a:r>
            <a:endParaRPr sz="2200" dirty="0">
              <a:solidFill>
                <a:srgbClr val="FF0000"/>
              </a:solidFill>
            </a:endParaRPr>
          </a:p>
          <a:p>
            <a:pPr marL="863600" lvl="2" indent="-2349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ts val="2300"/>
              <a:buChar char="■"/>
            </a:pPr>
            <a:r>
              <a:rPr lang="en" sz="2200" dirty="0">
                <a:solidFill>
                  <a:srgbClr val="FF00FF"/>
                </a:solidFill>
              </a:rPr>
              <a:t>Replace the relay.  If that doesn’t work, replace the cable.</a:t>
            </a:r>
            <a:endParaRPr sz="2200" dirty="0">
              <a:solidFill>
                <a:srgbClr val="FF00FF"/>
              </a:solidFill>
            </a:endParaRPr>
          </a:p>
          <a:p>
            <a:pPr marL="177800" lvl="0" indent="-222250" algn="l" rtl="0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2700"/>
              <a:buChar char="●"/>
            </a:pPr>
            <a:r>
              <a:rPr lang="en" sz="2400" dirty="0">
                <a:solidFill>
                  <a:schemeClr val="dk1"/>
                </a:solidFill>
              </a:rPr>
              <a:t>IF you have done all of these, then ask your instructors for help!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Challenge</a:t>
            </a:r>
            <a:endParaRPr b="1" u="sng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4520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 sz="2800" b="1"/>
              <a:t>Can you set your light on for 12 hours to be ON, and then to be OFF for next 12 hours, and repeat this cycle?</a:t>
            </a:r>
            <a:endParaRPr sz="2800" b="1"/>
          </a:p>
          <a:p>
            <a:pPr marL="177800" lvl="0" indent="-2032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●"/>
            </a:pPr>
            <a:br>
              <a:rPr lang="en" sz="2800" b="1"/>
            </a:br>
            <a:r>
              <a:rPr lang="en" sz="2800" b="1"/>
              <a:t>(Hint: you do not need to calculate everything, you can use the blocks from “Math”!)</a:t>
            </a:r>
            <a:endParaRPr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1977" y="-5882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Let’s control our lights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96075" y="1202750"/>
            <a:ext cx="34776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Without light a plant will not grow because photosynthesis is unable to happen.  </a:t>
            </a:r>
            <a:endParaRPr sz="2000" b="1">
              <a:solidFill>
                <a:schemeClr val="dk1"/>
              </a:solidFill>
            </a:endParaRPr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How much light is enough? Depends on your plant:  </a:t>
            </a:r>
            <a:endParaRPr sz="2000" b="1">
              <a:solidFill>
                <a:schemeClr val="dk1"/>
              </a:solidFill>
            </a:endParaRPr>
          </a:p>
          <a:p>
            <a:pPr marL="520700" lvl="1" indent="-234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○"/>
            </a:pPr>
            <a:r>
              <a:rPr lang="en" sz="1600" b="1">
                <a:solidFill>
                  <a:schemeClr val="dk1"/>
                </a:solidFill>
              </a:rPr>
              <a:t>Basil is happiest with about 10 to 14 hours of light but can handle 18 to 20 hours per day </a:t>
            </a:r>
            <a:endParaRPr sz="1600" b="1">
              <a:solidFill>
                <a:schemeClr val="dk1"/>
              </a:solidFill>
            </a:endParaRPr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Plants are happiest with 4000+ lux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69" name="Google Shape;69;p15" descr="Indoor Light for Vegetables | Urban Lea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5866" y="1202729"/>
            <a:ext cx="5168134" cy="3064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What is a lux? </a:t>
            </a:r>
            <a:endParaRPr sz="3600" b="1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18150" y="1369225"/>
            <a:ext cx="42723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Lux is a measure of intensity of the light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More lux means the light is either very close to your plant or the light is very bright</a:t>
            </a:r>
            <a:endParaRPr sz="2500" b="1"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525" y="142725"/>
            <a:ext cx="3692125" cy="48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8695" y="-9990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Step 1: What we need</a:t>
            </a:r>
            <a:endParaRPr b="1" u="sng"/>
          </a:p>
        </p:txBody>
      </p:sp>
      <p:sp>
        <p:nvSpPr>
          <p:cNvPr id="82" name="Google Shape;82;p17"/>
          <p:cNvSpPr txBox="1"/>
          <p:nvPr/>
        </p:nvSpPr>
        <p:spPr>
          <a:xfrm>
            <a:off x="217050" y="716150"/>
            <a:ext cx="4086300" cy="47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our new materials</a:t>
            </a:r>
            <a:endParaRPr sz="1600" b="1">
              <a:solidFill>
                <a:schemeClr val="dk1"/>
              </a:solidFill>
            </a:endParaRPr>
          </a:p>
          <a:p>
            <a:pPr marL="6858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Relay (relay = switch) with wires attached </a:t>
            </a:r>
            <a:endParaRPr sz="1600" b="1">
              <a:solidFill>
                <a:schemeClr val="dk1"/>
              </a:solidFill>
            </a:endParaRPr>
          </a:p>
          <a:p>
            <a:pPr marL="1028700" marR="0" lvl="2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and female ends</a:t>
            </a:r>
            <a:endParaRPr sz="1600" b="1">
              <a:solidFill>
                <a:schemeClr val="dk1"/>
              </a:solidFill>
            </a:endParaRPr>
          </a:p>
          <a:p>
            <a:pPr marL="6858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lightbulb</a:t>
            </a:r>
            <a:r>
              <a:rPr lang="en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USB connector</a:t>
            </a:r>
            <a:endParaRPr sz="1600" b="1">
              <a:solidFill>
                <a:schemeClr val="dk1"/>
              </a:solidFill>
            </a:endParaRPr>
          </a:p>
          <a:p>
            <a:pPr marL="6858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pin wire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Sensor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need everything else from before (</a:t>
            </a: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Microbit, shield, 5 volt power cable, etc…)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r="21868"/>
          <a:stretch/>
        </p:blipFill>
        <p:spPr>
          <a:xfrm>
            <a:off x="4303350" y="1046700"/>
            <a:ext cx="3469650" cy="33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l="36824"/>
          <a:stretch/>
        </p:blipFill>
        <p:spPr>
          <a:xfrm>
            <a:off x="7580000" y="1284613"/>
            <a:ext cx="1564000" cy="28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-33950"/>
            <a:ext cx="852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1: Use the Light Sensor to Get Light Data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30475" y="1014725"/>
            <a:ext cx="49986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540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First, we should attach our Light sensor to the I2C Hub (there should be one port remaining on the hub)</a:t>
            </a:r>
            <a:br>
              <a:rPr lang="en" sz="2300" b="1" dirty="0">
                <a:solidFill>
                  <a:schemeClr val="dk1"/>
                </a:solidFill>
              </a:rPr>
            </a:br>
            <a:endParaRPr sz="2300" b="1" dirty="0">
              <a:solidFill>
                <a:schemeClr val="dk1"/>
              </a:solidFill>
            </a:endParaRPr>
          </a:p>
          <a:p>
            <a:pPr marL="177800" lvl="0" indent="-2540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Then, we need to find an extension to use our Light Sensor. Go to “extensions” and type “</a:t>
            </a:r>
            <a:r>
              <a:rPr lang="en" sz="2300" b="1" dirty="0">
                <a:solidFill>
                  <a:srgbClr val="98253F"/>
                </a:solidFill>
              </a:rPr>
              <a:t>BH1750</a:t>
            </a:r>
            <a:r>
              <a:rPr lang="en" sz="2300" b="1" dirty="0">
                <a:solidFill>
                  <a:schemeClr val="dk1"/>
                </a:solidFill>
              </a:rPr>
              <a:t>”</a:t>
            </a:r>
            <a:br>
              <a:rPr lang="en" sz="2300" b="1" dirty="0">
                <a:solidFill>
                  <a:schemeClr val="dk1"/>
                </a:solidFill>
              </a:rPr>
            </a:br>
            <a:endParaRPr sz="2300" b="1" dirty="0">
              <a:solidFill>
                <a:schemeClr val="dk1"/>
              </a:solidFill>
            </a:endParaRPr>
          </a:p>
          <a:p>
            <a:pPr marL="177800" lvl="0" indent="-2540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300" b="1" dirty="0">
                <a:solidFill>
                  <a:schemeClr val="dk1"/>
                </a:solidFill>
              </a:rPr>
              <a:t>Add the BH1750 extension to your makecode window</a:t>
            </a:r>
            <a:endParaRPr sz="23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025" y="1014725"/>
            <a:ext cx="1870950" cy="8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250" y="1943278"/>
            <a:ext cx="2657199" cy="20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975" y="4212954"/>
            <a:ext cx="1565540" cy="82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0" y="-33950"/>
            <a:ext cx="852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2: Use the Light Sensor to Get Light Data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69225" y="940450"/>
            <a:ext cx="47472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349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Remember, whenever we needed to initialize OLED screen, we had to add something on the “On Start” block. We need to do this again for the Light sensor.</a:t>
            </a:r>
            <a:br>
              <a:rPr lang="en" sz="2000" b="1">
                <a:solidFill>
                  <a:schemeClr val="dk1"/>
                </a:solidFill>
              </a:rPr>
            </a:br>
            <a:endParaRPr sz="2000" b="1">
              <a:solidFill>
                <a:schemeClr val="dk1"/>
              </a:solidFill>
            </a:endParaRPr>
          </a:p>
          <a:p>
            <a:pPr marL="177800" lvl="0" indent="-2349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From BH1750 block, find</a:t>
            </a:r>
            <a:br>
              <a:rPr lang="en" sz="2000" b="1">
                <a:solidFill>
                  <a:schemeClr val="dk1"/>
                </a:solidFill>
              </a:rPr>
            </a:br>
            <a:r>
              <a:rPr lang="en" sz="2000" b="1">
                <a:solidFill>
                  <a:schemeClr val="dk1"/>
                </a:solidFill>
              </a:rPr>
              <a:t>and put this inside “On Start” </a:t>
            </a:r>
            <a:br>
              <a:rPr lang="en" sz="2000" b="1">
                <a:solidFill>
                  <a:schemeClr val="dk1"/>
                </a:solidFill>
              </a:rPr>
            </a:br>
            <a:br>
              <a:rPr lang="en" sz="2000" b="1">
                <a:solidFill>
                  <a:schemeClr val="dk1"/>
                </a:solidFill>
              </a:rPr>
            </a:br>
            <a:endParaRPr sz="2000" b="1">
              <a:solidFill>
                <a:schemeClr val="dk1"/>
              </a:solidFill>
            </a:endParaRPr>
          </a:p>
          <a:p>
            <a:pPr marL="177800" lvl="0" indent="-2349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000" b="1">
                <a:solidFill>
                  <a:schemeClr val="dk1"/>
                </a:solidFill>
              </a:rPr>
              <a:t>Then, add                block under the</a:t>
            </a:r>
            <a:br>
              <a:rPr lang="en" sz="2000" b="1">
                <a:solidFill>
                  <a:schemeClr val="dk1"/>
                </a:solidFill>
              </a:rPr>
            </a:br>
            <a:r>
              <a:rPr lang="en" sz="2000" b="1">
                <a:solidFill>
                  <a:schemeClr val="dk1"/>
                </a:solidFill>
              </a:rPr>
              <a:t>set Address 35 block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273" y="2506000"/>
            <a:ext cx="1318152" cy="43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9527" y="3542418"/>
            <a:ext cx="739602" cy="4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r="35645"/>
          <a:stretch/>
        </p:blipFill>
        <p:spPr>
          <a:xfrm>
            <a:off x="4902825" y="1172525"/>
            <a:ext cx="4116451" cy="32857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9"/>
          <p:cNvCxnSpPr>
            <a:cxnSpLocks/>
          </p:cNvCxnSpPr>
          <p:nvPr/>
        </p:nvCxnSpPr>
        <p:spPr>
          <a:xfrm>
            <a:off x="4682836" y="2796281"/>
            <a:ext cx="531789" cy="677219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9"/>
          <p:cNvCxnSpPr>
            <a:cxnSpLocks/>
            <a:stCxn id="101" idx="3"/>
          </p:cNvCxnSpPr>
          <p:nvPr/>
        </p:nvCxnSpPr>
        <p:spPr>
          <a:xfrm>
            <a:off x="2499129" y="3767231"/>
            <a:ext cx="2715496" cy="5662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-33950"/>
            <a:ext cx="852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Step 3: Use the Light Sensor to Get Light Data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30475" y="1014725"/>
            <a:ext cx="47472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41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100" b="1">
                <a:solidFill>
                  <a:schemeClr val="dk1"/>
                </a:solidFill>
              </a:rPr>
              <a:t>Now, create a new variable named “Light” from Variables</a:t>
            </a:r>
            <a:br>
              <a:rPr lang="en" sz="2100" b="1">
                <a:solidFill>
                  <a:schemeClr val="dk1"/>
                </a:solidFill>
              </a:rPr>
            </a:br>
            <a:br>
              <a:rPr lang="en" sz="2100" b="1">
                <a:solidFill>
                  <a:schemeClr val="dk1"/>
                </a:solidFill>
              </a:rPr>
            </a:br>
            <a:endParaRPr sz="2100" b="1">
              <a:solidFill>
                <a:schemeClr val="dk1"/>
              </a:solidFill>
            </a:endParaRPr>
          </a:p>
          <a:p>
            <a:pPr marL="177800" lvl="0" indent="-241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100" b="1">
                <a:solidFill>
                  <a:schemeClr val="dk1"/>
                </a:solidFill>
              </a:rPr>
              <a:t>Bring the                            block inside the GetData Function</a:t>
            </a:r>
            <a:br>
              <a:rPr lang="en" sz="2100" b="1">
                <a:solidFill>
                  <a:schemeClr val="dk1"/>
                </a:solidFill>
              </a:rPr>
            </a:br>
            <a:br>
              <a:rPr lang="en" sz="2100" b="1">
                <a:solidFill>
                  <a:schemeClr val="dk1"/>
                </a:solidFill>
              </a:rPr>
            </a:br>
            <a:br>
              <a:rPr lang="en" sz="2100" b="1">
                <a:solidFill>
                  <a:schemeClr val="dk1"/>
                </a:solidFill>
              </a:rPr>
            </a:br>
            <a:endParaRPr sz="2100" b="1">
              <a:solidFill>
                <a:schemeClr val="dk1"/>
              </a:solidFill>
            </a:endParaRPr>
          </a:p>
          <a:p>
            <a:pPr marL="177800" lvl="0" indent="-2413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100" b="1">
                <a:solidFill>
                  <a:schemeClr val="dk1"/>
                </a:solidFill>
              </a:rPr>
              <a:t>Now, from BH1750 block, bring the</a:t>
            </a:r>
            <a:br>
              <a:rPr lang="en" sz="2100" b="1">
                <a:solidFill>
                  <a:schemeClr val="dk1"/>
                </a:solidFill>
              </a:rPr>
            </a:br>
            <a:r>
              <a:rPr lang="en" sz="2100" b="1">
                <a:solidFill>
                  <a:schemeClr val="dk1"/>
                </a:solidFill>
              </a:rPr>
              <a:t>                            to replace the 0</a:t>
            </a:r>
            <a:br>
              <a:rPr lang="en" sz="2100" b="1">
                <a:solidFill>
                  <a:schemeClr val="dk1"/>
                </a:solidFill>
              </a:rPr>
            </a:b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900" y="828750"/>
            <a:ext cx="1246625" cy="7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9363" y="2008225"/>
            <a:ext cx="1689425" cy="5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0425" y="828745"/>
            <a:ext cx="917775" cy="80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7473" y="4138601"/>
            <a:ext cx="1532777" cy="431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>
            <a:off x="6721625" y="3653050"/>
            <a:ext cx="21900" cy="774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6" name="Google Shape;116;p20"/>
          <p:cNvPicPr preferRelativeResize="0"/>
          <p:nvPr/>
        </p:nvPicPr>
        <p:blipFill rotWithShape="1">
          <a:blip r:embed="rId7">
            <a:alphaModFix/>
          </a:blip>
          <a:srcRect r="46010"/>
          <a:stretch/>
        </p:blipFill>
        <p:spPr>
          <a:xfrm>
            <a:off x="5451150" y="2254249"/>
            <a:ext cx="3378550" cy="2315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0"/>
          <p:cNvCxnSpPr>
            <a:cxnSpLocks/>
          </p:cNvCxnSpPr>
          <p:nvPr/>
        </p:nvCxnSpPr>
        <p:spPr>
          <a:xfrm>
            <a:off x="3222000" y="2425625"/>
            <a:ext cx="2398900" cy="1338451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20"/>
          <p:cNvCxnSpPr>
            <a:cxnSpLocks/>
            <a:stCxn id="114" idx="3"/>
          </p:cNvCxnSpPr>
          <p:nvPr/>
        </p:nvCxnSpPr>
        <p:spPr>
          <a:xfrm flipV="1">
            <a:off x="2440250" y="3979725"/>
            <a:ext cx="4652100" cy="374526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69425" y="1268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Your Challenge</a:t>
            </a:r>
            <a:endParaRPr b="1" u="sng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69425" y="1121094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Make your lightbulb turn ON when the classroom lights are turned off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Make your lightbulb turn OFF when the classroom lights are turned on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YES!  You may turn the classroom lights on and off (respectfully)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Find the lux level in YOUR greenhouse (it may vary a bit if your greenhouse is say closer to the window than another group’s)</a:t>
            </a:r>
            <a:endParaRPr sz="2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this sounds familiar…..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56460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900"/>
              <a:t>What do you think we need to do?</a:t>
            </a: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/>
              <a:t>Hmmm…..</a:t>
            </a:r>
            <a:endParaRPr sz="29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950" y="477930"/>
            <a:ext cx="3221900" cy="43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On-screen Show (16:9)</PresentationFormat>
  <Paragraphs>90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How to control lights?</vt:lpstr>
      <vt:lpstr>Let’s control our lights</vt:lpstr>
      <vt:lpstr>What is a lux? </vt:lpstr>
      <vt:lpstr>Step 1: What we need</vt:lpstr>
      <vt:lpstr>Step 1: Use the Light Sensor to Get Light Data</vt:lpstr>
      <vt:lpstr>Step 2: Use the Light Sensor to Get Light Data</vt:lpstr>
      <vt:lpstr>Step 3: Use the Light Sensor to Get Light Data</vt:lpstr>
      <vt:lpstr>Your Challenge</vt:lpstr>
      <vt:lpstr>So this sounds familiar…..</vt:lpstr>
      <vt:lpstr>Solutions</vt:lpstr>
      <vt:lpstr>Step 4: How to Show the Light Data</vt:lpstr>
      <vt:lpstr>Step 5: Using Light Data to Control Light</vt:lpstr>
      <vt:lpstr>Step 6: Compare LowLight with light sensor data</vt:lpstr>
      <vt:lpstr>Step 5:  Turn on and off the relay</vt:lpstr>
      <vt:lpstr>Step 6:  Plug to shield and test</vt:lpstr>
      <vt:lpstr>Step 7:  Call ControlLight and download and test</vt:lpstr>
      <vt:lpstr>Troubleshooting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2025-06-18T03:50:35Z</dcterms:modified>
</cp:coreProperties>
</file>