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7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253F"/>
    <a:srgbClr val="107C10"/>
    <a:srgbClr val="50544D"/>
    <a:srgbClr val="ECF0F1"/>
    <a:srgbClr val="345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4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3:36:05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851 146 284 0 0,'-7'-14'4997'0'0,"-22"-4"-1742"0"0,-20 0 1980 0 0,10 14-2339 0 0,-9-2-123 0 0,-4-9-2104 0 0,-24-10-185 0 0,57 16-504 0 0,14 6 63 0 0,0 1 1 0 0,0-1 0 0 0,-1 1-1 0 0,1 0 1 0 0,0 1 0 0 0,-1-1-1 0 0,0 1 1 0 0,1 0 0 0 0,-11 0-1 0 0,-16 0 105 0 0,-1 0 1 0 0,-57-11-1 0 0,74 10-88 0 0,-1 0-1 0 0,0 1 1 0 0,0 1-1 0 0,-24 3 1 0 0,-13 0-18 0 0,45-2-29 0 0,0 0 1 0 0,0 1-1 0 0,0 0 1 0 0,0 1-1 0 0,1 0 0 0 0,-1 0 1 0 0,1 1-1 0 0,0 0 1 0 0,-11 7-1 0 0,14-7-6 0 0,0 1-1 0 0,1 0 1 0 0,-1 0-1 0 0,1 0 1 0 0,0 0-1 0 0,1 1 1 0 0,-1-1 0 0 0,1 1-1 0 0,0 0 1 0 0,1 0-1 0 0,-1 0 1 0 0,1 0-1 0 0,0 1 1 0 0,1-1-1 0 0,-1 0 1 0 0,1 1 0 0 0,1-1-1 0 0,-1 10 1 0 0,2-11 23 0 0,0 0 1 0 0,1 1 0 0 0,0-1 0 0 0,-1 0 0 0 0,2-1-1 0 0,-1 1 1 0 0,0 0 0 0 0,1 0 0 0 0,0-1 0 0 0,0 0-1 0 0,1 1 1 0 0,5 5 0 0 0,3 5 119 0 0,-2-7-101 0 0,-1-1 0 0 0,1 0 1 0 0,0-1-1 0 0,1 0 0 0 0,-1 0 0 0 0,1-1 0 0 0,0-1 0 0 0,19 6 0 0 0,39 18 206 0 0,-48-18-128 0 0,1-1 0 0 0,35 9 0 0 0,-37-14-5 0 0,0-1-1 0 0,-1 0 1 0 0,1-2 0 0 0,0 0-1 0 0,0-1 1 0 0,0-2 0 0 0,36-6-1 0 0,142-28-134 0 0,-192 34 33 0 0,0 0 0 0 0,0-1-1 0 0,-1 1 1 0 0,1-1 0 0 0,-1 0 0 0 0,0-1 0 0 0,0 1-1 0 0,0-1 1 0 0,0 0 0 0 0,0 0 0 0 0,-1-1 0 0 0,0 1-1 0 0,7-10 1 0 0,-9 8 34 0 0,0 1 0 0 0,0-1 1 0 0,0 0-1 0 0,-1 0 0 0 0,0 0 0 0 0,0-1 0 0 0,0 1 0 0 0,-1 0 0 0 0,0 0 0 0 0,0 0 0 0 0,0-1 1 0 0,-1 1-1 0 0,0 0 0 0 0,0 0 0 0 0,-1 0 0 0 0,0 0 0 0 0,0 0 0 0 0,0 0 0 0 0,-6-9 0 0 0,8 15-95 0 0,0-1-1 0 0,-1 1 0 0 0,1-1 0 0 0,0 0 1 0 0,-1 1-1 0 0,1-1 0 0 0,-1 1 1 0 0,1-1-1 0 0,-1 1 0 0 0,1-1 0 0 0,-1 1 1 0 0,1 0-1 0 0,-1-1 0 0 0,1 1 1 0 0,-1 0-1 0 0,1-1 0 0 0,-1 1 0 0 0,0 0 1 0 0,1 0-1 0 0,-1-1 0 0 0,0 1 0 0 0,1 0 1 0 0,-1 0-1 0 0,0 0 0 0 0,1 0 1 0 0,-1 0-1 0 0,0 0 0 0 0,1 0 0 0 0,-1 0 1 0 0,0 0-1 0 0,-16-3-6592 0 0,52-24-9442 0 0,-31 25 15296 0 0,1-1 67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3:36:12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58 332 0 0,'10'-24'5530'0'0,"-9"21"-4159"0"0,0 0-1 0 0,0-1 1 0 0,0 1 0 0 0,0 1 0 0 0,1-1 0 0 0,-1 0 0 0 0,1 0 0 0 0,3-4 0 0 0,8 4 2792 0 0,5 18-3820 0 0,-13-9-82 0 0,0 1 0 0 0,0 0 1 0 0,-1 1-1 0 0,0-1 0 0 0,0 1 0 0 0,-1 0 0 0 0,0 0 0 0 0,0 0 1 0 0,3 17-1 0 0,-1 6-73 0 0,2 44 0 0 0,-4-25-94 0 0,-2-42-123 0 0,-1 0-1 0 0,2 0 1 0 0,-1 0 0 0 0,1 0 0 0 0,0 0 0 0 0,1 0 0 0 0,0 0 0 0 0,7 13 0 0 0,-8-18-90 0 0,0-1-1 0 0,0 0 1 0 0,0 1 0 0 0,1-1 0 0 0,-1 0 0 0 0,0 0-1 0 0,1 0 1 0 0,-1-1 0 0 0,1 1 0 0 0,0-1 0 0 0,0 1 0 0 0,-1-1-1 0 0,1 0 1 0 0,0 0 0 0 0,0 0 0 0 0,0 0 0 0 0,0-1 0 0 0,0 1-1 0 0,0-1 1 0 0,1 0 0 0 0,-1 0 0 0 0,0 0 0 0 0,0 0 0 0 0,0 0-1 0 0,0-1 1 0 0,4 0 0 0 0,-5 1-150 0 0,-1-1 1 0 0,0 1-1 0 0,1 0 0 0 0,-1 0 0 0 0,0-1 1 0 0,0 1-1 0 0,1-1 0 0 0,-1 1 0 0 0,0-1 0 0 0,0 1 1 0 0,0-1-1 0 0,1 0 0 0 0,-1 1 0 0 0,0-1 1 0 0,0 0-1 0 0,0 0 0 0 0,0 0 0 0 0,0 0 1 0 0,-1 0-1 0 0,1 0 0 0 0,0 0 0 0 0,0 0 1 0 0,-1-1-1 0 0,1 1 0 0 0,-1 0 0 0 0,1 0 1 0 0,-1 0-1 0 0,1-1 0 0 0,-1 1 0 0 0,0 0 1 0 0,1-1-1 0 0,-1 1 0 0 0,0 0 0 0 0,0-1 1 0 0,0 1-1 0 0,0 0 0 0 0,-1-2 0 0 0,1 0-305 0 0,-1 1 1 0 0,1-1-1 0 0,-1 1 0 0 0,0-1 0 0 0,0 1 0 0 0,0-1 0 0 0,0 1 0 0 0,-1 0 0 0 0,1 0 0 0 0,-1 0 0 0 0,1 0 0 0 0,-1 0 0 0 0,0 0 0 0 0,0 0 0 0 0,0 0 0 0 0,0 0 0 0 0,0 1 0 0 0,-3-3 0 0 0,-2 1-144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3:36:12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0 116 340 0 0,'3'-6'12038'0'0,"12"-4"-6758"0"0,29-10-3920 0 0,-31 14-105 0 0,132-63-1443 0 0,-180 65-18160 0 0,27 6 17383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3:36:06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14 851 448 0 0,'-14'-4'13536'0'0,"43"-5"-8079"0"0,-3 1-5241 0 0,529-251 1158 0 0,-120 14-1063 0 0,-44 24 222 0 0,-250 144 295 0 0,-100 51 2040 0 0,-41 25-2865 0 0,0 0 3 0 0,-27 2-5819 0 0,0 1 287 0 0,-42 8 0 0 0,-55 24-2071 0 0,98-25 6787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3:36:07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42 336 0 0,'0'0'380'0'0,"-17"-20"6691"0"0,17 19-6718 0 0,0 0-1 0 0,0 1 0 0 0,0-1 0 0 0,0 0 1 0 0,0 0-1 0 0,-1 0 0 0 0,1 0 0 0 0,0 0 1 0 0,0 1-1 0 0,-1-1 0 0 0,1 0 0 0 0,-1 0 1 0 0,1 0-1 0 0,-1 1 0 0 0,1-1 0 0 0,-1 0 1 0 0,1 1-1 0 0,-1-1 0 0 0,1 0 0 0 0,-1 1 1 0 0,0-1-1 0 0,1 1 0 0 0,-1-1 0 0 0,0 1 1 0 0,0-1-1 0 0,1 1 0 0 0,-1 0 0 0 0,0-1 1 0 0,0 1-1 0 0,0 0 0 0 0,0-1 0 0 0,1 1 1 0 0,-3 0-1 0 0,3 0-207 0 0,-32 19 681 0 0,9 7-586 0 0,2 1 1 0 0,2 1 0 0 0,0 0-1 0 0,-18 38 1 0 0,-11 15 808 0 0,41-68-217 0 0,10-8-298 0 0,23-7-122 0 0,-4-1-432 0 0,257-49 69 0 0,-228 40-141 0 0,-46 11-1 0 0,-10 0-2469 0 0,3 1 1676 0 0,-1 0 1 0 0,1 0 0 0 0,0 0-1 0 0,-1-1 1 0 0,1 1 0 0 0,0 0-1 0 0,0-1 1 0 0,-1 0 0 0 0,1 1-1 0 0,0-1 1 0 0,0 0 0 0 0,0 0-1 0 0,0 0 1 0 0,0 0 0 0 0,0-1-1 0 0,0 1 1 0 0,0 0 0 0 0,1-1-1 0 0,-1 0 1 0 0,0 1 0 0 0,1-1-1 0 0,-3-3 1 0 0,4 0-71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3:36:08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31 195 608 0 0,'1'-6'1500'0'0,"-1"6"-1253"0"0,0 0 1 0 0,1-1 0 0 0,-1 1 0 0 0,0-1 0 0 0,0 1 0 0 0,0 0 0 0 0,1-1 0 0 0,-1 1-1 0 0,0 0 1 0 0,0-1 0 0 0,0 1 0 0 0,0-1 0 0 0,0 1 0 0 0,0-1 0 0 0,0 1-1 0 0,0 0 1 0 0,0-1 0 0 0,0 1 0 0 0,0-1 0 0 0,0 1 0 0 0,0 0 0 0 0,0-1-1 0 0,0 1 1 0 0,0-1 0 0 0,-1 1 0 0 0,1 0 0 0 0,0-1 0 0 0,0 1 0 0 0,0 0 0 0 0,-1-1-1 0 0,1 1 1 0 0,0 0 0 0 0,0-1 0 0 0,-1 1 0 0 0,1 0 0 0 0,0-1 0 0 0,-1 1-1 0 0,1 0 1 0 0,0 0 0 0 0,-1-1 0 0 0,1 1 0 0 0,0 0 0 0 0,-1 0 0 0 0,1 0 0 0 0,-1 0-1 0 0,-3 2 3207 0 0,4-1-3187 0 0,-1-1 0 0 0,1 0 0 0 0,0 0 0 0 0,0 1 0 0 0,0-1 1 0 0,0 1-1 0 0,-1-1 0 0 0,1 0 0 0 0,0 1 0 0 0,0-1 0 0 0,0 0 0 0 0,0 1 0 0 0,0-1 1 0 0,0 1-1 0 0,0-1 0 0 0,0 0 0 0 0,0 1 0 0 0,0-1 0 0 0,0 0 0 0 0,0 1 0 0 0,1 0 1 0 0,3 25 2171 0 0,13 23-1710 0 0,81 129 661 0 0,-26-53-1346 0 0,-62-108-90 0 0,-7-12-18 0 0,0 0 0 0 0,1 0 0 0 0,-2 0 0 0 0,1 1 0 0 0,-1-1-1 0 0,1 1 1 0 0,1 7 0 0 0,-12-16 31 0 0,1 0 0 0 0,1-1 0 0 0,-1 0 0 0 0,1-1 0 0 0,-8-6 0 0 0,-6-8-49 0 0,1-2 0 0 0,1 0 0 0 0,1-1 0 0 0,1 0 0 0 0,1-1 0 0 0,1-1 0 0 0,1-1 0 0 0,1 0 0 0 0,1 0 0 0 0,2-1 1 0 0,0-1-1 0 0,2 1 0 0 0,1-1 0 0 0,-5-47 0 0 0,10 66 74 0 0,1-1 1 0 0,0 1-1 0 0,0-1 1 0 0,1 1-1 0 0,0-1 1 0 0,0 1 0 0 0,1-1-1 0 0,0 1 1 0 0,1 0-1 0 0,-1 0 1 0 0,2 0-1 0 0,-1 0 1 0 0,1 0-1 0 0,0 1 1 0 0,7-9 0 0 0,-7 11-35 0 0,0 0 1 0 0,1 1 0 0 0,0 0 0 0 0,0-1 0 0 0,0 2 0 0 0,1-1 0 0 0,-1 1 0 0 0,1 0 0 0 0,0 0 0 0 0,-1 0 0 0 0,1 1-1 0 0,1 0 1 0 0,-1 0 0 0 0,0 0 0 0 0,0 1 0 0 0,1 0 0 0 0,-1 0 0 0 0,1 1 0 0 0,-1 0 0 0 0,11 1 0 0 0,-8 0-4 0 0,-1 0 1 0 0,0 1 0 0 0,0 0 0 0 0,0 0-1 0 0,0 1 1 0 0,0 0 0 0 0,-1 1-1 0 0,1-1 1 0 0,-1 1 0 0 0,0 1 0 0 0,0-1-1 0 0,0 1 1 0 0,-1 1 0 0 0,1-1 0 0 0,-1 1-1 0 0,6 8 1 0 0,-9-10 45 0 0,0-1 1 0 0,-1 1-1 0 0,1-1 0 0 0,-1 1 1 0 0,0 0-1 0 0,0 0 0 0 0,0 0 1 0 0,-1 0-1 0 0,0 0 0 0 0,1 0 1 0 0,-1 0-1 0 0,-1 1 0 0 0,1-1 1 0 0,0 0-1 0 0,-1 1 0 0 0,0-1 1 0 0,0 0-1 0 0,-1 1 0 0 0,1-1 1 0 0,-1 0-1 0 0,0 1 0 0 0,0-1 1 0 0,0 0-1 0 0,-1 0 0 0 0,1 0 1 0 0,-1 0-1 0 0,0 0 0 0 0,0 0 1 0 0,0-1-1 0 0,-1 1 0 0 0,1 0 1 0 0,-6 4-1 0 0,0 0-26 0 0,0-1 0 0 0,0 0 0 0 0,-1 0 0 0 0,-11 6 0 0 0,6-4-807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3:36:09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145 217 224 0 0,'15'-11'13270'0'0,"4"-14"-8385"0"0,3-2-3153 0 0,-18 23-1636 0 0,0 0 0 0 0,-1-1 1 0 0,1 1-1 0 0,-1-1 1 0 0,0 0-1 0 0,0 0 1 0 0,0 0-1 0 0,-1 0 1 0 0,0-1-1 0 0,0 1 1 0 0,0-1-1 0 0,1-9 1 0 0,-2 12-65 0 0,-1 1 0 0 0,1-1 1 0 0,-1 1-1 0 0,0-1 0 0 0,0 1 1 0 0,0 0-1 0 0,0-1 0 0 0,0 1 1 0 0,0-1-1 0 0,-1 1 0 0 0,1-1 0 0 0,-1 1 1 0 0,1 0-1 0 0,-1-1 0 0 0,0 1 1 0 0,0 0-1 0 0,0 0 0 0 0,0-1 1 0 0,-1 1-1 0 0,1 0 0 0 0,-1 0 0 0 0,1 1 1 0 0,-1-1-1 0 0,0 0 0 0 0,1 0 1 0 0,-1 1-1 0 0,0-1 0 0 0,0 1 0 0 0,0-1 1 0 0,0 1-1 0 0,-1 0 0 0 0,-2-1 1 0 0,-1-1-15 0 0,-1 1 1 0 0,0 1 0 0 0,1-1-1 0 0,-1 1 1 0 0,0 1 0 0 0,1-1-1 0 0,-1 1 1 0 0,0 0 0 0 0,0 0-1 0 0,0 1 1 0 0,1 0 0 0 0,-1 0-1 0 0,0 1 1 0 0,1 0 0 0 0,0 0-1 0 0,-1 0 1 0 0,1 1 0 0 0,0 0-1 0 0,0 0 1 0 0,0 1 0 0 0,0-1-1 0 0,1 1 1 0 0,0 1 0 0 0,-1-1-1 0 0,1 1 1 0 0,1 0 0 0 0,-1 0-1 0 0,1 0 1 0 0,-5 8 0 0 0,6-10 4 0 0,1 0 0 0 0,0 0 0 0 0,1 0 0 0 0,-1 0 0 0 0,0 1 0 0 0,1-1 0 0 0,0 1 0 0 0,0-1 0 0 0,0 1 0 0 0,0-1 0 0 0,0 1 1 0 0,1-1-1 0 0,0 1 0 0 0,-1-1 0 0 0,1 1 0 0 0,1 0 0 0 0,-1-1 0 0 0,0 1 0 0 0,1 0 0 0 0,0-1 0 0 0,0 1 0 0 0,0-1 0 0 0,2 6 0 0 0,0-5 6 0 0,0 0-1 0 0,1 0 1 0 0,-1 0 0 0 0,1-1-1 0 0,-1 1 1 0 0,1-1-1 0 0,0 0 1 0 0,0 0-1 0 0,1 0 1 0 0,-1-1-1 0 0,1 0 1 0 0,-1 1-1 0 0,1-1 1 0 0,0-1-1 0 0,-1 1 1 0 0,9 1 0 0 0,10 1 31 0 0,0-1 0 0 0,0-1 0 0 0,26 0 0 0 0,-33-3-56 0 0,0 1 0 0 0,0 1 1 0 0,0 0-1 0 0,0 1 0 0 0,-1 1 0 0 0,1 0 1 0 0,-1 2-1 0 0,26 9 0 0 0,-38-13 10 0 0,-1 0-1 0 0,0 1 0 0 0,0-1 0 0 0,0 1 1 0 0,0-1-1 0 0,0 1 0 0 0,0 0 1 0 0,0-1-1 0 0,0 1 0 0 0,-1 0 1 0 0,1 0-1 0 0,-1 1 0 0 0,1-1 1 0 0,-1 0-1 0 0,0 0 0 0 0,0 1 1 0 0,0-1-1 0 0,0 0 0 0 0,0 1 0 0 0,-1-1 1 0 0,1 5-1 0 0,0-2 5 0 0,-2-1 0 0 0,1 1 1 0 0,-1-1-1 0 0,1 1 0 0 0,-1-1 0 0 0,0 1 0 0 0,-1-1 1 0 0,1 0-1 0 0,-1 0 0 0 0,0 0 0 0 0,-4 7 0 0 0,1-2 15 0 0,-1 0 0 0 0,0-1 0 0 0,-1 0 0 0 0,0 0 0 0 0,0-1 0 0 0,-1 0 0 0 0,1 0 0 0 0,-2-1 0 0 0,1 1 0 0 0,-14 6 0 0 0,7-6 38 0 0,-1-1-1 0 0,0-1 1 0 0,-23 5 0 0 0,34-9-24 0 0,0 0 0 0 0,0 0 0 0 0,0-1 0 0 0,0 1 0 0 0,-1-1 0 0 0,1-1 0 0 0,0 1 0 0 0,0 0 0 0 0,0-1 1 0 0,0 0-1 0 0,0-1 0 0 0,0 1 0 0 0,0-1 0 0 0,0 0 0 0 0,-5-2 0 0 0,7 2-46 0 0,1 0 1 0 0,0 0-1 0 0,0 0 1 0 0,0 0-1 0 0,0 0 1 0 0,0 0-1 0 0,1 0 0 0 0,-1-1 1 0 0,0 1-1 0 0,1-1 1 0 0,0 1-1 0 0,0-1 1 0 0,0 0-1 0 0,0 1 1 0 0,0-1-1 0 0,0 0 1 0 0,1 0-1 0 0,-1 0 1 0 0,1 1-1 0 0,0-1 0 0 0,0 0 1 0 0,0 0-1 0 0,0 0 1 0 0,0 0-1 0 0,0 0 1 0 0,1 1-1 0 0,0-1 1 0 0,0 0-1 0 0,-1 0 1 0 0,1 1-1 0 0,3-5 1 0 0,4-10-140 0 0,0 0 1 0 0,2 1-1 0 0,20-28 0 0 0,-14 21-5 0 0,9-8-18 0 0,-19 24 129 0 0,0 0 0 0 0,-1 0-1 0 0,0-1 1 0 0,0 0 0 0 0,6-12-1 0 0,-9 3-1699 0 0,-3 17 1343 0 0,0 0 1 0 0,1-1-1 0 0,-1 1 0 0 0,1 0 1 0 0,-1-1-1 0 0,0 1 1 0 0,1 0-1 0 0,-1-1 0 0 0,0 1 1 0 0,1 0-1 0 0,-1 0 0 0 0,0 0 1 0 0,1 0-1 0 0,-1 0 1 0 0,0 0-1 0 0,1 0 0 0 0,-1 0 1 0 0,0 0-1 0 0,0 0 0 0 0,1 0 1 0 0,-1 0-1 0 0,0 1 1 0 0,1-1-1 0 0,-1 0 0 0 0,0 0 1 0 0,0 1-1 0 0,-26 12-9918 0 0,13-5 8904 0 0,7-3 518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3:36:10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 48 0 0,'0'0'566'0'0,"-12"1"8904"0"0,-35 6-4932 0 0,30-5-2963 0 0,-84 12 2137 0 0,90-13-3621 0 0,0 0-1 0 0,-1-1 1 0 0,1-1 0 0 0,0 0-1 0 0,0 0 1 0 0,-22-7 3823 0 0,31 8-5565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3:36:11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1 145 280 0 0,'11'-1'11245'0'0,"-11"1"-11033"0"0,0 0 0 0 0,1 1 0 0 0,-1-1 0 0 0,0 0 0 0 0,0 0 0 0 0,0 1 1 0 0,0-1-1 0 0,0 0 0 0 0,0 0 0 0 0,0 1 0 0 0,0-1 0 0 0,0 1 1 0 0,8 16 2103 0 0,27 53 1138 0 0,-25-45-3279 0 0,-2 1 0 0 0,8 39-1 0 0,-11-23-76 0 0,-5-42-83 0 0,-36-26 676 0 0,29 15-629 0 0,1 0 0 0 0,0 0-1 0 0,0-1 1 0 0,2 0 0 0 0,-1 0 0 0 0,1-1 0 0 0,1 1 0 0 0,0-1 0 0 0,1 0 0 0 0,0 0 0 0 0,1 1 0 0 0,0-1 0 0 0,2 0 0 0 0,1-18 0 0 0,-2 23-69 0 0,1 1-1 0 0,0-1 1 0 0,1 1-1 0 0,-1-1 1 0 0,2 1 0 0 0,-1 0-1 0 0,1-1 1 0 0,0 1-1 0 0,0 1 1 0 0,1-1-1 0 0,0 0 1 0 0,0 1 0 0 0,0 0-1 0 0,1 0 1 0 0,0 0-1 0 0,0 1 1 0 0,1-1 0 0 0,0 1-1 0 0,0 0 1 0 0,0 1-1 0 0,0 0 1 0 0,1 0 0 0 0,-1 0-1 0 0,1 1 1 0 0,12-5-1 0 0,-15 7-9 0 0,-1 0-1 0 0,1 0 1 0 0,-1 0 0 0 0,1 0-1 0 0,0 1 1 0 0,-1 0-1 0 0,1-1 1 0 0,0 1-1 0 0,-1 1 1 0 0,1-1-1 0 0,-1 1 1 0 0,1-1-1 0 0,0 1 1 0 0,-1 0-1 0 0,1 0 1 0 0,-1 0 0 0 0,0 1-1 0 0,1-1 1 0 0,-1 1-1 0 0,0 0 1 0 0,0 0-1 0 0,0 0 1 0 0,0 0-1 0 0,0 1 1 0 0,4 4-1 0 0,-5-4 18 0 0,0 0-1 0 0,0 1 1 0 0,0-1 0 0 0,-1 1-1 0 0,1-1 1 0 0,-1 1-1 0 0,0-1 1 0 0,0 1-1 0 0,0 0 1 0 0,-1-1-1 0 0,1 1 1 0 0,-1 0-1 0 0,0 0 1 0 0,0-1-1 0 0,0 1 1 0 0,-1 0-1 0 0,1 0 1 0 0,-1-1 0 0 0,0 1-1 0 0,0 0 1 0 0,0-1-1 0 0,-1 1 1 0 0,1-1-1 0 0,-1 0 1 0 0,-2 4-1 0 0,-3 6 75 0 0,-1-1 0 0 0,0 0-1 0 0,0 0 1 0 0,-14 13 0 0 0,20-22-180 0 0,-1 0 0 0 0,1-1 0 0 0,-1 1 0 0 0,1-1 0 0 0,-1 0 0 0 0,0 0 0 0 0,0 0 1 0 0,0 0-1 0 0,0 0 0 0 0,0-1 0 0 0,0 1 0 0 0,0-1 0 0 0,-1 0 0 0 0,1 0 0 0 0,-1 0 0 0 0,1 0 0 0 0,0-1 0 0 0,-1 1 0 0 0,1-1 0 0 0,-1 0 1 0 0,0 0-1 0 0,1 0 0 0 0,-6-1 0 0 0,8 0-216 0 0,1 1 1 0 0,-1 0 0 0 0,0 0 0 0 0,1-1-1 0 0,-1 1 1 0 0,1 0 0 0 0,-1-1 0 0 0,1 1-1 0 0,-1 0 1 0 0,1-1 0 0 0,-1 1-1 0 0,1-1 1 0 0,-1 1 0 0 0,1-1 0 0 0,0 1-1 0 0,-1-1 1 0 0,1 1 0 0 0,0-1-1 0 0,-1 1 1 0 0,1-1 0 0 0,0 0-1 0 0,0 1 1 0 0,0-1 0 0 0,-1 1 0 0 0,1-1-1 0 0,0 0 1 0 0,0 1 0 0 0,0-1-1 0 0,0 0 1 0 0,0 1 0 0 0,0-1 0 0 0,0 1-1 0 0,0-1 1 0 0,0 0 0 0 0,1 1-1 0 0,-1-2 1 0 0,5-10-4583 0 0,2 3 3311 0 0,-4 4 888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3:36:11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61 560 0 0,'-3'-20'11868'0'0,"-2"40"-6481"0"0,-1 44-3350 0 0,6-59-2019 0 0,1 1 0 0 0,1-1-1 0 0,-1 1 1 0 0,1-1-1 0 0,0 1 1 0 0,0-1 0 0 0,0 0-1 0 0,1 0 1 0 0,0 0-1 0 0,0 0 1 0 0,0-1-1 0 0,1 1 1 0 0,-1-1 0 0 0,7 6-1 0 0,-8-8-12 0 0,1-1-1 0 0,-1 1 1 0 0,1-1-1 0 0,0 1 1 0 0,0-1-1 0 0,-1 0 1 0 0,1 0-1 0 0,0 0 1 0 0,0 0-1 0 0,0-1 1 0 0,0 1-1 0 0,0-1 1 0 0,0 0-1 0 0,0 0 1 0 0,0 0 0 0 0,0 0-1 0 0,0 0 1 0 0,0-1-1 0 0,0 1 1 0 0,0-1-1 0 0,0 0 1 0 0,0 0-1 0 0,-1 0 1 0 0,1 0-1 0 0,0 0 1 0 0,0-1-1 0 0,-1 1 1 0 0,1-1-1 0 0,3-3 1 0 0,-3 3 31 0 0,-1 0 1 0 0,1 0 0 0 0,0-1-1 0 0,-1 1 1 0 0,1-1-1 0 0,-1 0 1 0 0,0 0 0 0 0,0 1-1 0 0,0-1 1 0 0,0-1-1 0 0,0 1 1 0 0,-1 0 0 0 0,1 0-1 0 0,-1-1 1 0 0,0 1-1 0 0,0-1 1 0 0,0 1 0 0 0,-1-1-1 0 0,1 1 1 0 0,-1-1-1 0 0,0 1 1 0 0,0-1 0 0 0,0 1-1 0 0,0-1 1 0 0,-1 0-1 0 0,1 1 1 0 0,-1-1 0 0 0,0 1-1 0 0,0 0 1 0 0,0-1-1 0 0,-1 1 1 0 0,1 0-1 0 0,-1-1 1 0 0,-3-3 0 0 0,2 0-25 0 0,-1 1 1 0 0,0 0-1 0 0,0 0 1 0 0,-1 1-1 0 0,0-1 1 0 0,0 1-1 0 0,0 0 1 0 0,0 1 0 0 0,-1-1-1 0 0,0 1 1 0 0,0 0-1 0 0,0 0 1 0 0,0 1-1 0 0,0 0 1 0 0,-1 0-1 0 0,-12-4 1 0 0,17 7-182 0 0,-4-2-145 0 0,0 1-1 0 0,0 0 0 0 0,-1 1 0 0 0,1-1 1 0 0,-12 2-1 0 0,3 4-3987 0 0,4 5-4752 0 0,15-1 3582 0 0,-1-6 4727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3:36:12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73 480 0 0,'1'-1'925'0'0,"1"0"0"0"0,-1 0 1 0 0,1 0-1 0 0,0 0 0 0 0,-1 0 0 0 0,1 0 0 0 0,0 0 1 0 0,-1 1-1 0 0,1-1 0 0 0,0 0 0 0 0,0 1 0 0 0,0 0 0 0 0,-1-1 1 0 0,1 1-1 0 0,0 0 0 0 0,2 0 0 0 0,11 11 5926 0 0,-5 5-8223 0 0,13 25 2324 0 0,-16-32-791 0 0,-1 1 0 0 0,0 1 0 0 0,-1-1 0 0 0,0 1 0 0 0,3 12 0 0 0,-4-11-47 0 0,-3-12-62 0 0,-1 1 0 0 0,0-1 0 0 0,1 1 0 0 0,-1-1 0 0 0,0 1 0 0 0,1-1 0 0 0,-1 1 0 0 0,0-1-1 0 0,1 1 1 0 0,-1-1 0 0 0,0 1 0 0 0,0-1 0 0 0,0 1 0 0 0,1 0 0 0 0,-1-1 0 0 0,0 1 0 0 0,0-1-1 0 0,0 1 1 0 0,0 0 0 0 0,0-1 0 0 0,0 1 0 0 0,0-1 0 0 0,-1 1 0 0 0,1 0 0 0 0,0-1-1 0 0,0 1 1 0 0,0-1 0 0 0,0 1 0 0 0,-1 0 0 0 0,1-1 0 0 0,0 1 0 0 0,-1 0 0 0 0,-1-2 7 0 0,0 1-1 0 0,0-1 1 0 0,0 0 0 0 0,0 1 0 0 0,0-1 0 0 0,0 0 0 0 0,0 0 0 0 0,1-1 0 0 0,-1 1-1 0 0,0 0 1 0 0,1-1 0 0 0,-1 1 0 0 0,1-1 0 0 0,-1 1 0 0 0,1-1 0 0 0,0 1 0 0 0,0-1 0 0 0,0 0-1 0 0,0 0 1 0 0,0 0 0 0 0,0 0 0 0 0,-1-4 0 0 0,0 2-63 0 0,0 0 1 0 0,1-1-1 0 0,-1 1 1 0 0,1-1-1 0 0,0 0 0 0 0,0 1 1 0 0,1-1-1 0 0,0 0 0 0 0,0-5 1 0 0,3-9-100 0 0,1 1 0 0 0,9-25 0 0 0,-11 37-9 0 0,0 1 1 0 0,1-1-1 0 0,-1 1 1 0 0,1-1-1 0 0,0 1 1 0 0,0 0-1 0 0,1 1 1 0 0,0-1-1 0 0,0 0 1 0 0,0 1-1 0 0,7-6 1 0 0,-11 10 87 0 0,1-1 1 0 0,-1 1-1 0 0,0 0 1 0 0,0 0 0 0 0,1 0-1 0 0,-1-1 1 0 0,0 1-1 0 0,1 0 1 0 0,-1 0-1 0 0,0 0 1 0 0,1 0-1 0 0,-1-1 1 0 0,0 1-1 0 0,1 0 1 0 0,-1 0-1 0 0,0 0 1 0 0,1 0-1 0 0,-1 0 1 0 0,0 0-1 0 0,1 0 1 0 0,-1 0-1 0 0,1 0 1 0 0,-1 0-1 0 0,0 0 1 0 0,1 0-1 0 0,-1 1 1 0 0,0-1-1 0 0,1 0 1 0 0,-1 0-1 0 0,0 0 1 0 0,1 0-1 0 0,-1 1 1 0 0,0-1-1 0 0,0 0 1 0 0,1 1-1 0 0,3 13-478 0 0,-8 19-24 0 0,4-33 429 0 0,0 1 0 0 0,0-1-1 0 0,0 0 1 0 0,0 1-1 0 0,0-1 1 0 0,-1 0 0 0 0,1 1-1 0 0,0-1 1 0 0,0 0-1 0 0,0 1 1 0 0,0-1-1 0 0,-1 0 1 0 0,1 0 0 0 0,0 1-1 0 0,0-1 1 0 0,-1 0-1 0 0,1 0 1 0 0,0 1 0 0 0,-1-1-1 0 0,1 0 1 0 0,0 0-1 0 0,-1 0 1 0 0,1 1-1 0 0,0-1 1 0 0,-1 0 0 0 0,1 0-1 0 0,0 0 1 0 0,-1 0-1 0 0,1 0 1 0 0,0 0 0 0 0,-1 0-1 0 0,1 0 1 0 0,0 0-1 0 0,-1 0 1 0 0,0 0-1 0 0,-7-12-7496 0 0,1-10-1128 0 0,5 12 6435 0 0,2 6 1456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f5937be2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4f5937be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f5937be2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f5937be2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f5937be2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4f5937be2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f5937be2d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24f5937be2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f5937be2d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4f5937be2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af7c4b9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7af7c4b9f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af7c4b9f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af7c4b9f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f5937be2d_0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4f5937be2d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4f5937be2d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24f5937be2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1b4483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e1b4483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f5937be2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4f5937be2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f5937be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f5937be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4f5937be2d_0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4f5937be2d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f5937be2d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24f5937be2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f5937be2d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4f5937be2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f5937be2d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24f5937be2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f5937be2d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4f5937be2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f5937be2d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24f5937be2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f5937be2d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4f5937be2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f5937be2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f5937be2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7.png"/><Relationship Id="rId18" Type="http://schemas.openxmlformats.org/officeDocument/2006/relationships/customXml" Target="../ink/ink8.xml"/><Relationship Id="rId3" Type="http://schemas.openxmlformats.org/officeDocument/2006/relationships/image" Target="../media/image22.jp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customXml" Target="../ink/ink5.xm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11" Type="http://schemas.openxmlformats.org/officeDocument/2006/relationships/image" Target="../media/image26.png"/><Relationship Id="rId24" Type="http://schemas.openxmlformats.org/officeDocument/2006/relationships/customXml" Target="../ink/ink11.xml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10" Type="http://schemas.openxmlformats.org/officeDocument/2006/relationships/customXml" Target="../ink/ink4.xml"/><Relationship Id="rId19" Type="http://schemas.openxmlformats.org/officeDocument/2006/relationships/image" Target="../media/image30.png"/><Relationship Id="rId4" Type="http://schemas.openxmlformats.org/officeDocument/2006/relationships/customXml" Target="../ink/ink1.xml"/><Relationship Id="rId9" Type="http://schemas.openxmlformats.org/officeDocument/2006/relationships/image" Target="../media/image2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0" y="-39712"/>
            <a:ext cx="89985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4400"/>
              <a:t>Lesson 4:  Relays and Fans!!</a:t>
            </a:r>
            <a:endParaRPr sz="440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202406" y="1930313"/>
            <a:ext cx="3336000" cy="19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700"/>
              <a:t>Let’s look at air flow (wind) and check how it impacts the health of our plants!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70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700"/>
              <a:t>Air Flow is important!</a:t>
            </a:r>
            <a:endParaRPr/>
          </a:p>
        </p:txBody>
      </p:sp>
      <p:pic>
        <p:nvPicPr>
          <p:cNvPr id="62" name="Google Shape;62;p14" descr="Search... 0 In cart: 0 Products Total price: $0.00 Go to cart 0 Contact  Information Wallish Greenhouses 53218 Range Road 231 Sherwood Park, AB T8A  4V2 (780) 467-3091 wglperen@telus.net EXPIRED! Kelly Dick Jun 25, 2021 What  Plants Need Last year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0944" y="1370410"/>
            <a:ext cx="5403056" cy="3718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171900" y="59600"/>
            <a:ext cx="87771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Step 4:  Need to compare our data with something!</a:t>
            </a:r>
            <a:endParaRPr u="sng"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102750" y="987425"/>
            <a:ext cx="4372268" cy="3769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</a:rPr>
              <a:t>How hot do we want our greenhouse to be? How humid do we want it to be?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</a:rPr>
              <a:t>We really DO NOT want our greenhouse to be more than 24 degrees Celsius (76 degrees Fahrenheit).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b="1" dirty="0">
                <a:solidFill>
                  <a:schemeClr val="dk1"/>
                </a:solidFill>
              </a:rPr>
              <a:t>So, now we can check whether our “high airtemp” variable on the “On Start” block has been set to 24 (or 76, if you chose Fahrenheit)</a:t>
            </a: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150" y="1163782"/>
            <a:ext cx="4793850" cy="2382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76825" y="-1823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u="sng"/>
              <a:t>Step 5: Test a condition</a:t>
            </a:r>
            <a:endParaRPr u="sng"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76824" y="939900"/>
            <a:ext cx="37785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 dirty="0">
                <a:solidFill>
                  <a:schemeClr val="dk1"/>
                </a:solidFill>
              </a:rPr>
              <a:t>We want the fan to come when the air temperature is over our set “high airtemp”.</a:t>
            </a:r>
            <a:endParaRPr sz="2500" b="1" dirty="0">
              <a:solidFill>
                <a:schemeClr val="dk1"/>
              </a:solidFill>
            </a:endParaRPr>
          </a:p>
          <a:p>
            <a:pPr marL="1778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 b="1" dirty="0">
                <a:solidFill>
                  <a:schemeClr val="dk1"/>
                </a:solidFill>
              </a:rPr>
              <a:t>So replace the 0s with </a:t>
            </a:r>
            <a:endParaRPr sz="2500" b="1" dirty="0">
              <a:solidFill>
                <a:schemeClr val="dk1"/>
              </a:solidFill>
            </a:endParaRPr>
          </a:p>
          <a:p>
            <a:pPr marL="5207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○"/>
            </a:pPr>
            <a:r>
              <a:rPr lang="en" sz="2200" b="1" dirty="0">
                <a:solidFill>
                  <a:schemeClr val="dk1"/>
                </a:solidFill>
              </a:rPr>
              <a:t>airtemp (sensor data)</a:t>
            </a:r>
            <a:endParaRPr sz="2100" b="1" dirty="0">
              <a:solidFill>
                <a:schemeClr val="dk1"/>
              </a:solidFill>
            </a:endParaRPr>
          </a:p>
          <a:p>
            <a:pPr marL="5207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○"/>
            </a:pPr>
            <a:r>
              <a:rPr lang="en" sz="2200" b="1" dirty="0">
                <a:solidFill>
                  <a:schemeClr val="dk1"/>
                </a:solidFill>
              </a:rPr>
              <a:t>high airtemp (your set global variable)</a:t>
            </a:r>
            <a:endParaRPr sz="2200" b="1" dirty="0">
              <a:solidFill>
                <a:schemeClr val="dk1"/>
              </a:solidFill>
            </a:endParaRPr>
          </a:p>
          <a:p>
            <a:pPr marL="177800" lvl="0" indent="-209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" sz="2200" b="1" dirty="0">
                <a:solidFill>
                  <a:schemeClr val="dk1"/>
                </a:solidFill>
              </a:rPr>
              <a:t>Change the comparison to:</a:t>
            </a:r>
            <a:br>
              <a:rPr lang="en" sz="2200" b="1" dirty="0">
                <a:solidFill>
                  <a:schemeClr val="dk1"/>
                </a:solidFill>
              </a:rPr>
            </a:br>
            <a:r>
              <a:rPr lang="en" sz="2100" b="1" dirty="0">
                <a:solidFill>
                  <a:schemeClr val="dk1"/>
                </a:solidFill>
              </a:rPr>
              <a:t>“If </a:t>
            </a:r>
            <a:r>
              <a:rPr lang="en" sz="2100" b="1" dirty="0">
                <a:solidFill>
                  <a:srgbClr val="98253F"/>
                </a:solidFill>
              </a:rPr>
              <a:t>airtemp</a:t>
            </a:r>
            <a:r>
              <a:rPr lang="en" sz="2100" b="1" dirty="0">
                <a:solidFill>
                  <a:schemeClr val="dk1"/>
                </a:solidFill>
              </a:rPr>
              <a:t> </a:t>
            </a:r>
            <a:r>
              <a:rPr lang="en" sz="2700" b="1" dirty="0">
                <a:solidFill>
                  <a:schemeClr val="dk1"/>
                </a:solidFill>
                <a:highlight>
                  <a:srgbClr val="FFFF00"/>
                </a:highlight>
              </a:rPr>
              <a:t>&gt;</a:t>
            </a:r>
            <a:r>
              <a:rPr lang="en" sz="2100" b="1" dirty="0">
                <a:solidFill>
                  <a:schemeClr val="dk1"/>
                </a:solidFill>
              </a:rPr>
              <a:t> </a:t>
            </a:r>
            <a:r>
              <a:rPr lang="en" sz="2100" b="1" dirty="0">
                <a:solidFill>
                  <a:srgbClr val="98253F"/>
                </a:solidFill>
              </a:rPr>
              <a:t>high airtemp</a:t>
            </a:r>
            <a:r>
              <a:rPr lang="en" sz="2100" b="1" dirty="0">
                <a:solidFill>
                  <a:schemeClr val="dk1"/>
                </a:solidFill>
              </a:rPr>
              <a:t>, then…”</a:t>
            </a:r>
            <a:endParaRPr sz="2200" b="1" dirty="0">
              <a:solidFill>
                <a:schemeClr val="dk1"/>
              </a:solidFill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279" y="1787236"/>
            <a:ext cx="5006429" cy="2473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4"/>
          <p:cNvCxnSpPr>
            <a:cxnSpLocks/>
          </p:cNvCxnSpPr>
          <p:nvPr/>
        </p:nvCxnSpPr>
        <p:spPr>
          <a:xfrm flipV="1">
            <a:off x="3512127" y="2639291"/>
            <a:ext cx="2694709" cy="171859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0" name="Google Shape;150;p24"/>
          <p:cNvCxnSpPr>
            <a:cxnSpLocks/>
          </p:cNvCxnSpPr>
          <p:nvPr/>
        </p:nvCxnSpPr>
        <p:spPr>
          <a:xfrm flipV="1">
            <a:off x="2708564" y="2639291"/>
            <a:ext cx="4516581" cy="92825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493000" y="-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u="sng"/>
              <a:t>Step 6: Use our Data and a Relay to turn on/off the Fan</a:t>
            </a:r>
            <a:r>
              <a:rPr lang="en" b="1" u="sng"/>
              <a:t> </a:t>
            </a:r>
            <a:endParaRPr b="1" u="sng"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353000" y="1307150"/>
            <a:ext cx="49716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778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200" b="1">
                <a:solidFill>
                  <a:schemeClr val="dk1"/>
                </a:solidFill>
              </a:rPr>
              <a:t>The Relay is a DIGITAL relay… </a:t>
            </a:r>
            <a:endParaRPr sz="2200" b="1">
              <a:solidFill>
                <a:schemeClr val="dk1"/>
              </a:solidFill>
            </a:endParaRPr>
          </a:p>
          <a:p>
            <a:pPr marL="520700" lvl="1" indent="-234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700"/>
              <a:buChar char="○"/>
            </a:pPr>
            <a:r>
              <a:rPr lang="en" sz="2300" b="1">
                <a:solidFill>
                  <a:schemeClr val="dk1"/>
                </a:solidFill>
              </a:rPr>
              <a:t>It only understands the numbers 0 and 1</a:t>
            </a:r>
            <a:endParaRPr sz="2300" b="1">
              <a:solidFill>
                <a:schemeClr val="dk1"/>
              </a:solidFill>
            </a:endParaRPr>
          </a:p>
          <a:p>
            <a:pPr marL="520700" lvl="1" indent="-234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700"/>
              <a:buChar char="○"/>
            </a:pPr>
            <a:r>
              <a:rPr lang="en" sz="2300" b="1">
                <a:solidFill>
                  <a:schemeClr val="dk1"/>
                </a:solidFill>
              </a:rPr>
              <a:t>0 = off</a:t>
            </a:r>
            <a:endParaRPr sz="2300" b="1">
              <a:solidFill>
                <a:schemeClr val="dk1"/>
              </a:solidFill>
            </a:endParaRPr>
          </a:p>
          <a:p>
            <a:pPr marL="520700" lvl="1" indent="-234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700"/>
              <a:buChar char="○"/>
            </a:pPr>
            <a:r>
              <a:rPr lang="en" sz="2300" b="1">
                <a:solidFill>
                  <a:schemeClr val="dk1"/>
                </a:solidFill>
              </a:rPr>
              <a:t>1 = on</a:t>
            </a:r>
            <a:endParaRPr sz="2300" b="1">
              <a:solidFill>
                <a:schemeClr val="dk1"/>
              </a:solidFill>
            </a:endParaRPr>
          </a:p>
          <a:p>
            <a:pPr marL="520700" lvl="1" indent="-234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700"/>
              <a:buChar char="○"/>
            </a:pPr>
            <a:r>
              <a:rPr lang="en" sz="2300" b="1">
                <a:solidFill>
                  <a:schemeClr val="dk1"/>
                </a:solidFill>
              </a:rPr>
              <a:t>This is binary language in computer science</a:t>
            </a:r>
            <a:endParaRPr sz="2300" b="1">
              <a:solidFill>
                <a:schemeClr val="dk1"/>
              </a:solidFill>
            </a:endParaRPr>
          </a:p>
          <a:p>
            <a:pPr marL="17780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None/>
            </a:pPr>
            <a:endParaRPr sz="2200" b="1">
              <a:solidFill>
                <a:schemeClr val="dk1"/>
              </a:solidFill>
            </a:endParaRPr>
          </a:p>
        </p:txBody>
      </p:sp>
      <p:pic>
        <p:nvPicPr>
          <p:cNvPr id="157" name="Google Shape;157;p25" descr="Green Binary Code Wallpapers - Top Free Green Binary Code Backgrounds -  WallpaperAcc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8825" y="915149"/>
            <a:ext cx="3460723" cy="194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/>
        </p:nvSpPr>
        <p:spPr>
          <a:xfrm>
            <a:off x="5175250" y="3572250"/>
            <a:ext cx="3798000" cy="120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This is why computers are so FAST!!!  They only know </a:t>
            </a:r>
            <a:r>
              <a:rPr lang="en" sz="2200" b="1"/>
              <a:t>ZEROs </a:t>
            </a:r>
            <a:r>
              <a:rPr lang="en" sz="2200"/>
              <a:t>and </a:t>
            </a:r>
            <a:r>
              <a:rPr lang="en" sz="2200" b="1"/>
              <a:t>ONEs</a:t>
            </a:r>
            <a:endParaRPr sz="2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176225" y="-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100" u="sng"/>
              <a:t>Step 6 (cont.):  Turn the relay on and off </a:t>
            </a:r>
            <a:endParaRPr sz="3100" u="sng"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93250" y="854875"/>
            <a:ext cx="32145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200" b="1">
                <a:solidFill>
                  <a:schemeClr val="dk1"/>
                </a:solidFill>
              </a:rPr>
              <a:t>If the air temperature is high, you want the relay to be “ON” in order to switch on the fan</a:t>
            </a:r>
            <a:endParaRPr sz="2200" b="1">
              <a:solidFill>
                <a:schemeClr val="dk1"/>
              </a:solidFill>
            </a:endParaRPr>
          </a:p>
          <a:p>
            <a:pPr marL="520700" lvl="1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○"/>
            </a:pPr>
            <a:r>
              <a:rPr lang="en" sz="1800" b="1">
                <a:solidFill>
                  <a:schemeClr val="dk1"/>
                </a:solidFill>
              </a:rPr>
              <a:t>so drag a “digital write pin” block from Pin (under Advanced) to the “If-else” block </a:t>
            </a:r>
            <a:endParaRPr sz="1800" b="1">
              <a:solidFill>
                <a:schemeClr val="dk1"/>
              </a:solidFill>
            </a:endParaRPr>
          </a:p>
          <a:p>
            <a:pPr marL="520700" lvl="1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○"/>
            </a:pPr>
            <a:r>
              <a:rPr lang="en" sz="1800" b="1">
                <a:solidFill>
                  <a:schemeClr val="dk1"/>
                </a:solidFill>
              </a:rPr>
              <a:t>The Pin will be P8, where the relay will be plugged in) </a:t>
            </a:r>
            <a:endParaRPr sz="1800" b="1">
              <a:solidFill>
                <a:schemeClr val="dk1"/>
              </a:solidFill>
            </a:endParaRPr>
          </a:p>
          <a:p>
            <a:pPr marL="520700" lvl="1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○"/>
            </a:pPr>
            <a:r>
              <a:rPr lang="en" sz="1800" b="1">
                <a:solidFill>
                  <a:schemeClr val="dk1"/>
                </a:solidFill>
              </a:rPr>
              <a:t>And set the value to 1 (1 = ON)</a:t>
            </a: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850" y="994194"/>
            <a:ext cx="5529174" cy="23375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26"/>
          <p:cNvCxnSpPr/>
          <p:nvPr/>
        </p:nvCxnSpPr>
        <p:spPr>
          <a:xfrm rot="10800000" flipH="1">
            <a:off x="4220325" y="2135600"/>
            <a:ext cx="1277700" cy="2490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p26"/>
          <p:cNvCxnSpPr>
            <a:cxnSpLocks/>
          </p:cNvCxnSpPr>
          <p:nvPr/>
        </p:nvCxnSpPr>
        <p:spPr>
          <a:xfrm flipV="1">
            <a:off x="2715491" y="2285000"/>
            <a:ext cx="4142859" cy="1317182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8" name="Google Shape;168;p26"/>
          <p:cNvCxnSpPr>
            <a:cxnSpLocks/>
          </p:cNvCxnSpPr>
          <p:nvPr/>
        </p:nvCxnSpPr>
        <p:spPr>
          <a:xfrm flipV="1">
            <a:off x="3048000" y="2251775"/>
            <a:ext cx="4324750" cy="2160898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in English, rather than code-speak, what have we said so far?</a:t>
            </a: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628650" y="1888359"/>
            <a:ext cx="7886700" cy="1923300"/>
          </a:xfrm>
          <a:prstGeom prst="rect">
            <a:avLst/>
          </a:prstGeom>
          <a:solidFill>
            <a:srgbClr val="E6B8AF"/>
          </a:solidFill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Air Temperature in the greenhouse is too high (above our high airtemp), the relay will turn on.</a:t>
            </a:r>
            <a:endParaRPr sz="4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goes in the space under the “else” in our logic block?</a:t>
            </a:r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 rotWithShape="1">
          <a:blip r:embed="rId3">
            <a:alphaModFix/>
          </a:blip>
          <a:srcRect l="27209"/>
          <a:stretch/>
        </p:blipFill>
        <p:spPr>
          <a:xfrm>
            <a:off x="3205175" y="1342625"/>
            <a:ext cx="5507600" cy="31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300" y="2847346"/>
            <a:ext cx="1081375" cy="1081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8"/>
          <p:cNvCxnSpPr>
            <a:stCxn id="181" idx="3"/>
          </p:cNvCxnSpPr>
          <p:nvPr/>
        </p:nvCxnSpPr>
        <p:spPr>
          <a:xfrm>
            <a:off x="1399675" y="3388033"/>
            <a:ext cx="2787600" cy="3072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176225" y="1079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u="sng"/>
              <a:t>Step 6 (cont.):  Turn the relay on and off </a:t>
            </a:r>
            <a:endParaRPr u="sng"/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176225" y="1369225"/>
            <a:ext cx="4542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60350" algn="l" rtl="0">
              <a:spcBef>
                <a:spcPts val="800"/>
              </a:spcBef>
              <a:spcAft>
                <a:spcPts val="0"/>
              </a:spcAft>
              <a:buSzPts val="2700"/>
              <a:buChar char="●"/>
            </a:pPr>
            <a:r>
              <a:rPr lang="en" sz="2400" b="1">
                <a:solidFill>
                  <a:schemeClr val="dk1"/>
                </a:solidFill>
              </a:rPr>
              <a:t>Repeat for the “else”, but keep the value to 0 = OFF</a:t>
            </a:r>
            <a:br>
              <a:rPr lang="en" sz="2400" b="1">
                <a:solidFill>
                  <a:schemeClr val="dk1"/>
                </a:solidFill>
              </a:rPr>
            </a:br>
            <a:r>
              <a:rPr lang="en" sz="2400" b="1">
                <a:solidFill>
                  <a:schemeClr val="dk1"/>
                </a:solidFill>
              </a:rPr>
              <a:t>(remember to select the correct pin, in this case, P8)</a:t>
            </a:r>
            <a:endParaRPr sz="2400" b="1">
              <a:solidFill>
                <a:schemeClr val="dk1"/>
              </a:solidFill>
            </a:endParaRPr>
          </a:p>
          <a:p>
            <a:pPr marL="1778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177800" lvl="0" indent="-260350" algn="l" rtl="0">
              <a:spcBef>
                <a:spcPts val="1200"/>
              </a:spcBef>
              <a:spcAft>
                <a:spcPts val="0"/>
              </a:spcAft>
              <a:buSzPts val="2700"/>
              <a:buChar char="●"/>
            </a:pPr>
            <a:r>
              <a:rPr lang="en" sz="2400" b="1">
                <a:solidFill>
                  <a:schemeClr val="dk1"/>
                </a:solidFill>
              </a:rPr>
              <a:t>Your final code will look like this:</a:t>
            </a:r>
            <a:endParaRPr sz="2400" b="1">
              <a:solidFill>
                <a:schemeClr val="dk1"/>
              </a:solidFill>
            </a:endParaRPr>
          </a:p>
          <a:p>
            <a:pPr marL="177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325" y="1268050"/>
            <a:ext cx="3111525" cy="108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29"/>
          <p:cNvCxnSpPr/>
          <p:nvPr/>
        </p:nvCxnSpPr>
        <p:spPr>
          <a:xfrm rot="10800000" flipH="1">
            <a:off x="4552175" y="2052700"/>
            <a:ext cx="2870400" cy="5310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1" name="Google Shape;19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625" y="2521050"/>
            <a:ext cx="4061801" cy="26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100" y="1021752"/>
            <a:ext cx="3095450" cy="404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u="sng"/>
              <a:t>Step 7: Call your function</a:t>
            </a:r>
            <a:endParaRPr u="sng"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35943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34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100"/>
              <a:buChar char="●"/>
            </a:pPr>
            <a:r>
              <a:rPr lang="en" sz="2800" b="1">
                <a:solidFill>
                  <a:schemeClr val="dk1"/>
                </a:solidFill>
              </a:rPr>
              <a:t>Remember to put the call ControlFan in your forever loop!!</a:t>
            </a:r>
            <a:endParaRPr sz="2800" b="1">
              <a:solidFill>
                <a:schemeClr val="dk1"/>
              </a:solidFill>
            </a:endParaRPr>
          </a:p>
          <a:p>
            <a:pPr marL="520700" lvl="1" indent="-241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○"/>
            </a:pPr>
            <a:r>
              <a:rPr lang="en" sz="2400" b="1">
                <a:solidFill>
                  <a:schemeClr val="dk1"/>
                </a:solidFill>
              </a:rPr>
              <a:t>Before you download to your micro:bit!!</a:t>
            </a:r>
            <a:endParaRPr sz="2400" b="1">
              <a:solidFill>
                <a:schemeClr val="dk1"/>
              </a:solidFill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199" name="Google Shape;199;p30"/>
          <p:cNvSpPr/>
          <p:nvPr/>
        </p:nvSpPr>
        <p:spPr>
          <a:xfrm>
            <a:off x="5531100" y="3799425"/>
            <a:ext cx="2374500" cy="7503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54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Wiring the Circuit</a:t>
            </a:r>
            <a:endParaRPr/>
          </a:p>
        </p:txBody>
      </p:sp>
      <p:pic>
        <p:nvPicPr>
          <p:cNvPr id="212" name="Google Shape;2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163" y="869072"/>
            <a:ext cx="5353672" cy="40152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32"/>
          <p:cNvCxnSpPr>
            <a:cxnSpLocks/>
          </p:cNvCxnSpPr>
          <p:nvPr/>
        </p:nvCxnSpPr>
        <p:spPr>
          <a:xfrm>
            <a:off x="1586345" y="2452255"/>
            <a:ext cx="2736273" cy="1170709"/>
          </a:xfrm>
          <a:prstGeom prst="straightConnector1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4" name="Google Shape;214;p32"/>
          <p:cNvCxnSpPr>
            <a:cxnSpLocks/>
          </p:cNvCxnSpPr>
          <p:nvPr/>
        </p:nvCxnSpPr>
        <p:spPr>
          <a:xfrm flipH="1">
            <a:off x="6213764" y="3218300"/>
            <a:ext cx="1622336" cy="453155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5" name="Google Shape;215;p32"/>
          <p:cNvSpPr txBox="1"/>
          <p:nvPr/>
        </p:nvSpPr>
        <p:spPr>
          <a:xfrm>
            <a:off x="126525" y="823450"/>
            <a:ext cx="18591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</a:rPr>
              <a:t>Fan #1:</a:t>
            </a:r>
            <a:endParaRPr sz="2000" b="1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Power for fan–put one splitter end into #1B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7938725" y="2933200"/>
            <a:ext cx="9807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Fan plugs into #1A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7248825" y="321525"/>
            <a:ext cx="1775400" cy="12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4 pin wire from #1 goes into Pin P8 (or whatever Pin you define in your code for the fan)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484BE0-9638-1E62-BDEC-53DF03074253}"/>
              </a:ext>
            </a:extLst>
          </p:cNvPr>
          <p:cNvGrpSpPr/>
          <p:nvPr/>
        </p:nvGrpSpPr>
        <p:grpSpPr>
          <a:xfrm>
            <a:off x="5139665" y="2132335"/>
            <a:ext cx="1377360" cy="701640"/>
            <a:chOff x="5139665" y="2132335"/>
            <a:chExt cx="1377360" cy="70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EC5909-1980-6152-2434-358781446B50}"/>
                    </a:ext>
                  </a:extLst>
                </p14:cNvPr>
                <p14:cNvContentPartPr/>
                <p14:nvPr/>
              </p14:nvContentPartPr>
              <p14:xfrm>
                <a:off x="5139665" y="2697895"/>
                <a:ext cx="306720" cy="136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EC5909-1980-6152-2434-358781446B5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30665" y="2688895"/>
                  <a:ext cx="324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6AC7267-E93F-1CEA-1366-AE6BE043AF25}"/>
                    </a:ext>
                  </a:extLst>
                </p14:cNvPr>
                <p14:cNvContentPartPr/>
                <p14:nvPr/>
              </p14:nvContentPartPr>
              <p14:xfrm>
                <a:off x="5450705" y="2432935"/>
                <a:ext cx="582840" cy="306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6AC7267-E93F-1CEA-1366-AE6BE043AF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41705" y="2423935"/>
                  <a:ext cx="6004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8A8CEA3-86D5-3F4D-9FC8-1AD7FAF3753C}"/>
                    </a:ext>
                  </a:extLst>
                </p14:cNvPr>
                <p14:cNvContentPartPr/>
                <p14:nvPr/>
              </p14:nvContentPartPr>
              <p14:xfrm>
                <a:off x="5515145" y="2619415"/>
                <a:ext cx="139320" cy="105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8A8CEA3-86D5-3F4D-9FC8-1AD7FAF3753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06145" y="2610775"/>
                  <a:ext cx="156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B150B2A-1405-913F-FD6B-F8DCAC5B7ACC}"/>
                    </a:ext>
                  </a:extLst>
                </p14:cNvPr>
                <p14:cNvContentPartPr/>
                <p14:nvPr/>
              </p14:nvContentPartPr>
              <p14:xfrm>
                <a:off x="6058025" y="2180935"/>
                <a:ext cx="117360" cy="226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B150B2A-1405-913F-FD6B-F8DCAC5B7AC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49385" y="2172295"/>
                  <a:ext cx="135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230629-5508-6828-D46C-5D887DA09AED}"/>
                    </a:ext>
                  </a:extLst>
                </p14:cNvPr>
                <p14:cNvContentPartPr/>
                <p14:nvPr/>
              </p14:nvContentPartPr>
              <p14:xfrm>
                <a:off x="6208865" y="2132335"/>
                <a:ext cx="145800" cy="172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230629-5508-6828-D46C-5D887DA09A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99865" y="2123695"/>
                  <a:ext cx="163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DAA7CBD-957E-D3D3-C7C1-8F073E2D9338}"/>
                    </a:ext>
                  </a:extLst>
                </p14:cNvPr>
                <p14:cNvContentPartPr/>
                <p14:nvPr/>
              </p14:nvContentPartPr>
              <p14:xfrm>
                <a:off x="6074945" y="2291455"/>
                <a:ext cx="100800" cy="9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DAA7CBD-957E-D3D3-C7C1-8F073E2D933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66305" y="2282815"/>
                  <a:ext cx="118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D7A8324-E208-FB25-29C5-27AAFBEBECFC}"/>
                    </a:ext>
                  </a:extLst>
                </p14:cNvPr>
                <p14:cNvContentPartPr/>
                <p14:nvPr/>
              </p14:nvContentPartPr>
              <p14:xfrm>
                <a:off x="6115985" y="2488735"/>
                <a:ext cx="86400" cy="141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D7A8324-E208-FB25-29C5-27AAFBEBEC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07345" y="2479735"/>
                  <a:ext cx="104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BC5189-270D-C2AF-3A0C-D5433DFA9BE3}"/>
                    </a:ext>
                  </a:extLst>
                </p14:cNvPr>
                <p14:cNvContentPartPr/>
                <p14:nvPr/>
              </p14:nvContentPartPr>
              <p14:xfrm>
                <a:off x="6242705" y="2452375"/>
                <a:ext cx="70200" cy="79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BC5189-270D-C2AF-3A0C-D5433DFA9BE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34065" y="2443375"/>
                  <a:ext cx="87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F809C1-4F4D-7268-CA95-B2E07666F6BC}"/>
                    </a:ext>
                  </a:extLst>
                </p14:cNvPr>
                <p14:cNvContentPartPr/>
                <p14:nvPr/>
              </p14:nvContentPartPr>
              <p14:xfrm>
                <a:off x="6343145" y="2405575"/>
                <a:ext cx="56880" cy="84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F809C1-4F4D-7268-CA95-B2E07666F6B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34145" y="2396575"/>
                  <a:ext cx="74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A176AA-6718-3662-DC0F-5C158DEF6902}"/>
                    </a:ext>
                  </a:extLst>
                </p14:cNvPr>
                <p14:cNvContentPartPr/>
                <p14:nvPr/>
              </p14:nvContentPartPr>
              <p14:xfrm>
                <a:off x="6428465" y="2311255"/>
                <a:ext cx="88560" cy="136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A176AA-6718-3662-DC0F-5C158DEF69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19825" y="2302255"/>
                  <a:ext cx="106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3DE15C-372C-566A-666D-30BEA1AE11E6}"/>
                    </a:ext>
                  </a:extLst>
                </p14:cNvPr>
                <p14:cNvContentPartPr/>
                <p14:nvPr/>
              </p14:nvContentPartPr>
              <p14:xfrm>
                <a:off x="6432065" y="2356975"/>
                <a:ext cx="79560" cy="42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C3DE15C-372C-566A-666D-30BEA1AE11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23065" y="2348335"/>
                  <a:ext cx="97200" cy="597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885100" cy="457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How to wire your circuit. (If you are not sure ASK!)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2998600" y="1747175"/>
            <a:ext cx="1053600" cy="87720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3"/>
          <p:cNvSpPr txBox="1"/>
          <p:nvPr/>
        </p:nvSpPr>
        <p:spPr>
          <a:xfrm>
            <a:off x="7425150" y="449075"/>
            <a:ext cx="16239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male cable to </a:t>
            </a:r>
            <a:r>
              <a:rPr lang="en" sz="1900"/>
              <a:t>USB to power</a:t>
            </a:r>
            <a:endParaRPr sz="1900"/>
          </a:p>
        </p:txBody>
      </p:sp>
      <p:pic>
        <p:nvPicPr>
          <p:cNvPr id="226" name="Google Shape;226;p33"/>
          <p:cNvPicPr preferRelativeResize="0"/>
          <p:nvPr/>
        </p:nvPicPr>
        <p:blipFill rotWithShape="1">
          <a:blip r:embed="rId3">
            <a:alphaModFix/>
          </a:blip>
          <a:srcRect l="7187" t="3878" r="10194" b="2890"/>
          <a:stretch/>
        </p:blipFill>
        <p:spPr>
          <a:xfrm rot="-5400000">
            <a:off x="2845123" y="248449"/>
            <a:ext cx="4277652" cy="5479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33"/>
          <p:cNvCxnSpPr/>
          <p:nvPr/>
        </p:nvCxnSpPr>
        <p:spPr>
          <a:xfrm flipH="1">
            <a:off x="6062200" y="913275"/>
            <a:ext cx="1587300" cy="597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8" name="Google Shape;228;p33"/>
          <p:cNvCxnSpPr/>
          <p:nvPr/>
        </p:nvCxnSpPr>
        <p:spPr>
          <a:xfrm>
            <a:off x="1557450" y="3543600"/>
            <a:ext cx="1165500" cy="120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29" name="Google Shape;229;p33"/>
          <p:cNvSpPr txBox="1"/>
          <p:nvPr/>
        </p:nvSpPr>
        <p:spPr>
          <a:xfrm>
            <a:off x="662650" y="3034800"/>
            <a:ext cx="1053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relay</a:t>
            </a:r>
            <a:endParaRPr sz="19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(on/off)</a:t>
            </a:r>
            <a:endParaRPr sz="1900"/>
          </a:p>
        </p:txBody>
      </p:sp>
      <p:sp>
        <p:nvSpPr>
          <p:cNvPr id="230" name="Google Shape;230;p33"/>
          <p:cNvSpPr txBox="1"/>
          <p:nvPr/>
        </p:nvSpPr>
        <p:spPr>
          <a:xfrm>
            <a:off x="328871" y="1894346"/>
            <a:ext cx="1053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fan</a:t>
            </a:r>
            <a:endParaRPr sz="1900" b="1"/>
          </a:p>
        </p:txBody>
      </p:sp>
      <p:cxnSp>
        <p:nvCxnSpPr>
          <p:cNvPr id="231" name="Google Shape;231;p33"/>
          <p:cNvCxnSpPr/>
          <p:nvPr/>
        </p:nvCxnSpPr>
        <p:spPr>
          <a:xfrm>
            <a:off x="1100250" y="2172000"/>
            <a:ext cx="1165500" cy="120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32" name="Google Shape;232;p33"/>
          <p:cNvSpPr txBox="1"/>
          <p:nvPr/>
        </p:nvSpPr>
        <p:spPr>
          <a:xfrm>
            <a:off x="2922425" y="4449425"/>
            <a:ext cx="2790900" cy="6618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Plug the relay into correct PIN </a:t>
            </a:r>
            <a:r>
              <a:rPr lang="en" sz="2000"/>
              <a:t>(P2/P8/P12/P16)</a:t>
            </a:r>
            <a:endParaRPr sz="2000"/>
          </a:p>
        </p:txBody>
      </p:sp>
      <p:sp>
        <p:nvSpPr>
          <p:cNvPr id="233" name="Google Shape;233;p33"/>
          <p:cNvSpPr txBox="1"/>
          <p:nvPr/>
        </p:nvSpPr>
        <p:spPr>
          <a:xfrm>
            <a:off x="6922050" y="4395975"/>
            <a:ext cx="503100" cy="446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P2</a:t>
            </a:r>
            <a:endParaRPr sz="1700" b="1"/>
          </a:p>
        </p:txBody>
      </p:sp>
      <p:cxnSp>
        <p:nvCxnSpPr>
          <p:cNvPr id="234" name="Google Shape;234;p33"/>
          <p:cNvCxnSpPr>
            <a:stCxn id="233" idx="1"/>
          </p:cNvCxnSpPr>
          <p:nvPr/>
        </p:nvCxnSpPr>
        <p:spPr>
          <a:xfrm rot="10800000">
            <a:off x="6366750" y="4183275"/>
            <a:ext cx="555300" cy="435900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5" name="Google Shape;235;p33"/>
          <p:cNvSpPr txBox="1"/>
          <p:nvPr/>
        </p:nvSpPr>
        <p:spPr>
          <a:xfrm>
            <a:off x="4955700" y="2466125"/>
            <a:ext cx="503100" cy="446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P8</a:t>
            </a:r>
            <a:endParaRPr sz="1700" b="1"/>
          </a:p>
        </p:txBody>
      </p:sp>
      <p:cxnSp>
        <p:nvCxnSpPr>
          <p:cNvPr id="236" name="Google Shape;236;p33"/>
          <p:cNvCxnSpPr>
            <a:stCxn id="235" idx="2"/>
          </p:cNvCxnSpPr>
          <p:nvPr/>
        </p:nvCxnSpPr>
        <p:spPr>
          <a:xfrm>
            <a:off x="5207250" y="2912525"/>
            <a:ext cx="235800" cy="506700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95175" y="269350"/>
            <a:ext cx="8520600" cy="10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plants need fresh air?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61300" y="2468975"/>
            <a:ext cx="540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What do you think?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750" y="18629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Extras… Additions… Challenges</a:t>
            </a:r>
            <a:endParaRPr b="1"/>
          </a:p>
        </p:txBody>
      </p:sp>
      <p:sp>
        <p:nvSpPr>
          <p:cNvPr id="259" name="Google Shape;259;p35"/>
          <p:cNvSpPr txBox="1">
            <a:spLocks noGrp="1"/>
          </p:cNvSpPr>
          <p:nvPr>
            <p:ph type="body" idx="1"/>
          </p:nvPr>
        </p:nvSpPr>
        <p:spPr>
          <a:xfrm>
            <a:off x="628650" y="1369224"/>
            <a:ext cx="78867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300" b="1">
                <a:solidFill>
                  <a:schemeClr val="dk1"/>
                </a:solidFill>
              </a:rPr>
              <a:t>Is there anything else that you would like to modify about your greenhouse? </a:t>
            </a:r>
            <a:endParaRPr sz="2300" b="1">
              <a:solidFill>
                <a:schemeClr val="dk1"/>
              </a:solidFill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300" b="1">
              <a:solidFill>
                <a:schemeClr val="dk1"/>
              </a:solidFill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2300" b="1">
                <a:solidFill>
                  <a:schemeClr val="dk1"/>
                </a:solidFill>
              </a:rPr>
              <a:t>Could the code be modified to turn on and off the fan depending on the humidity AND the temperature levels?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271450" y="114300"/>
            <a:ext cx="8244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600"/>
              <a:t>Let’s control air flow in our greenhouse</a:t>
            </a:r>
            <a:endParaRPr sz="360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452800" y="1108500"/>
            <a:ext cx="38007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400" b="1"/>
              <a:t>Why does air flow matter??</a:t>
            </a:r>
            <a:endParaRPr sz="2400" b="1"/>
          </a:p>
          <a:p>
            <a:pPr marL="177800" lvl="0" indent="-209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400" b="1"/>
              <a:t>Why do greenhouses have fans? </a:t>
            </a:r>
            <a:endParaRPr sz="2400" b="1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76" name="Google Shape;76;p16" descr="Airflow: Think Positive - Growers Netwo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4724" y="1343890"/>
            <a:ext cx="4585476" cy="218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 descr="How to Create the Ideal Ventilation System for Your Greenhouse - Greenhouse  Grow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800" y="3094307"/>
            <a:ext cx="3245576" cy="182563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4511400" y="3952300"/>
            <a:ext cx="4408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Greenhouses get hot!!!!!  </a:t>
            </a:r>
            <a:endParaRPr sz="25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14300" y="1369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 b="1"/>
              <a:t>Air flow and happy plants!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219075" y="902500"/>
            <a:ext cx="4731300" cy="3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b="1">
                <a:solidFill>
                  <a:schemeClr val="dk1"/>
                </a:solidFill>
              </a:rPr>
              <a:t>Good air flow helps keep humidity</a:t>
            </a:r>
            <a:r>
              <a:rPr lang="en" b="1">
                <a:solidFill>
                  <a:schemeClr val="dk1"/>
                </a:solidFill>
              </a:rPr>
              <a:t> </a:t>
            </a:r>
            <a:r>
              <a:rPr lang="en" sz="2100" b="1">
                <a:solidFill>
                  <a:schemeClr val="dk1"/>
                </a:solidFill>
              </a:rPr>
              <a:t>equal throughout the greenhouse</a:t>
            </a:r>
            <a:endParaRPr sz="2100" b="1">
              <a:solidFill>
                <a:schemeClr val="dk1"/>
              </a:solidFill>
            </a:endParaRPr>
          </a:p>
          <a:p>
            <a:pPr marL="177800" lvl="0" indent="-203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100" b="1">
                <a:solidFill>
                  <a:schemeClr val="dk1"/>
                </a:solidFill>
              </a:rPr>
              <a:t>Wind/air flow helps keep CO</a:t>
            </a:r>
            <a:r>
              <a:rPr lang="en" sz="2100" b="1" baseline="-25000">
                <a:solidFill>
                  <a:schemeClr val="dk1"/>
                </a:solidFill>
              </a:rPr>
              <a:t>2</a:t>
            </a:r>
            <a:r>
              <a:rPr lang="en" sz="2100" b="1">
                <a:solidFill>
                  <a:schemeClr val="dk1"/>
                </a:solidFill>
              </a:rPr>
              <a:t> supply fresh for the leaves</a:t>
            </a:r>
            <a:endParaRPr sz="2100" b="1">
              <a:solidFill>
                <a:schemeClr val="dk1"/>
              </a:solidFill>
            </a:endParaRPr>
          </a:p>
          <a:p>
            <a:pPr marL="520700" lvl="1" indent="-209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○"/>
            </a:pPr>
            <a:r>
              <a:rPr lang="en" sz="1700" b="1">
                <a:solidFill>
                  <a:schemeClr val="dk1"/>
                </a:solidFill>
              </a:rPr>
              <a:t>Good for photosynthesis!! </a:t>
            </a:r>
            <a:endParaRPr sz="1700" b="1">
              <a:solidFill>
                <a:schemeClr val="dk1"/>
              </a:solidFill>
            </a:endParaRPr>
          </a:p>
          <a:p>
            <a:pPr marL="520700" lvl="1" indent="-209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○"/>
            </a:pPr>
            <a:r>
              <a:rPr lang="en" sz="1700" b="1">
                <a:solidFill>
                  <a:schemeClr val="dk1"/>
                </a:solidFill>
              </a:rPr>
              <a:t>Helps with transpiration – takes water vapor away </a:t>
            </a:r>
            <a:endParaRPr sz="1700" b="1">
              <a:solidFill>
                <a:schemeClr val="dk1"/>
              </a:solidFill>
            </a:endParaRPr>
          </a:p>
          <a:p>
            <a:pPr marL="863600" lvl="2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</a:pPr>
            <a:r>
              <a:rPr lang="en" sz="1700" b="1">
                <a:solidFill>
                  <a:schemeClr val="dk1"/>
                </a:solidFill>
              </a:rPr>
              <a:t>Cools the plant</a:t>
            </a:r>
            <a:endParaRPr sz="1700" b="1">
              <a:solidFill>
                <a:schemeClr val="dk1"/>
              </a:solidFill>
            </a:endParaRPr>
          </a:p>
          <a:p>
            <a:pPr marL="177800" lvl="0" indent="-203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100" b="1">
                <a:solidFill>
                  <a:schemeClr val="dk1"/>
                </a:solidFill>
              </a:rPr>
              <a:t>Strengthens the stem of the plant</a:t>
            </a:r>
            <a:endParaRPr sz="2100" b="1">
              <a:solidFill>
                <a:schemeClr val="dk1"/>
              </a:solidFill>
            </a:endParaRPr>
          </a:p>
          <a:p>
            <a:pPr marL="520700" lvl="1" indent="-209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○"/>
            </a:pPr>
            <a:r>
              <a:rPr lang="en" sz="1700" b="1">
                <a:solidFill>
                  <a:schemeClr val="dk1"/>
                </a:solidFill>
              </a:rPr>
              <a:t>Makes the plant stronger and better able to survive 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85" name="Google Shape;85;p17" descr="Green Leaf Background"/>
          <p:cNvSpPr/>
          <p:nvPr/>
        </p:nvSpPr>
        <p:spPr>
          <a:xfrm>
            <a:off x="5177790" y="1405890"/>
            <a:ext cx="108600" cy="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7" descr="What's the Magical Function of Green Leaves? | Science for ki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0375" y="913565"/>
            <a:ext cx="3974550" cy="217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 descr="Fruits and Vegetables That Grow in the Shade | HGTV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2638" y="3184946"/>
            <a:ext cx="2538413" cy="1697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8695" y="-9990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u="sng"/>
              <a:t>Step 1:  Get materials</a:t>
            </a:r>
            <a:endParaRPr u="sng"/>
          </a:p>
        </p:txBody>
      </p:sp>
      <p:sp>
        <p:nvSpPr>
          <p:cNvPr id="93" name="Google Shape;93;p18"/>
          <p:cNvSpPr txBox="1"/>
          <p:nvPr/>
        </p:nvSpPr>
        <p:spPr>
          <a:xfrm>
            <a:off x="200175" y="894300"/>
            <a:ext cx="4311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9319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43"/>
              <a:buChar char="•"/>
            </a:pPr>
            <a:r>
              <a:rPr lang="en" sz="2442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our new materials</a:t>
            </a:r>
            <a:endParaRPr sz="1517" b="1"/>
          </a:p>
          <a:p>
            <a:pPr marL="685800" marR="0" lvl="1" indent="-366077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65"/>
              <a:buFont typeface="Calibri"/>
              <a:buAutoNum type="arabicPeriod"/>
            </a:pPr>
            <a:r>
              <a:rPr lang="en" sz="216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Relay (relay = switch) with wires attached </a:t>
            </a:r>
            <a:endParaRPr sz="1517" b="1"/>
          </a:p>
          <a:p>
            <a:pPr marL="1028700" marR="0" lvl="2" indent="-36115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88"/>
              <a:buFont typeface="Calibri"/>
              <a:buAutoNum type="arabicPeriod"/>
            </a:pPr>
            <a:r>
              <a:rPr lang="en" sz="188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and female ends</a:t>
            </a:r>
            <a:endParaRPr sz="1517" b="1"/>
          </a:p>
          <a:p>
            <a:pPr marL="1028700" marR="0" lvl="2" indent="-361156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88"/>
              <a:buFont typeface="Calibri"/>
              <a:buAutoNum type="arabicPeriod"/>
            </a:pPr>
            <a:r>
              <a:rPr lang="en" sz="188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Pin Wire</a:t>
            </a:r>
            <a:endParaRPr sz="1517" b="1"/>
          </a:p>
          <a:p>
            <a:pPr marL="685800" marR="0" lvl="1" indent="-366077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65"/>
              <a:buFont typeface="Calibri"/>
              <a:buAutoNum type="arabicPeriod"/>
            </a:pPr>
            <a:r>
              <a:rPr lang="en" sz="216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 Fan with adapter</a:t>
            </a:r>
            <a:endParaRPr sz="1517" b="1"/>
          </a:p>
          <a:p>
            <a:pPr marL="685800" marR="0" lvl="1" indent="-366077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65"/>
              <a:buFont typeface="Calibri"/>
              <a:buAutoNum type="arabicPeriod"/>
            </a:pPr>
            <a:r>
              <a:rPr lang="en" sz="216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" sz="216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Volt </a:t>
            </a:r>
            <a:r>
              <a:rPr lang="en" sz="216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 to power</a:t>
            </a:r>
            <a:r>
              <a:rPr lang="en" sz="216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your shield</a:t>
            </a:r>
            <a:endParaRPr sz="1517" b="1"/>
          </a:p>
          <a:p>
            <a:pPr marL="685800" marR="0" lvl="1" indent="-22860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None/>
            </a:pPr>
            <a:endParaRPr sz="216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93198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43"/>
              <a:buChar char="•"/>
            </a:pPr>
            <a:r>
              <a:rPr lang="en" sz="2442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need everything else from before</a:t>
            </a:r>
            <a:endParaRPr sz="2442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018"/>
              <a:buNone/>
            </a:pPr>
            <a:r>
              <a:rPr lang="en" sz="2442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increase the speed of your fan you will need a 5 Volt to 12 Volt USB power cable</a:t>
            </a:r>
            <a:r>
              <a:rPr lang="en" sz="244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4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5994121" y="2196563"/>
            <a:ext cx="7239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20306"/>
          <a:stretch/>
        </p:blipFill>
        <p:spPr>
          <a:xfrm>
            <a:off x="7324000" y="3672650"/>
            <a:ext cx="1663298" cy="99420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7640313" y="4724514"/>
            <a:ext cx="1247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Plug</a:t>
            </a:r>
            <a:endParaRPr sz="1100"/>
          </a:p>
        </p:txBody>
      </p:sp>
      <p:sp>
        <p:nvSpPr>
          <p:cNvPr id="97" name="Google Shape;97;p18"/>
          <p:cNvSpPr txBox="1"/>
          <p:nvPr/>
        </p:nvSpPr>
        <p:spPr>
          <a:xfrm>
            <a:off x="5589218" y="4724526"/>
            <a:ext cx="1247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 Plug</a:t>
            </a:r>
            <a:endParaRPr sz="1100"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 l="28517" t="-1350" r="34306" b="1349"/>
          <a:stretch/>
        </p:blipFill>
        <p:spPr>
          <a:xfrm rot="5400000">
            <a:off x="5761040" y="3277588"/>
            <a:ext cx="903748" cy="182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6329" y="159650"/>
            <a:ext cx="4231398" cy="313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978925" y="6015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Go to </a:t>
            </a:r>
            <a:r>
              <a:rPr lang="en" sz="3700" b="1" u="sng"/>
              <a:t>makecode.microbit.org</a:t>
            </a:r>
            <a:endParaRPr sz="3700" u="sng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86225" y="1717650"/>
            <a:ext cx="8081100" cy="205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7780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3000" b="1" dirty="0">
                <a:solidFill>
                  <a:schemeClr val="dk1"/>
                </a:solidFill>
              </a:rPr>
              <a:t> Open your Greenhouse file. We are going to add new code to it! </a:t>
            </a:r>
            <a:br>
              <a:rPr lang="en" sz="3000" b="1" dirty="0">
                <a:solidFill>
                  <a:schemeClr val="dk1"/>
                </a:solidFill>
              </a:rPr>
            </a:br>
            <a:endParaRPr sz="2600" b="1" dirty="0">
              <a:solidFill>
                <a:schemeClr val="dk1"/>
              </a:solidFill>
            </a:endParaRPr>
          </a:p>
        </p:txBody>
      </p:sp>
      <p:sp>
        <p:nvSpPr>
          <p:cNvPr id="106" name="Google Shape;106;p19" descr="If plants take in carbon dioxide and release oxygen, would an increase in  CO2 in the environment cause plants to produce more O2? - Quora"/>
          <p:cNvSpPr/>
          <p:nvPr/>
        </p:nvSpPr>
        <p:spPr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9" descr="If plants take in carbon dioxide and release oxygen, would an increase in  CO2 in the environment cause plants to produce more O2? - Quora"/>
          <p:cNvSpPr/>
          <p:nvPr/>
        </p:nvSpPr>
        <p:spPr>
          <a:xfrm>
            <a:off x="4572000" y="25717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500063" y="77390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2700" dirty="0">
                <a:solidFill>
                  <a:schemeClr val="dk1"/>
                </a:solidFill>
              </a:rPr>
              <a:t>Go to Functions and Make a function.  </a:t>
            </a:r>
            <a:endParaRPr sz="2700" dirty="0">
              <a:solidFill>
                <a:schemeClr val="dk1"/>
              </a:solidFill>
            </a:endParaRPr>
          </a:p>
          <a:p>
            <a:pPr marL="1778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" sz="2700" dirty="0">
                <a:solidFill>
                  <a:schemeClr val="dk1"/>
                </a:solidFill>
              </a:rPr>
              <a:t>Name it </a:t>
            </a:r>
            <a:r>
              <a:rPr lang="en" sz="2700" b="1" dirty="0">
                <a:solidFill>
                  <a:srgbClr val="3455DB"/>
                </a:solidFill>
              </a:rPr>
              <a:t>ControlFan</a:t>
            </a:r>
            <a:r>
              <a:rPr lang="en" sz="2700" dirty="0">
                <a:solidFill>
                  <a:schemeClr val="dk1"/>
                </a:solidFill>
              </a:rPr>
              <a:t>. </a:t>
            </a:r>
            <a:endParaRPr sz="2700" dirty="0">
              <a:solidFill>
                <a:schemeClr val="dk1"/>
              </a:solidFill>
            </a:endParaRPr>
          </a:p>
          <a:p>
            <a:pPr marL="1778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3000"/>
              <a:buChar char="●"/>
            </a:pPr>
            <a:r>
              <a:rPr lang="en" sz="2700" dirty="0">
                <a:solidFill>
                  <a:schemeClr val="dk1"/>
                </a:solidFill>
              </a:rPr>
              <a:t>Click “</a:t>
            </a:r>
            <a:r>
              <a:rPr lang="en" sz="2700" dirty="0">
                <a:solidFill>
                  <a:srgbClr val="107C10"/>
                </a:solidFill>
              </a:rPr>
              <a:t>Done</a:t>
            </a:r>
            <a:r>
              <a:rPr lang="en" sz="2700" dirty="0">
                <a:solidFill>
                  <a:schemeClr val="dk1"/>
                </a:solidFill>
              </a:rPr>
              <a:t>”.</a:t>
            </a:r>
            <a:endParaRPr sz="2700" dirty="0">
              <a:solidFill>
                <a:schemeClr val="dk1"/>
              </a:solidFill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61913" y="1369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u="sng"/>
              <a:t>Step 2:  Make a function to control your relay</a:t>
            </a:r>
            <a:endParaRPr u="sng"/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0050" y="2334825"/>
            <a:ext cx="7221750" cy="26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81100" y="-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u="sng"/>
              <a:t>Step 3:  Turn the relay on/off + LOGIC</a:t>
            </a:r>
            <a:endParaRPr u="sng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81099" y="741600"/>
            <a:ext cx="3117900" cy="397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>
                <a:solidFill>
                  <a:schemeClr val="dk1"/>
                </a:solidFill>
              </a:rPr>
              <a:t>We probably want the fan to come on when the greenhouse is too hot or too humid…</a:t>
            </a:r>
            <a:endParaRPr sz="2100" dirty="0">
              <a:solidFill>
                <a:schemeClr val="dk1"/>
              </a:solidFill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</a:rPr>
              <a:t>From LOGIC</a:t>
            </a:r>
            <a:endParaRPr sz="2100" b="1" dirty="0">
              <a:solidFill>
                <a:schemeClr val="dk1"/>
              </a:solidFill>
            </a:endParaRPr>
          </a:p>
          <a:p>
            <a:pPr marL="1778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Need a IF-&lt;true&gt;-THEN-ELSE block</a:t>
            </a:r>
            <a:endParaRPr dirty="0">
              <a:solidFill>
                <a:schemeClr val="dk1"/>
              </a:solidFill>
            </a:endParaRPr>
          </a:p>
          <a:p>
            <a:pPr marL="1778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Drag the “if-true-then” block to your Control Fan function</a:t>
            </a:r>
            <a:endParaRPr dirty="0">
              <a:solidFill>
                <a:schemeClr val="dk1"/>
              </a:solidFill>
            </a:endParaRPr>
          </a:p>
          <a:p>
            <a:pPr marL="1778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Replace TRUE with a comparison block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923" y="741600"/>
            <a:ext cx="2061600" cy="43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 t="6815" b="11372"/>
          <a:stretch/>
        </p:blipFill>
        <p:spPr>
          <a:xfrm>
            <a:off x="6283925" y="741600"/>
            <a:ext cx="2606150" cy="22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5600" y="2951675"/>
            <a:ext cx="2376547" cy="212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1"/>
          <p:cNvCxnSpPr/>
          <p:nvPr/>
        </p:nvCxnSpPr>
        <p:spPr>
          <a:xfrm rot="10800000" flipH="1">
            <a:off x="2921425" y="2068700"/>
            <a:ext cx="277500" cy="41640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" name="Google Shape;125;p21"/>
          <p:cNvCxnSpPr>
            <a:cxnSpLocks/>
          </p:cNvCxnSpPr>
          <p:nvPr/>
        </p:nvCxnSpPr>
        <p:spPr>
          <a:xfrm>
            <a:off x="4883727" y="3484418"/>
            <a:ext cx="1972272" cy="217809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6" name="Google Shape;126;p21"/>
          <p:cNvCxnSpPr>
            <a:cxnSpLocks/>
          </p:cNvCxnSpPr>
          <p:nvPr/>
        </p:nvCxnSpPr>
        <p:spPr>
          <a:xfrm>
            <a:off x="5181600" y="1659082"/>
            <a:ext cx="1359738" cy="28919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484225" y="1369225"/>
            <a:ext cx="3802500" cy="2060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444500" algn="l" rtl="0">
              <a:spcBef>
                <a:spcPts val="800"/>
              </a:spcBef>
              <a:spcAft>
                <a:spcPts val="0"/>
              </a:spcAft>
              <a:buSzPts val="3400"/>
              <a:buAutoNum type="arabicPeriod"/>
            </a:pPr>
            <a:r>
              <a:rPr lang="en" sz="3400">
                <a:solidFill>
                  <a:schemeClr val="dk1"/>
                </a:solidFill>
              </a:rPr>
              <a:t>high airtemp</a:t>
            </a:r>
            <a:endParaRPr sz="3400">
              <a:solidFill>
                <a:schemeClr val="dk1"/>
              </a:solidFill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 sz="3400">
                <a:solidFill>
                  <a:schemeClr val="dk1"/>
                </a:solidFill>
              </a:rPr>
              <a:t>high humidity</a:t>
            </a:r>
            <a:endParaRPr sz="3400">
              <a:solidFill>
                <a:schemeClr val="dk1"/>
              </a:solidFill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130875" y="14109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Using our variables from the last lesson:</a:t>
            </a:r>
            <a:endParaRPr sz="3400"/>
          </a:p>
        </p:txBody>
      </p:sp>
      <p:sp>
        <p:nvSpPr>
          <p:cNvPr id="133" name="Google Shape;133;p22"/>
          <p:cNvSpPr txBox="1"/>
          <p:nvPr/>
        </p:nvSpPr>
        <p:spPr>
          <a:xfrm>
            <a:off x="266325" y="2650050"/>
            <a:ext cx="76158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0000FF"/>
                </a:solidFill>
              </a:rPr>
              <a:t>Are these global or local variables?</a:t>
            </a:r>
            <a:endParaRPr sz="3100" b="1">
              <a:solidFill>
                <a:srgbClr val="0000FF"/>
              </a:solidFill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5116300" y="3529425"/>
            <a:ext cx="2588400" cy="1244400"/>
          </a:xfrm>
          <a:prstGeom prst="flowChartAlternateProcess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/>
              <a:t>Global!</a:t>
            </a:r>
            <a:endParaRPr sz="43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</Words>
  <Application>Microsoft Office PowerPoint</Application>
  <PresentationFormat>On-screen Show (16:9)</PresentationFormat>
  <Paragraphs>99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Simple Light</vt:lpstr>
      <vt:lpstr>Lesson 4:  Relays and Fans!!</vt:lpstr>
      <vt:lpstr>Why do plants need fresh air?</vt:lpstr>
      <vt:lpstr>Let’s control air flow in our greenhouse</vt:lpstr>
      <vt:lpstr>Air flow and happy plants!</vt:lpstr>
      <vt:lpstr>Step 1:  Get materials</vt:lpstr>
      <vt:lpstr>Go to makecode.microbit.org</vt:lpstr>
      <vt:lpstr>Step 2:  Make a function to control your relay</vt:lpstr>
      <vt:lpstr>Step 3:  Turn the relay on/off + LOGIC</vt:lpstr>
      <vt:lpstr>Using our variables from the last lesson:</vt:lpstr>
      <vt:lpstr>Step 4:  Need to compare our data with something!</vt:lpstr>
      <vt:lpstr>Step 5: Test a condition</vt:lpstr>
      <vt:lpstr>Step 6: Use our Data and a Relay to turn on/off the Fan </vt:lpstr>
      <vt:lpstr>Step 6 (cont.):  Turn the relay on and off </vt:lpstr>
      <vt:lpstr>So in English, rather than code-speak, what have we said so far?</vt:lpstr>
      <vt:lpstr>So what goes in the space under the “else” in our logic block?</vt:lpstr>
      <vt:lpstr>Step 6 (cont.):  Turn the relay on and off </vt:lpstr>
      <vt:lpstr>Step 7: Call your function</vt:lpstr>
      <vt:lpstr>Wiring the Circuit</vt:lpstr>
      <vt:lpstr>How to wire your circuit. (If you are not sure ASK!)</vt:lpstr>
      <vt:lpstr>Extras… Additions…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Ahmad-Desktop</dc:creator>
  <cp:lastModifiedBy>Sheikh Ahmad Shah</cp:lastModifiedBy>
  <cp:revision>1</cp:revision>
  <dcterms:modified xsi:type="dcterms:W3CDTF">2025-06-18T03:38:54Z</dcterms:modified>
</cp:coreProperties>
</file>