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24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8452FA-F5EE-4865-AF72-7A646FBC992A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317083-2CAE-4BD9-8243-B7BEC8B58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106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a4cee65221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63" name="Google Shape;63;g2a4cee6522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7" name="Google Shape;137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38" name="Google Shape;138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>
                <a:latin typeface="Lato"/>
                <a:ea typeface="Lato"/>
                <a:cs typeface="Lato"/>
                <a:sym typeface="Lato"/>
              </a:rPr>
              <a:t>10</a:t>
            </a:fld>
            <a:endParaRPr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5" name="Google Shape;14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46f001c057_0_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2" name="Google Shape;152;g346f001c057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46f001c057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346f001c057_0_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g346f001c057_0_1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346f001c057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346f001c057_0_2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g346f001c057_0_2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346f001c057_0_1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346f001c057_0_1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  <p:sp>
        <p:nvSpPr>
          <p:cNvPr id="177" name="Google Shape;177;g346f001c057_0_1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346f001c057_0_1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346f001c057_0_1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g346f001c057_0_11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3522717cc0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3522717cc0b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Understand the importance of adding “pause” in coding</a:t>
            </a:r>
            <a:endParaRPr/>
          </a:p>
        </p:txBody>
      </p:sp>
      <p:sp>
        <p:nvSpPr>
          <p:cNvPr id="193" name="Google Shape;193;g3522717cc0b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46f001c057_0_1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Google Shape;201;g346f001c057_0_1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latin typeface="Lato"/>
                <a:ea typeface="Lato"/>
                <a:cs typeface="Lato"/>
                <a:sym typeface="Lato"/>
              </a:rPr>
              <a:t>Use a random number to control what will be shown on micro:bit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g346f001c057_0_12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346f001c057_0_1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Google Shape;209;g346f001c057_0_13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g346f001c057_0_13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68" name="Google Shape;6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346f001c057_0_1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7" name="Google Shape;217;g346f001c057_0_13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g346f001c057_0_13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84" name="Google Shape;8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91" name="Google Shape;9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98" name="Google Shape;9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5" name="Google Shape;10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12" name="Google Shape;11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19" name="Google Shape;11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28" name="Google Shape;12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12807-43BD-325A-2FF3-8945740A40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551763-07D4-8ACF-4105-6371C10CD9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A82CF9-7799-1C4C-F333-C33F08103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22BFB-E335-4F73-8D23-0503CE40406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A256EC-9412-9432-A3C6-12FDE47D4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5A3120-8A18-8FAE-34B3-25E5E938F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3C83C-DC8F-4C71-A8D7-046B985B1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434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636CA-5608-F669-3D2B-3D60EAD8E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A930A0-B535-8D03-61E7-855F3027FD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781052-95BE-D5E4-D06E-23D6936A5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22BFB-E335-4F73-8D23-0503CE40406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74EE26-1F3A-6BC5-6DFA-9CF2B2CAF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798587-A798-AD7F-ACFB-D1F4113E2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3C83C-DC8F-4C71-A8D7-046B985B1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008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CE34D0-606C-CE66-6184-AC34258E61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DDC149-1517-B53B-1061-E8B763A64E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F8C558-A5AE-F0E6-5C6F-F5E627F9A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22BFB-E335-4F73-8D23-0503CE40406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88AB30-BC45-36A8-433D-2E6A611E1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7F4AC5-D53E-B63B-E030-963780AC9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3C83C-DC8F-4C71-A8D7-046B985B1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079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FCB94-A1CF-BE3F-AD76-3CECED26E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6E5DBE-EBEA-C003-8069-FC84DEADC5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C0127B-B891-C5BC-17C7-CBA2CCD75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22BFB-E335-4F73-8D23-0503CE40406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0BD4D-F90D-C614-59BE-2F375FD3F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3181D7-5C34-E808-02F6-97050B08D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3C83C-DC8F-4C71-A8D7-046B985B1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47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C4781-C3F8-8B21-24F0-95C2EB65B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867FF1-D36C-D0E4-B27D-198AE264F4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3B6DA1-B54D-6B75-62AB-E40A11116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22BFB-E335-4F73-8D23-0503CE40406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C09A64-A518-CBDB-F8E4-2BCBDF866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1462AB-E62F-6FCD-1E78-3813EE5C7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3C83C-DC8F-4C71-A8D7-046B985B1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567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867C6-B316-3D9B-7F05-91C6C907E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E94ED-54C8-F029-E4ED-0C1576DC62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43754E-8C20-028B-D8E9-B8F792A703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EB7B79-D723-54FE-08AF-51B2A0EBD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22BFB-E335-4F73-8D23-0503CE40406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7B2373-EE0C-7906-6D63-BAB99EAD9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40EAFB-12BE-E83A-C7F3-2FC32D3DD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3C83C-DC8F-4C71-A8D7-046B985B1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475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16EC4-6C32-5613-1F1D-1A9DCC821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71323A-9B72-3975-ED8C-A6544460E6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E8833C-9E2F-79B6-6ABD-D4C2426B51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8893D6-F978-FF7D-57B3-00690B200F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BC017F-1216-598C-03C7-01678A9F45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1C1829-D31D-F6C4-642B-66C5B8BEE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22BFB-E335-4F73-8D23-0503CE40406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88335D-1010-208D-7D53-3DC5B9CCE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2EEEC9-AC7D-11EA-306A-01BCCE0FB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3C83C-DC8F-4C71-A8D7-046B985B1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634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130E0-364C-502D-060F-B34394840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24AAC6-E49C-654E-261B-EA2C03713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22BFB-E335-4F73-8D23-0503CE40406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CC87F1-20FD-B4D1-EC5B-EBE93F421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FD26A5-0531-1A2C-1106-2A31C2751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3C83C-DC8F-4C71-A8D7-046B985B1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797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C9441F-2FBB-54D7-15BA-D094BC207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22BFB-E335-4F73-8D23-0503CE40406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2E7D6B-1F94-3543-B32D-B7F503CB8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20CB40-2114-C85A-E625-E9A2C88FC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3C83C-DC8F-4C71-A8D7-046B985B1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408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ED6FB-9F9A-B92C-E2EA-B2EC6984D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2C590A-14DB-5542-3020-97F92EE532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E7757A-D2EA-B3F8-00BE-E851F6563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4A5C8C-F674-04F2-615C-3867258C9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22BFB-E335-4F73-8D23-0503CE40406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7FFD5D-C6F4-BCDD-AABC-4526B8D4E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4B728C-BBAC-0D57-D3F7-DA6918A63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3C83C-DC8F-4C71-A8D7-046B985B1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387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72E2C-32B4-9408-9838-36165D1D6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D9251C-12FF-DD13-B649-07BD362BE4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2F0F6F-8D8E-5D34-794C-79BB755A3A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19D477-15D0-E2FE-387C-865FD36AB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22BFB-E335-4F73-8D23-0503CE40406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8D819B-5EE2-6BF5-1D5F-D026A6DC4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1DA12F-EA91-BED3-E490-C2C98093E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3C83C-DC8F-4C71-A8D7-046B985B1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158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600016-03F8-71B1-8600-CB6F7E1DC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74B65-30EF-1A88-E69C-0099F7711E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E26A4B-6CCB-02E4-A84A-3F8D19DA8A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722BFB-E335-4F73-8D23-0503CE40406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EAFAE7-40BC-0B68-DB21-B014756FE2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A458BE-E283-9D58-4DFE-B5717B9F29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63C83C-DC8F-4C71-A8D7-046B985B1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197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makecode.microbit.org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a4cee65221_0_0"/>
          <p:cNvSpPr txBox="1">
            <a:spLocks noGrp="1"/>
          </p:cNvSpPr>
          <p:nvPr>
            <p:ph type="title"/>
          </p:nvPr>
        </p:nvSpPr>
        <p:spPr>
          <a:xfrm>
            <a:off x="838200" y="1104451"/>
            <a:ext cx="10515600" cy="4649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 algn="ctr">
              <a:spcBef>
                <a:spcPts val="0"/>
              </a:spcBef>
              <a:buClr>
                <a:schemeClr val="dk1"/>
              </a:buClr>
              <a:buSzPts val="3600"/>
            </a:pPr>
            <a:r>
              <a:rPr lang="en-US" sz="4800" b="1"/>
              <a:t>Lesson 0a</a:t>
            </a:r>
            <a:br>
              <a:rPr lang="en-US" sz="4800" b="1"/>
            </a:br>
            <a:br>
              <a:rPr lang="en-US" sz="4800" b="1"/>
            </a:br>
            <a:r>
              <a:rPr lang="en-US" sz="4800">
                <a:solidFill>
                  <a:srgbClr val="75C5D8"/>
                </a:solidFill>
                <a:latin typeface="Lato Light"/>
                <a:ea typeface="Lato Light"/>
                <a:cs typeface="Lato Light"/>
                <a:sym typeface="Lato Light"/>
              </a:rPr>
              <a:t>Getting Started with the micro:bit</a:t>
            </a:r>
            <a:endParaRPr>
              <a:solidFill>
                <a:srgbClr val="75C5D8"/>
              </a:solidFill>
              <a:latin typeface="Lato Light"/>
              <a:ea typeface="Lato Light"/>
              <a:cs typeface="Lato Light"/>
              <a:sym typeface="Lato Ligh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B1FC33A-5C53-6859-8852-2F0C064F15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7672" y="2747406"/>
            <a:ext cx="6806129" cy="1164421"/>
          </a:xfrm>
          <a:prstGeom prst="rect">
            <a:avLst/>
          </a:prstGeom>
        </p:spPr>
      </p:pic>
      <p:sp>
        <p:nvSpPr>
          <p:cNvPr id="140" name="Google Shape;140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 fontScale="90000"/>
          </a:bodyPr>
          <a:lstStyle/>
          <a:p>
            <a:pPr>
              <a:spcBef>
                <a:spcPts val="0"/>
              </a:spcBef>
              <a:buSzPts val="1400"/>
            </a:pPr>
            <a:r>
              <a:rPr lang="en-US"/>
              <a:t>Always remember to make sure your micro:bit is plugged into the computer and click DOWNLOAD!</a:t>
            </a:r>
            <a:endParaRPr/>
          </a:p>
        </p:txBody>
      </p:sp>
      <p:pic>
        <p:nvPicPr>
          <p:cNvPr id="141" name="Google Shape;141;p10"/>
          <p:cNvPicPr preferRelativeResize="0"/>
          <p:nvPr/>
        </p:nvPicPr>
        <p:blipFill rotWithShape="1">
          <a:blip r:embed="rId4">
            <a:alphaModFix/>
          </a:blip>
          <a:srcRect t="25434"/>
          <a:stretch/>
        </p:blipFill>
        <p:spPr>
          <a:xfrm>
            <a:off x="4427933" y="4543935"/>
            <a:ext cx="5719115" cy="8547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42" name="Google Shape;142;p10"/>
          <p:cNvCxnSpPr>
            <a:cxnSpLocks/>
          </p:cNvCxnSpPr>
          <p:nvPr/>
        </p:nvCxnSpPr>
        <p:spPr>
          <a:xfrm>
            <a:off x="7552143" y="1421805"/>
            <a:ext cx="0" cy="1727795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7" name="Google Shape;124;p8">
            <a:extLst>
              <a:ext uri="{FF2B5EF4-FFF2-40B4-BE49-F238E27FC236}">
                <a16:creationId xmlns:a16="http://schemas.microsoft.com/office/drawing/2014/main" id="{61A5C518-94A9-C185-06E5-F9472FC09AE1}"/>
              </a:ext>
            </a:extLst>
          </p:cNvPr>
          <p:cNvSpPr/>
          <p:nvPr/>
        </p:nvSpPr>
        <p:spPr>
          <a:xfrm>
            <a:off x="6437745" y="3029526"/>
            <a:ext cx="637311" cy="686889"/>
          </a:xfrm>
          <a:prstGeom prst="ellipse">
            <a:avLst/>
          </a:prstGeom>
          <a:noFill/>
          <a:ln w="3810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</a:pPr>
            <a:endParaRPr sz="1867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0887C9-C846-BB2A-0B95-B1410DF4A641}"/>
              </a:ext>
            </a:extLst>
          </p:cNvPr>
          <p:cNvSpPr txBox="1"/>
          <p:nvPr/>
        </p:nvSpPr>
        <p:spPr>
          <a:xfrm>
            <a:off x="1051867" y="3029525"/>
            <a:ext cx="26986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This sign means:</a:t>
            </a:r>
            <a:br>
              <a:rPr lang="en-US" sz="2400" dirty="0"/>
            </a:br>
            <a:r>
              <a:rPr lang="en-US" sz="2400" dirty="0"/>
              <a:t>Micro:bit is connected</a:t>
            </a:r>
          </a:p>
        </p:txBody>
      </p:sp>
      <p:cxnSp>
        <p:nvCxnSpPr>
          <p:cNvPr id="9" name="Google Shape;142;p10">
            <a:extLst>
              <a:ext uri="{FF2B5EF4-FFF2-40B4-BE49-F238E27FC236}">
                <a16:creationId xmlns:a16="http://schemas.microsoft.com/office/drawing/2014/main" id="{22A0BBE9-8E15-24B4-F440-5E27C5C3776B}"/>
              </a:ext>
            </a:extLst>
          </p:cNvPr>
          <p:cNvCxnSpPr>
            <a:cxnSpLocks/>
            <a:endCxn id="7" idx="2"/>
          </p:cNvCxnSpPr>
          <p:nvPr/>
        </p:nvCxnSpPr>
        <p:spPr>
          <a:xfrm flipV="1">
            <a:off x="3543560" y="3372971"/>
            <a:ext cx="2894184" cy="154725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11" name="Google Shape;124;p8">
            <a:extLst>
              <a:ext uri="{FF2B5EF4-FFF2-40B4-BE49-F238E27FC236}">
                <a16:creationId xmlns:a16="http://schemas.microsoft.com/office/drawing/2014/main" id="{635A4190-A075-C73F-55EA-694AC9E58A20}"/>
              </a:ext>
            </a:extLst>
          </p:cNvPr>
          <p:cNvSpPr/>
          <p:nvPr/>
        </p:nvSpPr>
        <p:spPr>
          <a:xfrm>
            <a:off x="5865090" y="4625062"/>
            <a:ext cx="637311" cy="686889"/>
          </a:xfrm>
          <a:prstGeom prst="ellipse">
            <a:avLst/>
          </a:prstGeom>
          <a:noFill/>
          <a:ln w="3810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</a:pPr>
            <a:endParaRPr sz="1867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ADCD6D8-4329-2A0A-E22B-29D973AF4062}"/>
              </a:ext>
            </a:extLst>
          </p:cNvPr>
          <p:cNvSpPr txBox="1"/>
          <p:nvPr/>
        </p:nvSpPr>
        <p:spPr>
          <a:xfrm>
            <a:off x="977976" y="4487901"/>
            <a:ext cx="304538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This sign means:</a:t>
            </a:r>
            <a:br>
              <a:rPr lang="en-US" sz="2400" dirty="0"/>
            </a:br>
            <a:r>
              <a:rPr lang="en-US" sz="2400" dirty="0"/>
              <a:t>Micro:bit is not connected. If you click “Download” now, it will save the file in your computer.</a:t>
            </a:r>
          </a:p>
        </p:txBody>
      </p:sp>
      <p:cxnSp>
        <p:nvCxnSpPr>
          <p:cNvPr id="13" name="Google Shape;142;p10">
            <a:extLst>
              <a:ext uri="{FF2B5EF4-FFF2-40B4-BE49-F238E27FC236}">
                <a16:creationId xmlns:a16="http://schemas.microsoft.com/office/drawing/2014/main" id="{F476C3E5-D00D-7E07-C1CB-ED0E2C1217E0}"/>
              </a:ext>
            </a:extLst>
          </p:cNvPr>
          <p:cNvCxnSpPr>
            <a:cxnSpLocks/>
          </p:cNvCxnSpPr>
          <p:nvPr/>
        </p:nvCxnSpPr>
        <p:spPr>
          <a:xfrm flipV="1">
            <a:off x="3383280" y="4968507"/>
            <a:ext cx="2481809" cy="854725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triangle" w="med" len="med"/>
          </a:ln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1"/>
          <p:cNvSpPr txBox="1">
            <a:spLocks noGrp="1"/>
          </p:cNvSpPr>
          <p:nvPr>
            <p:ph type="title"/>
          </p:nvPr>
        </p:nvSpPr>
        <p:spPr>
          <a:xfrm>
            <a:off x="433025" y="64975"/>
            <a:ext cx="10515600" cy="1325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3300"/>
            </a:pPr>
            <a:r>
              <a:rPr lang="en-US"/>
              <a:t>Now let’s play a little…..</a:t>
            </a:r>
            <a:endParaRPr/>
          </a:p>
        </p:txBody>
      </p:sp>
      <p:sp>
        <p:nvSpPr>
          <p:cNvPr id="148" name="Google Shape;148;p11"/>
          <p:cNvSpPr txBox="1">
            <a:spLocks noGrp="1"/>
          </p:cNvSpPr>
          <p:nvPr>
            <p:ph type="body" idx="1"/>
          </p:nvPr>
        </p:nvSpPr>
        <p:spPr>
          <a:xfrm>
            <a:off x="748165" y="1203967"/>
            <a:ext cx="51620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 fontScale="92500"/>
          </a:bodyPr>
          <a:lstStyle/>
          <a:p>
            <a:pPr marL="237061" indent="-228594">
              <a:spcBef>
                <a:spcPts val="0"/>
              </a:spcBef>
              <a:buClr>
                <a:schemeClr val="dk1"/>
              </a:buClr>
              <a:buSzPts val="2100"/>
              <a:buAutoNum type="arabicPeriod"/>
            </a:pPr>
            <a:r>
              <a:rPr lang="en-US" dirty="0"/>
              <a:t>On start: This is where you put code that you want the micro:bit to run </a:t>
            </a:r>
            <a:r>
              <a:rPr lang="en-US" b="1" dirty="0"/>
              <a:t>at the very beginning </a:t>
            </a:r>
            <a:r>
              <a:rPr lang="en-US" dirty="0"/>
              <a:t>of the code</a:t>
            </a:r>
            <a:endParaRPr dirty="0"/>
          </a:p>
          <a:p>
            <a:pPr marL="237061" indent="-228594">
              <a:spcBef>
                <a:spcPts val="1067"/>
              </a:spcBef>
              <a:buClr>
                <a:schemeClr val="dk1"/>
              </a:buClr>
              <a:buSzPts val="2100"/>
              <a:buAutoNum type="arabicPeriod"/>
            </a:pPr>
            <a:r>
              <a:rPr lang="en-US" dirty="0"/>
              <a:t>Forever: this is the code that you want the micro:bit to </a:t>
            </a:r>
            <a:r>
              <a:rPr lang="en-US" b="1" dirty="0"/>
              <a:t>run again and again</a:t>
            </a:r>
            <a:br>
              <a:rPr lang="en-US" b="1" dirty="0"/>
            </a:br>
            <a:r>
              <a:rPr lang="en-US" dirty="0"/>
              <a:t>(Meaning: “Repeat Forever”)</a:t>
            </a:r>
            <a:endParaRPr dirty="0"/>
          </a:p>
          <a:p>
            <a:pPr marL="237061" indent="-228594">
              <a:spcBef>
                <a:spcPts val="1067"/>
              </a:spcBef>
              <a:buClr>
                <a:schemeClr val="dk1"/>
              </a:buClr>
              <a:buSzPts val="2100"/>
              <a:buAutoNum type="arabicPeriod"/>
            </a:pPr>
            <a:r>
              <a:rPr lang="en-US" dirty="0"/>
              <a:t>Computer code in “On Start” and “Forever” is </a:t>
            </a:r>
            <a:r>
              <a:rPr lang="en-US" b="1" dirty="0"/>
              <a:t>run in sequence (from top to bottom) </a:t>
            </a:r>
            <a:endParaRPr dirty="0"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49" name="Google Shape;149;p11"/>
          <p:cNvPicPr preferRelativeResize="0"/>
          <p:nvPr/>
        </p:nvPicPr>
        <p:blipFill rotWithShape="1">
          <a:blip r:embed="rId3">
            <a:alphaModFix/>
          </a:blip>
          <a:srcRect l="8893" t="21808" r="9121" b="30193"/>
          <a:stretch/>
        </p:blipFill>
        <p:spPr>
          <a:xfrm>
            <a:off x="6483864" y="1537263"/>
            <a:ext cx="4770784" cy="13255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46f001c057_0_11"/>
          <p:cNvSpPr txBox="1">
            <a:spLocks noGrp="1"/>
          </p:cNvSpPr>
          <p:nvPr>
            <p:ph type="title"/>
          </p:nvPr>
        </p:nvSpPr>
        <p:spPr>
          <a:xfrm>
            <a:off x="762000" y="-251218"/>
            <a:ext cx="10515600" cy="131108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sp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3300"/>
            </a:pPr>
            <a:r>
              <a:rPr lang="en-US" b="1">
                <a:latin typeface="Arial"/>
                <a:ea typeface="Arial"/>
                <a:cs typeface="Arial"/>
                <a:sym typeface="Arial"/>
              </a:rPr>
              <a:t>Let’s Play: Show your name on the micro:bit</a:t>
            </a:r>
            <a:endParaRPr b="1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g346f001c057_0_11"/>
          <p:cNvSpPr txBox="1">
            <a:spLocks noGrp="1"/>
          </p:cNvSpPr>
          <p:nvPr>
            <p:ph type="body" idx="1"/>
          </p:nvPr>
        </p:nvSpPr>
        <p:spPr>
          <a:xfrm>
            <a:off x="152400" y="1063625"/>
            <a:ext cx="6741200" cy="528922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SzPts val="1200"/>
              <a:buNone/>
            </a:pPr>
            <a:r>
              <a:rPr lang="en-US" sz="2667">
                <a:latin typeface="Arial"/>
                <a:ea typeface="Arial"/>
                <a:cs typeface="Arial"/>
                <a:sym typeface="Arial"/>
              </a:rPr>
              <a:t>In MakeCode:</a:t>
            </a:r>
            <a:endParaRPr sz="2667">
              <a:latin typeface="Arial"/>
              <a:ea typeface="Arial"/>
              <a:cs typeface="Arial"/>
              <a:sym typeface="Arial"/>
            </a:endParaRPr>
          </a:p>
          <a:p>
            <a:pPr marL="237061" indent="-203195">
              <a:lnSpc>
                <a:spcPct val="100000"/>
              </a:lnSpc>
              <a:spcBef>
                <a:spcPts val="1067"/>
              </a:spcBef>
              <a:buClr>
                <a:schemeClr val="dk1"/>
              </a:buClr>
              <a:buSzPts val="1800"/>
            </a:pPr>
            <a:r>
              <a:rPr lang="en-US" sz="2667">
                <a:latin typeface="Arial"/>
                <a:ea typeface="Arial"/>
                <a:cs typeface="Arial"/>
                <a:sym typeface="Arial"/>
              </a:rPr>
              <a:t>Click on </a:t>
            </a:r>
            <a:r>
              <a:rPr lang="en-US" sz="2667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b="1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</a:rPr>
              <a:t>Basic</a:t>
            </a:r>
            <a:r>
              <a:rPr lang="en-US" sz="2667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2667">
                <a:latin typeface="Arial"/>
                <a:ea typeface="Arial"/>
                <a:cs typeface="Arial"/>
                <a:sym typeface="Arial"/>
              </a:rPr>
              <a:t> from the left panel</a:t>
            </a:r>
            <a:endParaRPr sz="2667">
              <a:latin typeface="Arial"/>
              <a:ea typeface="Arial"/>
              <a:cs typeface="Arial"/>
              <a:sym typeface="Arial"/>
            </a:endParaRPr>
          </a:p>
          <a:p>
            <a:pPr marL="237061" indent="-220128">
              <a:lnSpc>
                <a:spcPct val="100000"/>
              </a:lnSpc>
              <a:spcBef>
                <a:spcPts val="1067"/>
              </a:spcBef>
              <a:buClr>
                <a:schemeClr val="dk1"/>
              </a:buClr>
              <a:buSzPts val="2000"/>
            </a:pPr>
            <a:r>
              <a:rPr lang="en-US" sz="2667"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Drag </a:t>
            </a:r>
            <a:r>
              <a:rPr lang="en-US" sz="2667" b="1"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show string “Hello” </a:t>
            </a:r>
            <a:r>
              <a:rPr lang="en-US" sz="2667"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block to “forever” loop</a:t>
            </a:r>
            <a:endParaRPr sz="2667">
              <a:highlight>
                <a:srgbClr val="00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694249" lvl="1" indent="-253994">
              <a:lnSpc>
                <a:spcPct val="100000"/>
              </a:lnSpc>
              <a:spcBef>
                <a:spcPts val="533"/>
              </a:spcBef>
              <a:buClr>
                <a:schemeClr val="dk1"/>
              </a:buClr>
              <a:buSzPts val="2000"/>
            </a:pPr>
            <a:r>
              <a:rPr lang="en-US" sz="2667">
                <a:latin typeface="Arial"/>
                <a:ea typeface="Arial"/>
                <a:cs typeface="Arial"/>
                <a:sym typeface="Arial"/>
              </a:rPr>
              <a:t>Whatever is in the forever loop runs FOREVER! (It means “Repeat forever”)</a:t>
            </a:r>
            <a:endParaRPr sz="2667">
              <a:latin typeface="Arial"/>
              <a:ea typeface="Arial"/>
              <a:cs typeface="Arial"/>
              <a:sym typeface="Arial"/>
            </a:endParaRPr>
          </a:p>
          <a:p>
            <a:pPr marL="694249" lvl="1" indent="-253994">
              <a:lnSpc>
                <a:spcPct val="100000"/>
              </a:lnSpc>
              <a:spcBef>
                <a:spcPts val="533"/>
              </a:spcBef>
              <a:buSzPts val="2000"/>
            </a:pPr>
            <a:r>
              <a:rPr lang="en-US" sz="2667">
                <a:latin typeface="Arial"/>
                <a:ea typeface="Arial"/>
                <a:cs typeface="Arial"/>
                <a:sym typeface="Arial"/>
              </a:rPr>
              <a:t>“String” is a set of characters representing TEXT (</a:t>
            </a:r>
            <a:r>
              <a:rPr lang="en-US" sz="2667" b="1">
                <a:latin typeface="Arial"/>
                <a:ea typeface="Arial"/>
                <a:cs typeface="Arial"/>
                <a:sym typeface="Arial"/>
              </a:rPr>
              <a:t>NOT NUMBERS</a:t>
            </a:r>
            <a:r>
              <a:rPr lang="en-US" sz="2667">
                <a:latin typeface="Arial"/>
                <a:ea typeface="Arial"/>
                <a:cs typeface="Arial"/>
                <a:sym typeface="Arial"/>
              </a:rPr>
              <a:t>)</a:t>
            </a:r>
            <a:endParaRPr sz="2667">
              <a:latin typeface="Arial"/>
              <a:ea typeface="Arial"/>
              <a:cs typeface="Arial"/>
              <a:sym typeface="Arial"/>
            </a:endParaRPr>
          </a:p>
          <a:p>
            <a:pPr marL="0" indent="0">
              <a:lnSpc>
                <a:spcPct val="100000"/>
              </a:lnSpc>
              <a:spcBef>
                <a:spcPts val="533"/>
              </a:spcBef>
              <a:buSzPts val="800"/>
              <a:buNone/>
            </a:pPr>
            <a:endParaRPr sz="2667">
              <a:latin typeface="Arial"/>
              <a:ea typeface="Arial"/>
              <a:cs typeface="Arial"/>
              <a:sym typeface="Arial"/>
            </a:endParaRPr>
          </a:p>
          <a:p>
            <a:pPr marL="237061" indent="-253994">
              <a:lnSpc>
                <a:spcPct val="100000"/>
              </a:lnSpc>
              <a:spcBef>
                <a:spcPts val="533"/>
              </a:spcBef>
              <a:buClr>
                <a:schemeClr val="dk1"/>
              </a:buClr>
              <a:buSzPts val="2000"/>
            </a:pPr>
            <a:r>
              <a:rPr lang="en-US" sz="2667">
                <a:latin typeface="Arial"/>
                <a:ea typeface="Arial"/>
                <a:cs typeface="Arial"/>
                <a:sym typeface="Arial"/>
              </a:rPr>
              <a:t>Change the “Hello” to your name</a:t>
            </a:r>
            <a:endParaRPr sz="2667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6" name="Google Shape;156;g346f001c057_0_11"/>
          <p:cNvPicPr preferRelativeResize="0"/>
          <p:nvPr/>
        </p:nvPicPr>
        <p:blipFill rotWithShape="1">
          <a:blip r:embed="rId3">
            <a:alphaModFix/>
          </a:blip>
          <a:srcRect r="38522"/>
          <a:stretch/>
        </p:blipFill>
        <p:spPr>
          <a:xfrm>
            <a:off x="7205058" y="1547382"/>
            <a:ext cx="4667341" cy="454574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g346f001c057_0_11"/>
          <p:cNvCxnSpPr/>
          <p:nvPr/>
        </p:nvCxnSpPr>
        <p:spPr>
          <a:xfrm>
            <a:off x="8020863" y="2266499"/>
            <a:ext cx="576400" cy="202800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58" name="Google Shape;158;g346f001c057_0_11"/>
          <p:cNvCxnSpPr/>
          <p:nvPr/>
        </p:nvCxnSpPr>
        <p:spPr>
          <a:xfrm rot="10800000" flipH="1">
            <a:off x="9724711" y="2872803"/>
            <a:ext cx="939600" cy="151720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miter lim="800000"/>
            <a:headEnd type="none" w="sm" len="sm"/>
            <a:tailEnd type="triangle" w="med" len="med"/>
          </a:ln>
        </p:spPr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46f001c057_0_19"/>
          <p:cNvSpPr txBox="1">
            <a:spLocks noGrp="1"/>
          </p:cNvSpPr>
          <p:nvPr>
            <p:ph type="title"/>
          </p:nvPr>
        </p:nvSpPr>
        <p:spPr>
          <a:xfrm>
            <a:off x="628651" y="273844"/>
            <a:ext cx="7886800" cy="994400"/>
          </a:xfrm>
          <a:prstGeom prst="rect">
            <a:avLst/>
          </a:prstGeom>
        </p:spPr>
        <p:txBody>
          <a:bodyPr spcFirstLastPara="1" vert="horz" wrap="square" lIns="91433" tIns="45700" rIns="91433" bIns="45700" rtlCol="0" anchor="ctr" anchorCtr="0">
            <a:normAutofit fontScale="90000"/>
          </a:bodyPr>
          <a:lstStyle/>
          <a:p>
            <a:pPr>
              <a:spcBef>
                <a:spcPts val="0"/>
              </a:spcBef>
            </a:pPr>
            <a:r>
              <a:rPr lang="en-US" b="1">
                <a:latin typeface="Arial"/>
                <a:ea typeface="Arial"/>
                <a:cs typeface="Arial"/>
                <a:sym typeface="Arial"/>
              </a:rPr>
              <a:t>So your Forever block looks like this!</a:t>
            </a:r>
            <a:endParaRPr b="1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5" name="Google Shape;165;g346f001c057_0_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53551" y="1168067"/>
            <a:ext cx="5276851" cy="3771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346f001c057_0_25"/>
          <p:cNvSpPr txBox="1">
            <a:spLocks noGrp="1"/>
          </p:cNvSpPr>
          <p:nvPr>
            <p:ph type="title"/>
          </p:nvPr>
        </p:nvSpPr>
        <p:spPr>
          <a:xfrm>
            <a:off x="838200" y="822517"/>
            <a:ext cx="10515600" cy="2123618"/>
          </a:xfrm>
          <a:prstGeom prst="rect">
            <a:avLst/>
          </a:prstGeom>
        </p:spPr>
        <p:txBody>
          <a:bodyPr spcFirstLastPara="1" vert="horz" wrap="square" lIns="91433" tIns="45700" rIns="91433" bIns="45700" rtlCol="0" anchor="ctr" anchorCtr="0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SzPts val="700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Always remember to make sure your micro:bit is plugged into the computer and click DOWNLOAD!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3" name="Google Shape;173;g346f001c057_0_25"/>
          <p:cNvCxnSpPr>
            <a:stCxn id="171" idx="2"/>
          </p:cNvCxnSpPr>
          <p:nvPr/>
        </p:nvCxnSpPr>
        <p:spPr>
          <a:xfrm>
            <a:off x="6096000" y="2946135"/>
            <a:ext cx="1290400" cy="1580191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ADBF52FD-1EDB-906D-D4AF-BA1B3AC88E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83336" y="4526326"/>
            <a:ext cx="6806129" cy="1164421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346f001c057_0_1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600"/>
          </a:xfrm>
          <a:prstGeom prst="rect">
            <a:avLst/>
          </a:prstGeom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spcBef>
                <a:spcPts val="0"/>
              </a:spcBef>
            </a:pPr>
            <a:r>
              <a:rPr lang="en-US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Let’s Play More: </a:t>
            </a:r>
            <a:endParaRPr/>
          </a:p>
        </p:txBody>
      </p:sp>
      <p:sp>
        <p:nvSpPr>
          <p:cNvPr id="180" name="Google Shape;180;g346f001c057_0_111"/>
          <p:cNvSpPr txBox="1">
            <a:spLocks noGrp="1"/>
          </p:cNvSpPr>
          <p:nvPr>
            <p:ph type="body" idx="1"/>
          </p:nvPr>
        </p:nvSpPr>
        <p:spPr>
          <a:xfrm>
            <a:off x="838200" y="1825633"/>
            <a:ext cx="5661200" cy="4351200"/>
          </a:xfrm>
          <a:prstGeom prst="rect">
            <a:avLst/>
          </a:prstGeom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 marL="0" indent="0">
              <a:spcBef>
                <a:spcPts val="0"/>
              </a:spcBef>
              <a:buClr>
                <a:schemeClr val="dk2"/>
              </a:buClr>
              <a:buSzPts val="1100"/>
              <a:buNone/>
            </a:pPr>
            <a:r>
              <a:rPr lang="en-US" sz="2933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Drag these two puzzle pieces to your </a:t>
            </a:r>
            <a:r>
              <a:rPr lang="en-US" sz="2933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forever </a:t>
            </a:r>
            <a:r>
              <a:rPr lang="en-US" sz="2933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block.</a:t>
            </a:r>
            <a:r>
              <a:rPr lang="en-US" sz="2933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lang="en-US" sz="2933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933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933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Change the second string “John” to your name. </a:t>
            </a:r>
            <a:endParaRPr sz="2933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indent="0">
              <a:spcBef>
                <a:spcPts val="1067"/>
              </a:spcBef>
              <a:buNone/>
            </a:pPr>
            <a:endParaRPr/>
          </a:p>
          <a:p>
            <a:pPr marL="0" indent="0">
              <a:spcBef>
                <a:spcPts val="1067"/>
              </a:spcBef>
              <a:buNone/>
            </a:pPr>
            <a:r>
              <a:rPr lang="en-US" sz="2933">
                <a:solidFill>
                  <a:schemeClr val="dk2"/>
                </a:solidFill>
              </a:rPr>
              <a:t>Download the code, what did you see on your micro:bit LED screen?</a:t>
            </a:r>
            <a:endParaRPr sz="2933">
              <a:solidFill>
                <a:schemeClr val="dk2"/>
              </a:solidFill>
            </a:endParaRPr>
          </a:p>
        </p:txBody>
      </p:sp>
      <p:pic>
        <p:nvPicPr>
          <p:cNvPr id="181" name="Google Shape;181;g346f001c057_0_111" title="Screenshot 2025-04-01 at 9.31.30 AM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99333" y="1537333"/>
            <a:ext cx="5232400" cy="4521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346f001c057_0_1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600"/>
          </a:xfrm>
          <a:prstGeom prst="rect">
            <a:avLst/>
          </a:prstGeom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spcBef>
                <a:spcPts val="0"/>
              </a:spcBef>
              <a:buClr>
                <a:schemeClr val="dk2"/>
              </a:buClr>
              <a:buSzPts val="1100"/>
            </a:pPr>
            <a:r>
              <a:rPr lang="en-US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Let’s Play More: </a:t>
            </a:r>
            <a:endParaRPr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0"/>
              </a:spcBef>
            </a:pPr>
            <a:endParaRPr/>
          </a:p>
        </p:txBody>
      </p:sp>
      <p:sp>
        <p:nvSpPr>
          <p:cNvPr id="188" name="Google Shape;188;g346f001c057_0_118"/>
          <p:cNvSpPr txBox="1">
            <a:spLocks noGrp="1"/>
          </p:cNvSpPr>
          <p:nvPr>
            <p:ph type="body" idx="1"/>
          </p:nvPr>
        </p:nvSpPr>
        <p:spPr>
          <a:xfrm>
            <a:off x="838200" y="1825633"/>
            <a:ext cx="4372000" cy="4351200"/>
          </a:xfrm>
          <a:prstGeom prst="rect">
            <a:avLst/>
          </a:prstGeom>
        </p:spPr>
        <p:txBody>
          <a:bodyPr spcFirstLastPara="1" vert="horz" wrap="square" lIns="91433" tIns="45700" rIns="91433" bIns="45700" rtlCol="0" anchor="t" anchorCtr="0">
            <a:normAutofit fontScale="92500" lnSpcReduction="20000"/>
          </a:bodyPr>
          <a:lstStyle/>
          <a:p>
            <a:pPr marL="0" indent="0">
              <a:spcBef>
                <a:spcPts val="1067"/>
              </a:spcBef>
              <a:buNone/>
            </a:pPr>
            <a:r>
              <a:rPr lang="en-US" sz="2933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Drag these four puzzle pieces to your </a:t>
            </a:r>
            <a:r>
              <a:rPr lang="en-US" sz="2933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forever </a:t>
            </a:r>
            <a:r>
              <a:rPr lang="en-US" sz="2933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block.</a:t>
            </a:r>
            <a:r>
              <a:rPr lang="en-US" sz="2933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/>
              <a:t> </a:t>
            </a:r>
            <a:endParaRPr sz="3200"/>
          </a:p>
          <a:p>
            <a:pPr marL="0" indent="0">
              <a:spcBef>
                <a:spcPts val="1067"/>
              </a:spcBef>
              <a:buNone/>
            </a:pPr>
            <a:endParaRPr sz="3200"/>
          </a:p>
          <a:p>
            <a:pPr marL="0" indent="0">
              <a:spcBef>
                <a:spcPts val="1067"/>
              </a:spcBef>
              <a:buClr>
                <a:schemeClr val="dk2"/>
              </a:buClr>
              <a:buSzPct val="50000"/>
              <a:buNone/>
            </a:pPr>
            <a:r>
              <a:rPr lang="en-US" sz="2933">
                <a:solidFill>
                  <a:schemeClr val="dk2"/>
                </a:solidFill>
              </a:rPr>
              <a:t>Download the code, what did you see on your micro:bit LED screen?</a:t>
            </a:r>
            <a:endParaRPr sz="3200"/>
          </a:p>
          <a:p>
            <a:pPr marL="0" indent="0">
              <a:spcBef>
                <a:spcPts val="1067"/>
              </a:spcBef>
              <a:buNone/>
            </a:pPr>
            <a:r>
              <a:rPr lang="en-US" sz="3200"/>
              <a:t>What did you notice the different performance of the micro:bit between this code and your code?</a:t>
            </a:r>
            <a:endParaRPr sz="3200"/>
          </a:p>
        </p:txBody>
      </p:sp>
      <p:pic>
        <p:nvPicPr>
          <p:cNvPr id="189" name="Google Shape;189;g346f001c057_0_118" title="Screenshot 2025-04-01 at 9.34.04 AM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10233" y="838200"/>
            <a:ext cx="7061200" cy="6019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522717cc0b_0_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600"/>
          </a:xfrm>
          <a:prstGeom prst="rect">
            <a:avLst/>
          </a:prstGeom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spcBef>
                <a:spcPts val="0"/>
              </a:spcBef>
            </a:pPr>
            <a:endParaRPr/>
          </a:p>
        </p:txBody>
      </p:sp>
      <p:sp>
        <p:nvSpPr>
          <p:cNvPr id="196" name="Google Shape;196;g3522717cc0b_0_0"/>
          <p:cNvSpPr txBox="1">
            <a:spLocks noGrp="1"/>
          </p:cNvSpPr>
          <p:nvPr>
            <p:ph type="body" idx="1"/>
          </p:nvPr>
        </p:nvSpPr>
        <p:spPr>
          <a:xfrm>
            <a:off x="931233" y="4372567"/>
            <a:ext cx="9886000" cy="2402800"/>
          </a:xfrm>
          <a:prstGeom prst="rect">
            <a:avLst/>
          </a:prstGeom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 marL="0" indent="0">
              <a:spcBef>
                <a:spcPts val="1067"/>
              </a:spcBef>
              <a:buNone/>
            </a:pPr>
            <a:endParaRPr sz="3200"/>
          </a:p>
          <a:p>
            <a:pPr marL="0" indent="0">
              <a:spcBef>
                <a:spcPts val="1067"/>
              </a:spcBef>
              <a:buNone/>
            </a:pPr>
            <a:r>
              <a:rPr lang="en-US" sz="3200"/>
              <a:t>What did you notice the different performance of the micro:bit between the code on the left and the code on the right?</a:t>
            </a:r>
            <a:endParaRPr sz="3200"/>
          </a:p>
        </p:txBody>
      </p:sp>
      <p:pic>
        <p:nvPicPr>
          <p:cNvPr id="197" name="Google Shape;197;g3522717cc0b_0_0" title="Screenshot 2025-04-01 at 9.34.04 AM.png"/>
          <p:cNvPicPr preferRelativeResize="0"/>
          <p:nvPr/>
        </p:nvPicPr>
        <p:blipFill rotWithShape="1">
          <a:blip r:embed="rId3">
            <a:alphaModFix/>
          </a:blip>
          <a:srcRect l="-10678" t="5350" r="28663" b="-5349"/>
          <a:stretch/>
        </p:blipFill>
        <p:spPr>
          <a:xfrm>
            <a:off x="6422300" y="365134"/>
            <a:ext cx="4185920" cy="48201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" name="Google Shape;198;g3522717cc0b_0_0" title="Screenshot 2025-04-01 at 9.31.30 AM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31233" y="365133"/>
            <a:ext cx="4185920" cy="36199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346f001c057_0_126"/>
          <p:cNvSpPr txBox="1">
            <a:spLocks noGrp="1"/>
          </p:cNvSpPr>
          <p:nvPr>
            <p:ph type="title"/>
          </p:nvPr>
        </p:nvSpPr>
        <p:spPr>
          <a:xfrm>
            <a:off x="838200" y="161925"/>
            <a:ext cx="10515600" cy="1325600"/>
          </a:xfrm>
          <a:prstGeom prst="rect">
            <a:avLst/>
          </a:prstGeom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spcBef>
                <a:spcPts val="0"/>
              </a:spcBef>
            </a:pPr>
            <a:r>
              <a:rPr lang="en-US"/>
              <a:t>Let’s explore more code</a:t>
            </a:r>
            <a:endParaRPr/>
          </a:p>
        </p:txBody>
      </p:sp>
      <p:sp>
        <p:nvSpPr>
          <p:cNvPr id="205" name="Google Shape;205;g346f001c057_0_126"/>
          <p:cNvSpPr txBox="1">
            <a:spLocks noGrp="1"/>
          </p:cNvSpPr>
          <p:nvPr>
            <p:ph type="body" idx="1"/>
          </p:nvPr>
        </p:nvSpPr>
        <p:spPr>
          <a:xfrm>
            <a:off x="838200" y="1825633"/>
            <a:ext cx="4992000" cy="4351200"/>
          </a:xfrm>
          <a:prstGeom prst="rect">
            <a:avLst/>
          </a:prstGeom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 marL="0" indent="0">
              <a:spcBef>
                <a:spcPts val="1067"/>
              </a:spcBef>
              <a:buNone/>
            </a:pPr>
            <a:r>
              <a:rPr lang="en-US"/>
              <a:t>What do you think this code would do?</a:t>
            </a:r>
            <a:endParaRPr/>
          </a:p>
          <a:p>
            <a:pPr marL="0" indent="0">
              <a:spcBef>
                <a:spcPts val="1067"/>
              </a:spcBef>
              <a:buNone/>
            </a:pPr>
            <a:endParaRPr/>
          </a:p>
          <a:p>
            <a:pPr marL="0" indent="0">
              <a:spcBef>
                <a:spcPts val="1067"/>
              </a:spcBef>
              <a:buNone/>
            </a:pPr>
            <a:r>
              <a:rPr lang="en-US"/>
              <a:t>Ask students to click an URL to this page and download the code to check their understanding.</a:t>
            </a:r>
            <a:endParaRPr/>
          </a:p>
        </p:txBody>
      </p:sp>
      <p:pic>
        <p:nvPicPr>
          <p:cNvPr id="206" name="Google Shape;206;g346f001c057_0_126" title="Screenshot 2025-04-01 at 10.03.25 AM.png"/>
          <p:cNvPicPr preferRelativeResize="0"/>
          <p:nvPr/>
        </p:nvPicPr>
        <p:blipFill rotWithShape="1">
          <a:blip r:embed="rId3">
            <a:alphaModFix/>
          </a:blip>
          <a:srcRect l="36423"/>
          <a:stretch/>
        </p:blipFill>
        <p:spPr>
          <a:xfrm>
            <a:off x="5945035" y="904534"/>
            <a:ext cx="5573700" cy="5618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346f001c057_0_13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600"/>
          </a:xfrm>
          <a:prstGeom prst="rect">
            <a:avLst/>
          </a:prstGeom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spcBef>
                <a:spcPts val="0"/>
              </a:spcBef>
            </a:pPr>
            <a:r>
              <a:rPr lang="en-US"/>
              <a:t>What would this code do?</a:t>
            </a:r>
            <a:endParaRPr/>
          </a:p>
        </p:txBody>
      </p:sp>
      <p:sp>
        <p:nvSpPr>
          <p:cNvPr id="213" name="Google Shape;213;g346f001c057_0_132"/>
          <p:cNvSpPr txBox="1">
            <a:spLocks noGrp="1"/>
          </p:cNvSpPr>
          <p:nvPr>
            <p:ph type="body" idx="1"/>
          </p:nvPr>
        </p:nvSpPr>
        <p:spPr>
          <a:xfrm>
            <a:off x="776800" y="1472767"/>
            <a:ext cx="5574000" cy="4351200"/>
          </a:xfrm>
          <a:prstGeom prst="rect">
            <a:avLst/>
          </a:prstGeom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 marL="0" indent="0">
              <a:spcBef>
                <a:spcPts val="1067"/>
              </a:spcBef>
              <a:buClr>
                <a:schemeClr val="dk2"/>
              </a:buClr>
              <a:buSzPts val="1100"/>
              <a:buNone/>
            </a:pPr>
            <a:r>
              <a:rPr lang="en-US" sz="2933">
                <a:solidFill>
                  <a:schemeClr val="dk2"/>
                </a:solidFill>
              </a:rPr>
              <a:t>What do you think this code would do?</a:t>
            </a:r>
            <a:endParaRPr sz="2933">
              <a:solidFill>
                <a:schemeClr val="dk2"/>
              </a:solidFill>
            </a:endParaRPr>
          </a:p>
          <a:p>
            <a:pPr marL="0" indent="0">
              <a:spcBef>
                <a:spcPts val="1067"/>
              </a:spcBef>
              <a:buClr>
                <a:schemeClr val="dk2"/>
              </a:buClr>
              <a:buSzPts val="1100"/>
              <a:buNone/>
            </a:pPr>
            <a:endParaRPr sz="2933">
              <a:solidFill>
                <a:schemeClr val="dk2"/>
              </a:solidFill>
            </a:endParaRPr>
          </a:p>
          <a:p>
            <a:pPr marL="0" indent="0">
              <a:spcBef>
                <a:spcPts val="1067"/>
              </a:spcBef>
              <a:buNone/>
            </a:pPr>
            <a:r>
              <a:rPr lang="en-US" sz="2933">
                <a:solidFill>
                  <a:schemeClr val="dk2"/>
                </a:solidFill>
              </a:rPr>
              <a:t>Ask students to click an URL to this page and download the code to check their understanding.</a:t>
            </a:r>
            <a:endParaRPr sz="2933">
              <a:solidFill>
                <a:schemeClr val="dk2"/>
              </a:solidFill>
            </a:endParaRPr>
          </a:p>
          <a:p>
            <a:pPr marL="0" indent="0">
              <a:spcBef>
                <a:spcPts val="1067"/>
              </a:spcBef>
              <a:buNone/>
            </a:pPr>
            <a:endParaRPr/>
          </a:p>
        </p:txBody>
      </p:sp>
      <p:pic>
        <p:nvPicPr>
          <p:cNvPr id="214" name="Google Shape;214;g346f001c057_0_132" title="Screenshot 2025-04-01 at 10.06.47 AM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89922" y="137168"/>
            <a:ext cx="5574157" cy="68580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"/>
          <p:cNvSpPr txBox="1">
            <a:spLocks noGrp="1"/>
          </p:cNvSpPr>
          <p:nvPr>
            <p:ph type="title"/>
          </p:nvPr>
        </p:nvSpPr>
        <p:spPr>
          <a:xfrm>
            <a:off x="838200" y="149972"/>
            <a:ext cx="10515600" cy="1325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3300"/>
            </a:pPr>
            <a:r>
              <a:rPr lang="en-US"/>
              <a:t>About the micro:bit</a:t>
            </a:r>
            <a:endParaRPr/>
          </a:p>
        </p:txBody>
      </p:sp>
      <p:pic>
        <p:nvPicPr>
          <p:cNvPr id="71" name="Google Shape;71;p2" descr="Overview | micro:bit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9134" y="1318374"/>
            <a:ext cx="9667309" cy="3939428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2"/>
          <p:cNvSpPr txBox="1"/>
          <p:nvPr/>
        </p:nvSpPr>
        <p:spPr>
          <a:xfrm>
            <a:off x="1506071" y="5593976"/>
            <a:ext cx="3859200" cy="379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t" anchorCtr="0">
            <a:spAutoFit/>
          </a:bodyPr>
          <a:lstStyle/>
          <a:p>
            <a:pPr>
              <a:buClr>
                <a:srgbClr val="000000"/>
              </a:buClr>
              <a:buSzPts val="1400"/>
            </a:pPr>
            <a:r>
              <a:rPr lang="en-US" sz="1867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Where we will connect our sensors</a:t>
            </a:r>
            <a:endParaRPr sz="1467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73" name="Google Shape;73;p2"/>
          <p:cNvCxnSpPr/>
          <p:nvPr/>
        </p:nvCxnSpPr>
        <p:spPr>
          <a:xfrm rot="10800000" flipH="1">
            <a:off x="3126441" y="5109976"/>
            <a:ext cx="416800" cy="4840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74" name="Google Shape;74;p2"/>
          <p:cNvSpPr/>
          <p:nvPr/>
        </p:nvSpPr>
        <p:spPr>
          <a:xfrm>
            <a:off x="9744635" y="2427191"/>
            <a:ext cx="1308800" cy="410000"/>
          </a:xfrm>
          <a:prstGeom prst="ellipse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</a:pPr>
            <a:endParaRPr sz="1867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75" name="Google Shape;75;p2"/>
          <p:cNvSpPr txBox="1"/>
          <p:nvPr/>
        </p:nvSpPr>
        <p:spPr>
          <a:xfrm>
            <a:off x="11337135" y="2403259"/>
            <a:ext cx="1258800" cy="66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t" anchorCtr="0">
            <a:spAutoFit/>
          </a:bodyPr>
          <a:lstStyle/>
          <a:p>
            <a:pPr>
              <a:buClr>
                <a:srgbClr val="000000"/>
              </a:buClr>
              <a:buSzPts val="1400"/>
            </a:pPr>
            <a:r>
              <a:rPr lang="en-US" sz="1867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The “brain”</a:t>
            </a:r>
            <a:endParaRPr sz="1467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76" name="Google Shape;76;p2"/>
          <p:cNvCxnSpPr/>
          <p:nvPr/>
        </p:nvCxnSpPr>
        <p:spPr>
          <a:xfrm rot="10800000">
            <a:off x="10825400" y="2671265"/>
            <a:ext cx="528400" cy="58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77" name="Google Shape;77;p2"/>
          <p:cNvSpPr/>
          <p:nvPr/>
        </p:nvSpPr>
        <p:spPr>
          <a:xfrm>
            <a:off x="5957047" y="1395131"/>
            <a:ext cx="1560000" cy="410000"/>
          </a:xfrm>
          <a:prstGeom prst="ellipse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</a:pPr>
            <a:endParaRPr sz="1867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78" name="Google Shape;78;p2"/>
          <p:cNvSpPr txBox="1"/>
          <p:nvPr/>
        </p:nvSpPr>
        <p:spPr>
          <a:xfrm>
            <a:off x="6842313" y="309407"/>
            <a:ext cx="2059600" cy="66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t" anchorCtr="0">
            <a:spAutoFit/>
          </a:bodyPr>
          <a:lstStyle/>
          <a:p>
            <a:pPr>
              <a:buClr>
                <a:srgbClr val="000000"/>
              </a:buClr>
              <a:buSzPts val="1400"/>
            </a:pPr>
            <a:r>
              <a:rPr lang="en-US" sz="1867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micro:bits can talk to each other</a:t>
            </a:r>
            <a:endParaRPr sz="1467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79" name="Google Shape;79;p2"/>
          <p:cNvCxnSpPr/>
          <p:nvPr/>
        </p:nvCxnSpPr>
        <p:spPr>
          <a:xfrm flipH="1">
            <a:off x="6842172" y="950075"/>
            <a:ext cx="340800" cy="3880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80" name="Google Shape;80;p2"/>
          <p:cNvSpPr txBox="1"/>
          <p:nvPr/>
        </p:nvSpPr>
        <p:spPr>
          <a:xfrm>
            <a:off x="10828757" y="3709756"/>
            <a:ext cx="1578000" cy="66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t" anchorCtr="0">
            <a:spAutoFit/>
          </a:bodyPr>
          <a:lstStyle/>
          <a:p>
            <a:pPr>
              <a:buClr>
                <a:srgbClr val="000000"/>
              </a:buClr>
              <a:buSzPts val="1400"/>
            </a:pPr>
            <a:r>
              <a:rPr lang="en-US" sz="1867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Can play music</a:t>
            </a:r>
            <a:endParaRPr sz="1467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81" name="Google Shape;81;p2"/>
          <p:cNvCxnSpPr/>
          <p:nvPr/>
        </p:nvCxnSpPr>
        <p:spPr>
          <a:xfrm rot="10800000">
            <a:off x="10798467" y="3071356"/>
            <a:ext cx="314400" cy="638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346f001c057_0_13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600"/>
          </a:xfrm>
          <a:prstGeom prst="rect">
            <a:avLst/>
          </a:prstGeom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spcBef>
                <a:spcPts val="0"/>
              </a:spcBef>
            </a:pPr>
            <a:endParaRPr/>
          </a:p>
        </p:txBody>
      </p:sp>
      <p:sp>
        <p:nvSpPr>
          <p:cNvPr id="221" name="Google Shape;221;g346f001c057_0_13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 marL="0" indent="0">
              <a:spcBef>
                <a:spcPts val="1067"/>
              </a:spcBef>
              <a:buNone/>
            </a:pPr>
            <a:endParaRPr/>
          </a:p>
        </p:txBody>
      </p:sp>
      <p:pic>
        <p:nvPicPr>
          <p:cNvPr id="222" name="Google Shape;222;g346f001c057_0_138" title="Screenshot 2025-04-01 at 10.03.25 AM.png"/>
          <p:cNvPicPr preferRelativeResize="0"/>
          <p:nvPr/>
        </p:nvPicPr>
        <p:blipFill rotWithShape="1">
          <a:blip r:embed="rId3">
            <a:alphaModFix/>
          </a:blip>
          <a:srcRect l="36423"/>
          <a:stretch/>
        </p:blipFill>
        <p:spPr>
          <a:xfrm>
            <a:off x="1405869" y="152767"/>
            <a:ext cx="4514697" cy="4569623"/>
          </a:xfrm>
          <a:prstGeom prst="rect">
            <a:avLst/>
          </a:prstGeom>
          <a:noFill/>
          <a:ln>
            <a:noFill/>
          </a:ln>
        </p:spPr>
      </p:pic>
      <p:pic>
        <p:nvPicPr>
          <p:cNvPr id="223" name="Google Shape;223;g346f001c057_0_138" title="Screenshot 2025-04-01 at 10.06.47 AM.png"/>
          <p:cNvPicPr preferRelativeResize="0"/>
          <p:nvPr/>
        </p:nvPicPr>
        <p:blipFill rotWithShape="1">
          <a:blip r:embed="rId4">
            <a:alphaModFix/>
          </a:blip>
          <a:srcRect t="1400"/>
          <a:stretch/>
        </p:blipFill>
        <p:spPr>
          <a:xfrm>
            <a:off x="6756400" y="152767"/>
            <a:ext cx="3567440" cy="4327715"/>
          </a:xfrm>
          <a:prstGeom prst="rect">
            <a:avLst/>
          </a:prstGeom>
          <a:noFill/>
          <a:ln>
            <a:noFill/>
          </a:ln>
        </p:spPr>
      </p:pic>
      <p:sp>
        <p:nvSpPr>
          <p:cNvPr id="224" name="Google Shape;224;g346f001c057_0_138"/>
          <p:cNvSpPr txBox="1"/>
          <p:nvPr/>
        </p:nvSpPr>
        <p:spPr>
          <a:xfrm>
            <a:off x="1334800" y="4722400"/>
            <a:ext cx="9757600" cy="12736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lnSpc>
                <a:spcPct val="90000"/>
              </a:lnSpc>
              <a:spcBef>
                <a:spcPts val="1067"/>
              </a:spcBef>
            </a:pPr>
            <a:r>
              <a:rPr lang="en-US" sz="32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rPr>
              <a:t>What did you notice the difference between two codes?</a:t>
            </a:r>
            <a:endParaRPr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3300"/>
            </a:pPr>
            <a:r>
              <a:rPr lang="en-US"/>
              <a:t>Program using Blocks (puzzle pieces)</a:t>
            </a:r>
            <a:endParaRPr/>
          </a:p>
        </p:txBody>
      </p:sp>
      <p:sp>
        <p:nvSpPr>
          <p:cNvPr id="87" name="Google Shape;87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 marL="237061" indent="-228594">
              <a:spcBef>
                <a:spcPts val="0"/>
              </a:spcBef>
              <a:buClr>
                <a:schemeClr val="dk1"/>
              </a:buClr>
              <a:buSzPts val="2100"/>
            </a:pPr>
            <a:r>
              <a:rPr lang="en-US"/>
              <a:t>Go to: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https://makecode.microbit.org/</a:t>
            </a:r>
            <a:endParaRPr/>
          </a:p>
          <a:p>
            <a:pPr marL="237061" indent="0">
              <a:spcBef>
                <a:spcPts val="1067"/>
              </a:spcBef>
              <a:buClr>
                <a:schemeClr val="dk1"/>
              </a:buClr>
              <a:buSzPts val="3300"/>
              <a:buNone/>
            </a:pPr>
            <a:endParaRPr/>
          </a:p>
          <a:p>
            <a:pPr marL="237061" indent="-228594">
              <a:spcBef>
                <a:spcPts val="1067"/>
              </a:spcBef>
              <a:buClr>
                <a:schemeClr val="dk1"/>
              </a:buClr>
              <a:buSzPts val="2100"/>
            </a:pPr>
            <a:r>
              <a:rPr lang="en-US"/>
              <a:t>Click on New Project</a:t>
            </a:r>
            <a:endParaRPr/>
          </a:p>
        </p:txBody>
      </p:sp>
      <p:pic>
        <p:nvPicPr>
          <p:cNvPr id="88" name="Google Shape;88;p3"/>
          <p:cNvPicPr preferRelativeResize="0"/>
          <p:nvPr/>
        </p:nvPicPr>
        <p:blipFill rotWithShape="1">
          <a:blip r:embed="rId4">
            <a:alphaModFix/>
          </a:blip>
          <a:srcRect l="4599" t="3114" r="5499" b="4593"/>
          <a:stretch/>
        </p:blipFill>
        <p:spPr>
          <a:xfrm>
            <a:off x="4906178" y="4010141"/>
            <a:ext cx="2379644" cy="16745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3300"/>
            </a:pPr>
            <a:r>
              <a:rPr lang="en-US"/>
              <a:t>Give your project a name!</a:t>
            </a:r>
            <a:endParaRPr/>
          </a:p>
        </p:txBody>
      </p:sp>
      <p:sp>
        <p:nvSpPr>
          <p:cNvPr id="94" name="Google Shape;94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36328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 marL="287859" indent="-279393">
              <a:spcBef>
                <a:spcPts val="0"/>
              </a:spcBef>
              <a:buSzPts val="2100"/>
            </a:pPr>
            <a:r>
              <a:rPr lang="en-US" sz="2400">
                <a:solidFill>
                  <a:schemeClr val="dk1"/>
                </a:solidFill>
              </a:rPr>
              <a:t>You can give any name</a:t>
            </a:r>
            <a:endParaRPr sz="2400">
              <a:solidFill>
                <a:schemeClr val="dk1"/>
              </a:solidFill>
            </a:endParaRPr>
          </a:p>
          <a:p>
            <a:pPr marL="287859" indent="-279393">
              <a:spcBef>
                <a:spcPts val="1067"/>
              </a:spcBef>
              <a:buSzPts val="2100"/>
            </a:pPr>
            <a:r>
              <a:rPr lang="en-US" sz="2400">
                <a:solidFill>
                  <a:schemeClr val="dk1"/>
                </a:solidFill>
              </a:rPr>
              <a:t>Try to give a name that describes the program</a:t>
            </a:r>
            <a:endParaRPr sz="2400">
              <a:solidFill>
                <a:schemeClr val="dk1"/>
              </a:solidFill>
            </a:endParaRPr>
          </a:p>
          <a:p>
            <a:pPr marL="287859" indent="-279393">
              <a:spcBef>
                <a:spcPts val="1067"/>
              </a:spcBef>
              <a:buSzPts val="2100"/>
            </a:pPr>
            <a:r>
              <a:rPr lang="en-US" sz="2400">
                <a:solidFill>
                  <a:schemeClr val="dk1"/>
                </a:solidFill>
              </a:rPr>
              <a:t>Easier to remember!</a:t>
            </a:r>
            <a:endParaRPr sz="2400">
              <a:solidFill>
                <a:schemeClr val="dk1"/>
              </a:solidFill>
            </a:endParaRPr>
          </a:p>
          <a:p>
            <a:pPr marL="287859" indent="-279393">
              <a:spcBef>
                <a:spcPts val="1067"/>
              </a:spcBef>
              <a:buSzPts val="2100"/>
            </a:pPr>
            <a:r>
              <a:rPr lang="en-US" sz="2400">
                <a:solidFill>
                  <a:schemeClr val="dk1"/>
                </a:solidFill>
              </a:rPr>
              <a:t>Click create</a:t>
            </a:r>
            <a:endParaRPr sz="2400">
              <a:solidFill>
                <a:schemeClr val="dk1"/>
              </a:solidFill>
            </a:endParaRPr>
          </a:p>
        </p:txBody>
      </p:sp>
      <p:pic>
        <p:nvPicPr>
          <p:cNvPr id="95" name="Google Shape;95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649325" y="1825626"/>
            <a:ext cx="7056912" cy="39329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3300"/>
            </a:pPr>
            <a:r>
              <a:rPr lang="en-US"/>
              <a:t>Connect micro:bit to your computer</a:t>
            </a:r>
            <a:endParaRPr/>
          </a:p>
        </p:txBody>
      </p:sp>
      <p:sp>
        <p:nvSpPr>
          <p:cNvPr id="101" name="Google Shape;101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3899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 marL="237061" indent="-237061">
              <a:spcBef>
                <a:spcPts val="0"/>
              </a:spcBef>
              <a:buSzPts val="2300"/>
            </a:pPr>
            <a:r>
              <a:rPr lang="en-US" sz="2133">
                <a:solidFill>
                  <a:schemeClr val="dk1"/>
                </a:solidFill>
              </a:rPr>
              <a:t>The micro:bit has a program on it… so …</a:t>
            </a:r>
            <a:endParaRPr sz="2133">
              <a:solidFill>
                <a:schemeClr val="dk1"/>
              </a:solidFill>
            </a:endParaRPr>
          </a:p>
          <a:p>
            <a:pPr marL="237061" indent="-237061">
              <a:spcBef>
                <a:spcPts val="1067"/>
              </a:spcBef>
              <a:buSzPts val="2300"/>
            </a:pPr>
            <a:r>
              <a:rPr lang="en-US" sz="2133">
                <a:solidFill>
                  <a:schemeClr val="dk1"/>
                </a:solidFill>
              </a:rPr>
              <a:t>Your micro:bit is going to make a lot of noise!</a:t>
            </a:r>
            <a:endParaRPr sz="2133">
              <a:solidFill>
                <a:schemeClr val="dk1"/>
              </a:solidFill>
            </a:endParaRPr>
          </a:p>
          <a:p>
            <a:pPr marL="237061" indent="-237061">
              <a:spcBef>
                <a:spcPts val="1067"/>
              </a:spcBef>
              <a:buSzPts val="2300"/>
            </a:pPr>
            <a:r>
              <a:rPr lang="en-US" sz="2133">
                <a:solidFill>
                  <a:schemeClr val="dk1"/>
                </a:solidFill>
              </a:rPr>
              <a:t>Images are going to flash </a:t>
            </a:r>
            <a:endParaRPr sz="2133">
              <a:solidFill>
                <a:schemeClr val="dk1"/>
              </a:solidFill>
            </a:endParaRPr>
          </a:p>
          <a:p>
            <a:pPr marL="237061" indent="-237061">
              <a:spcBef>
                <a:spcPts val="1067"/>
              </a:spcBef>
              <a:buSzPts val="2300"/>
            </a:pPr>
            <a:r>
              <a:rPr lang="en-US" sz="2133">
                <a:solidFill>
                  <a:schemeClr val="dk1"/>
                </a:solidFill>
              </a:rPr>
              <a:t>You can press A and B and things will happen</a:t>
            </a:r>
            <a:endParaRPr sz="2133">
              <a:solidFill>
                <a:schemeClr val="dk1"/>
              </a:solidFill>
            </a:endParaRPr>
          </a:p>
          <a:p>
            <a:pPr marL="237061" indent="-50799">
              <a:spcBef>
                <a:spcPts val="1067"/>
              </a:spcBef>
              <a:buClr>
                <a:schemeClr val="dk1"/>
              </a:buClr>
              <a:buSzPts val="2100"/>
              <a:buNone/>
            </a:pPr>
            <a:endParaRPr sz="2133">
              <a:solidFill>
                <a:schemeClr val="dk1"/>
              </a:solidFill>
            </a:endParaRPr>
          </a:p>
        </p:txBody>
      </p:sp>
      <p:pic>
        <p:nvPicPr>
          <p:cNvPr id="102" name="Google Shape;102;p5" descr="Name Tag - Micro:Bit : 8 Steps - Instructables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21356" y="1443623"/>
            <a:ext cx="6586328" cy="49371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6"/>
          <p:cNvSpPr txBox="1">
            <a:spLocks noGrp="1"/>
          </p:cNvSpPr>
          <p:nvPr>
            <p:ph type="title"/>
          </p:nvPr>
        </p:nvSpPr>
        <p:spPr>
          <a:xfrm>
            <a:off x="838200" y="320100"/>
            <a:ext cx="10515600" cy="1325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3300"/>
            </a:pPr>
            <a:r>
              <a:rPr lang="en-US"/>
              <a:t>Introduce YOUR micro:bit to YOUR computer</a:t>
            </a:r>
            <a:endParaRPr/>
          </a:p>
        </p:txBody>
      </p:sp>
      <p:sp>
        <p:nvSpPr>
          <p:cNvPr id="108" name="Google Shape;108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43764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 marL="237061" indent="-237061">
              <a:spcBef>
                <a:spcPts val="0"/>
              </a:spcBef>
              <a:buSzPts val="2500"/>
            </a:pPr>
            <a:r>
              <a:rPr lang="en-US" sz="2400" dirty="0">
                <a:solidFill>
                  <a:schemeClr val="dk1"/>
                </a:solidFill>
              </a:rPr>
              <a:t>In </a:t>
            </a:r>
            <a:r>
              <a:rPr lang="en-US" sz="2400" dirty="0" err="1">
                <a:solidFill>
                  <a:schemeClr val="dk1"/>
                </a:solidFill>
              </a:rPr>
              <a:t>Makecode</a:t>
            </a:r>
            <a:endParaRPr sz="2400" dirty="0">
              <a:solidFill>
                <a:schemeClr val="dk1"/>
              </a:solidFill>
            </a:endParaRPr>
          </a:p>
          <a:p>
            <a:pPr marL="237061" indent="-237061">
              <a:spcBef>
                <a:spcPts val="1067"/>
              </a:spcBef>
              <a:buSzPts val="2500"/>
            </a:pPr>
            <a:r>
              <a:rPr lang="en-US" sz="2400" dirty="0">
                <a:solidFill>
                  <a:schemeClr val="dk1"/>
                </a:solidFill>
              </a:rPr>
              <a:t>Click on the three dots next to the “Download” button in the bottom left of the screen</a:t>
            </a:r>
            <a:endParaRPr sz="2400" dirty="0">
              <a:solidFill>
                <a:schemeClr val="dk1"/>
              </a:solidFill>
            </a:endParaRPr>
          </a:p>
          <a:p>
            <a:pPr marL="237061" indent="-237061">
              <a:spcBef>
                <a:spcPts val="1067"/>
              </a:spcBef>
              <a:buSzPts val="2500"/>
            </a:pPr>
            <a:r>
              <a:rPr lang="en-US" sz="2400" dirty="0">
                <a:solidFill>
                  <a:schemeClr val="dk1"/>
                </a:solidFill>
              </a:rPr>
              <a:t>Choose “Connect device”</a:t>
            </a:r>
            <a:endParaRPr sz="2400" dirty="0">
              <a:solidFill>
                <a:schemeClr val="dk1"/>
              </a:solidFill>
            </a:endParaRPr>
          </a:p>
        </p:txBody>
      </p:sp>
      <p:pic>
        <p:nvPicPr>
          <p:cNvPr id="109" name="Google Shape;109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89955" y="2041586"/>
            <a:ext cx="5917732" cy="314167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116;p7">
            <a:extLst>
              <a:ext uri="{FF2B5EF4-FFF2-40B4-BE49-F238E27FC236}">
                <a16:creationId xmlns:a16="http://schemas.microsoft.com/office/drawing/2014/main" id="{5AE0C11D-E380-6C7E-6319-6F6B18F634FF}"/>
              </a:ext>
            </a:extLst>
          </p:cNvPr>
          <p:cNvSpPr/>
          <p:nvPr/>
        </p:nvSpPr>
        <p:spPr>
          <a:xfrm>
            <a:off x="8302676" y="3260436"/>
            <a:ext cx="1828800" cy="378691"/>
          </a:xfrm>
          <a:prstGeom prst="ellipse">
            <a:avLst/>
          </a:prstGeom>
          <a:noFill/>
          <a:ln w="28575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</a:pPr>
            <a:endParaRPr sz="1867" b="1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" name="Google Shape;116;p7">
            <a:extLst>
              <a:ext uri="{FF2B5EF4-FFF2-40B4-BE49-F238E27FC236}">
                <a16:creationId xmlns:a16="http://schemas.microsoft.com/office/drawing/2014/main" id="{BE265237-D913-2ACA-E506-ABFB58A2A5DC}"/>
              </a:ext>
            </a:extLst>
          </p:cNvPr>
          <p:cNvSpPr/>
          <p:nvPr/>
        </p:nvSpPr>
        <p:spPr>
          <a:xfrm>
            <a:off x="8451273" y="4350327"/>
            <a:ext cx="609601" cy="378691"/>
          </a:xfrm>
          <a:prstGeom prst="ellipse">
            <a:avLst/>
          </a:prstGeom>
          <a:noFill/>
          <a:ln w="28575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</a:pPr>
            <a:endParaRPr sz="1867" b="1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3300"/>
            </a:pPr>
            <a:r>
              <a:rPr lang="en-US"/>
              <a:t>Click NEXT when window pops up</a:t>
            </a:r>
            <a:endParaRPr/>
          </a:p>
        </p:txBody>
      </p:sp>
      <p:pic>
        <p:nvPicPr>
          <p:cNvPr id="115" name="Google Shape;115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68853" y="1642646"/>
            <a:ext cx="8868451" cy="4259397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7"/>
          <p:cNvSpPr/>
          <p:nvPr/>
        </p:nvSpPr>
        <p:spPr>
          <a:xfrm>
            <a:off x="8672131" y="5095540"/>
            <a:ext cx="1828800" cy="773600"/>
          </a:xfrm>
          <a:prstGeom prst="ellipse">
            <a:avLst/>
          </a:prstGeom>
          <a:noFill/>
          <a:ln w="28575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</a:pPr>
            <a:endParaRPr sz="1867" b="1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3300"/>
            </a:pPr>
            <a:r>
              <a:rPr lang="en-US"/>
              <a:t>Select your micro:bit</a:t>
            </a:r>
            <a:endParaRPr/>
          </a:p>
        </p:txBody>
      </p:sp>
      <p:sp>
        <p:nvSpPr>
          <p:cNvPr id="122" name="Google Shape;122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34224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 marL="237061" indent="-228594">
              <a:spcBef>
                <a:spcPts val="0"/>
              </a:spcBef>
              <a:buClr>
                <a:schemeClr val="dk1"/>
              </a:buClr>
              <a:buSzPts val="2100"/>
            </a:pPr>
            <a:r>
              <a:rPr lang="en-US" dirty="0"/>
              <a:t>Click on BBC micro:bit</a:t>
            </a:r>
            <a:endParaRPr dirty="0"/>
          </a:p>
          <a:p>
            <a:pPr marL="237061" indent="-228594">
              <a:spcBef>
                <a:spcPts val="1067"/>
              </a:spcBef>
              <a:buClr>
                <a:schemeClr val="dk1"/>
              </a:buClr>
              <a:buSzPts val="2100"/>
            </a:pPr>
            <a:r>
              <a:rPr lang="en-US" dirty="0"/>
              <a:t>Should be the only option</a:t>
            </a:r>
          </a:p>
          <a:p>
            <a:pPr marL="237061" indent="-228594">
              <a:spcBef>
                <a:spcPts val="1067"/>
              </a:spcBef>
              <a:buClr>
                <a:schemeClr val="dk1"/>
              </a:buClr>
              <a:buSzPts val="2100"/>
            </a:pPr>
            <a:r>
              <a:rPr lang="en-US" dirty="0"/>
              <a:t>Click “Connect” after selecting the Micro:bit</a:t>
            </a:r>
            <a:endParaRPr dirty="0"/>
          </a:p>
          <a:p>
            <a:pPr marL="237061" indent="-228594">
              <a:spcBef>
                <a:spcPts val="1067"/>
              </a:spcBef>
              <a:buClr>
                <a:schemeClr val="dk1"/>
              </a:buClr>
              <a:buSzPts val="2100"/>
            </a:pPr>
            <a:r>
              <a:rPr lang="en-US" dirty="0"/>
              <a:t>Click DONE when connected!</a:t>
            </a:r>
            <a:endParaRPr dirty="0"/>
          </a:p>
        </p:txBody>
      </p:sp>
      <p:pic>
        <p:nvPicPr>
          <p:cNvPr id="123" name="Google Shape;123;p8"/>
          <p:cNvPicPr preferRelativeResize="0"/>
          <p:nvPr/>
        </p:nvPicPr>
        <p:blipFill rotWithShape="1">
          <a:blip r:embed="rId3">
            <a:alphaModFix/>
          </a:blip>
          <a:srcRect b="29639"/>
          <a:stretch/>
        </p:blipFill>
        <p:spPr>
          <a:xfrm>
            <a:off x="4602215" y="1749963"/>
            <a:ext cx="7320215" cy="4502661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8"/>
          <p:cNvSpPr/>
          <p:nvPr/>
        </p:nvSpPr>
        <p:spPr>
          <a:xfrm>
            <a:off x="5181600" y="2131057"/>
            <a:ext cx="1828800" cy="773600"/>
          </a:xfrm>
          <a:prstGeom prst="ellipse">
            <a:avLst/>
          </a:prstGeom>
          <a:noFill/>
          <a:ln w="28575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</a:pPr>
            <a:endParaRPr sz="1867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25" name="Google Shape;125;p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69569" y="4503247"/>
            <a:ext cx="3991003" cy="217171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124;p8">
            <a:extLst>
              <a:ext uri="{FF2B5EF4-FFF2-40B4-BE49-F238E27FC236}">
                <a16:creationId xmlns:a16="http://schemas.microsoft.com/office/drawing/2014/main" id="{DDAD9D6C-1880-91C5-7F9D-F884B6E48611}"/>
              </a:ext>
            </a:extLst>
          </p:cNvPr>
          <p:cNvSpPr/>
          <p:nvPr/>
        </p:nvSpPr>
        <p:spPr>
          <a:xfrm>
            <a:off x="7416800" y="5403274"/>
            <a:ext cx="1043709" cy="360217"/>
          </a:xfrm>
          <a:prstGeom prst="ellipse">
            <a:avLst/>
          </a:prstGeom>
          <a:noFill/>
          <a:ln w="28575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</a:pPr>
            <a:endParaRPr sz="1867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3300"/>
            </a:pPr>
            <a:r>
              <a:rPr lang="en-US"/>
              <a:t>Lets get your name on the micro:bit</a:t>
            </a:r>
            <a:endParaRPr/>
          </a:p>
        </p:txBody>
      </p:sp>
      <p:sp>
        <p:nvSpPr>
          <p:cNvPr id="131" name="Google Shape;131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60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 fontScale="85000" lnSpcReduction="20000"/>
          </a:bodyPr>
          <a:lstStyle/>
          <a:p>
            <a:pPr marL="0" indent="0">
              <a:spcBef>
                <a:spcPts val="0"/>
              </a:spcBef>
              <a:buSzPts val="1400"/>
              <a:buNone/>
            </a:pPr>
            <a:r>
              <a:rPr lang="en-US" dirty="0"/>
              <a:t>In </a:t>
            </a:r>
            <a:r>
              <a:rPr lang="en-US" dirty="0" err="1"/>
              <a:t>MakeCode</a:t>
            </a:r>
            <a:r>
              <a:rPr lang="en-US" dirty="0"/>
              <a:t>:</a:t>
            </a:r>
            <a:endParaRPr dirty="0"/>
          </a:p>
          <a:p>
            <a:pPr marL="237061" indent="-228594">
              <a:spcBef>
                <a:spcPts val="1067"/>
              </a:spcBef>
              <a:buClr>
                <a:schemeClr val="dk1"/>
              </a:buClr>
              <a:buSzPts val="2100"/>
            </a:pPr>
            <a:r>
              <a:rPr lang="en-US" dirty="0"/>
              <a:t>Click on </a:t>
            </a:r>
            <a:r>
              <a:rPr lang="en-US" dirty="0">
                <a:solidFill>
                  <a:srgbClr val="1155CC"/>
                </a:solidFill>
              </a:rPr>
              <a:t>“Basic”</a:t>
            </a:r>
            <a:r>
              <a:rPr lang="en-US" dirty="0"/>
              <a:t> from the left panel</a:t>
            </a:r>
            <a:endParaRPr dirty="0"/>
          </a:p>
          <a:p>
            <a:pPr marL="237061" indent="-228594">
              <a:spcBef>
                <a:spcPts val="1067"/>
              </a:spcBef>
              <a:buClr>
                <a:schemeClr val="dk1"/>
              </a:buClr>
              <a:buSzPts val="2100"/>
            </a:pPr>
            <a:r>
              <a:rPr lang="en-US" dirty="0"/>
              <a:t>Drag </a:t>
            </a:r>
            <a:r>
              <a:rPr lang="en-US" b="1" dirty="0"/>
              <a:t>show string </a:t>
            </a:r>
            <a:r>
              <a:rPr lang="en-US" dirty="0"/>
              <a:t>block to “forever” loop</a:t>
            </a:r>
            <a:endParaRPr dirty="0"/>
          </a:p>
          <a:p>
            <a:pPr marL="694249" lvl="1" indent="-237061">
              <a:spcBef>
                <a:spcPts val="533"/>
              </a:spcBef>
              <a:buClr>
                <a:schemeClr val="dk1"/>
              </a:buClr>
              <a:buSzPts val="1800"/>
            </a:pPr>
            <a:r>
              <a:rPr lang="en-US" dirty="0">
                <a:latin typeface="Lato"/>
                <a:ea typeface="Lato"/>
                <a:cs typeface="Lato"/>
                <a:sym typeface="Lato"/>
              </a:rPr>
              <a:t>Whatever is in the forever loop runs FOREVER! (It means “Repeat forever”)</a:t>
            </a:r>
            <a:endParaRPr dirty="0">
              <a:latin typeface="Lato"/>
              <a:ea typeface="Lato"/>
              <a:cs typeface="Lato"/>
              <a:sym typeface="Lato"/>
            </a:endParaRPr>
          </a:p>
          <a:p>
            <a:pPr marL="694249" lvl="1" indent="-203195">
              <a:spcBef>
                <a:spcPts val="533"/>
              </a:spcBef>
              <a:buSzPts val="1400"/>
            </a:pPr>
            <a:r>
              <a:rPr lang="en-US" dirty="0">
                <a:latin typeface="Lato"/>
                <a:ea typeface="Lato"/>
                <a:cs typeface="Lato"/>
                <a:sym typeface="Lato"/>
              </a:rPr>
              <a:t>“String” is a set of characters representing Text and Number digits, like: Hello World, a3ddfe3, deer23tiger, etc.</a:t>
            </a:r>
            <a:br>
              <a:rPr lang="en-US" dirty="0">
                <a:latin typeface="Lato"/>
                <a:ea typeface="Lato"/>
                <a:cs typeface="Lato"/>
                <a:sym typeface="Lato"/>
              </a:rPr>
            </a:br>
            <a:br>
              <a:rPr lang="en-US" dirty="0">
                <a:latin typeface="Lato"/>
                <a:ea typeface="Lato"/>
                <a:cs typeface="Lato"/>
                <a:sym typeface="Lato"/>
              </a:rPr>
            </a:br>
            <a:r>
              <a:rPr lang="en-US" dirty="0">
                <a:latin typeface="Lato"/>
                <a:ea typeface="Lato"/>
                <a:cs typeface="Lato"/>
                <a:sym typeface="Lato"/>
              </a:rPr>
              <a:t>(It can not understand the value of the numbers, it considers numbers just as letters)</a:t>
            </a:r>
            <a:endParaRPr dirty="0">
              <a:latin typeface="Lato"/>
              <a:ea typeface="Lato"/>
              <a:cs typeface="Lato"/>
              <a:sym typeface="Lato"/>
            </a:endParaRPr>
          </a:p>
          <a:p>
            <a:pPr marL="0" indent="0">
              <a:spcBef>
                <a:spcPts val="533"/>
              </a:spcBef>
              <a:buSzPts val="1400"/>
              <a:buNone/>
            </a:pPr>
            <a:endParaRPr dirty="0"/>
          </a:p>
          <a:p>
            <a:pPr marL="237061" indent="-237061">
              <a:spcBef>
                <a:spcPts val="533"/>
              </a:spcBef>
              <a:buClr>
                <a:schemeClr val="dk1"/>
              </a:buClr>
              <a:buSzPts val="1800"/>
            </a:pPr>
            <a:r>
              <a:rPr lang="en-US" dirty="0"/>
              <a:t>Change the “Hello” to your name:</a:t>
            </a:r>
            <a:br>
              <a:rPr lang="en-US" dirty="0"/>
            </a:br>
            <a:r>
              <a:rPr lang="en-US" dirty="0"/>
              <a:t>	(Such as: “Peter”)</a:t>
            </a:r>
            <a:endParaRPr dirty="0"/>
          </a:p>
          <a:p>
            <a:pPr marL="457189" indent="0">
              <a:spcBef>
                <a:spcPts val="533"/>
              </a:spcBef>
              <a:buSzPts val="1400"/>
              <a:buNone/>
            </a:pPr>
            <a:endParaRPr dirty="0"/>
          </a:p>
        </p:txBody>
      </p:sp>
      <p:pic>
        <p:nvPicPr>
          <p:cNvPr id="132" name="Google Shape;132;p9"/>
          <p:cNvPicPr preferRelativeResize="0"/>
          <p:nvPr/>
        </p:nvPicPr>
        <p:blipFill rotWithShape="1">
          <a:blip r:embed="rId3">
            <a:alphaModFix/>
          </a:blip>
          <a:srcRect r="38522"/>
          <a:stretch/>
        </p:blipFill>
        <p:spPr>
          <a:xfrm>
            <a:off x="6519258" y="1547382"/>
            <a:ext cx="4667341" cy="454574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3" name="Google Shape;133;p9"/>
          <p:cNvCxnSpPr/>
          <p:nvPr/>
        </p:nvCxnSpPr>
        <p:spPr>
          <a:xfrm>
            <a:off x="7258863" y="2266499"/>
            <a:ext cx="576400" cy="202800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34" name="Google Shape;134;p9"/>
          <p:cNvCxnSpPr/>
          <p:nvPr/>
        </p:nvCxnSpPr>
        <p:spPr>
          <a:xfrm rot="10800000" flipH="1">
            <a:off x="8962711" y="2872803"/>
            <a:ext cx="939600" cy="151720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miter lim="800000"/>
            <a:headEnd type="none" w="sm" len="sm"/>
            <a:tailEnd type="triangle" w="med" len="med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770</Words>
  <Application>Microsoft Office PowerPoint</Application>
  <PresentationFormat>Widescreen</PresentationFormat>
  <Paragraphs>86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Aptos</vt:lpstr>
      <vt:lpstr>Aptos Display</vt:lpstr>
      <vt:lpstr>Arial</vt:lpstr>
      <vt:lpstr>Lato</vt:lpstr>
      <vt:lpstr>Lato Light</vt:lpstr>
      <vt:lpstr>Office Theme</vt:lpstr>
      <vt:lpstr>Lesson 0a  Getting Started with the micro:bit</vt:lpstr>
      <vt:lpstr>About the micro:bit</vt:lpstr>
      <vt:lpstr>Program using Blocks (puzzle pieces)</vt:lpstr>
      <vt:lpstr>Give your project a name!</vt:lpstr>
      <vt:lpstr>Connect micro:bit to your computer</vt:lpstr>
      <vt:lpstr>Introduce YOUR micro:bit to YOUR computer</vt:lpstr>
      <vt:lpstr>Click NEXT when window pops up</vt:lpstr>
      <vt:lpstr>Select your micro:bit</vt:lpstr>
      <vt:lpstr>Lets get your name on the micro:bit</vt:lpstr>
      <vt:lpstr>Always remember to make sure your micro:bit is plugged into the computer and click DOWNLOAD!</vt:lpstr>
      <vt:lpstr>Now let’s play a little…..</vt:lpstr>
      <vt:lpstr>Let’s Play: Show your name on the micro:bit</vt:lpstr>
      <vt:lpstr>So your Forever block looks like this!</vt:lpstr>
      <vt:lpstr>Always remember to make sure your micro:bit is plugged into the computer and click DOWNLOAD!</vt:lpstr>
      <vt:lpstr>Let’s Play More: </vt:lpstr>
      <vt:lpstr>Let’s Play More:  </vt:lpstr>
      <vt:lpstr>PowerPoint Presentation</vt:lpstr>
      <vt:lpstr>Let’s explore more code</vt:lpstr>
      <vt:lpstr>What would this code do?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Sheikh Ahmad Shah</dc:creator>
  <cp:lastModifiedBy>Sheikh Ahmad Shah</cp:lastModifiedBy>
  <cp:revision>2</cp:revision>
  <dcterms:created xsi:type="dcterms:W3CDTF">2025-06-15T13:58:24Z</dcterms:created>
  <dcterms:modified xsi:type="dcterms:W3CDTF">2025-06-16T04:15:34Z</dcterms:modified>
</cp:coreProperties>
</file>