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80" r:id="rId2"/>
    <p:sldId id="293" r:id="rId3"/>
    <p:sldId id="358" r:id="rId4"/>
    <p:sldId id="294" r:id="rId5"/>
    <p:sldId id="295" r:id="rId6"/>
    <p:sldId id="359" r:id="rId7"/>
    <p:sldId id="298" r:id="rId8"/>
    <p:sldId id="299" r:id="rId9"/>
    <p:sldId id="371" r:id="rId10"/>
    <p:sldId id="360" r:id="rId11"/>
    <p:sldId id="372" r:id="rId12"/>
    <p:sldId id="302" r:id="rId13"/>
    <p:sldId id="284" r:id="rId14"/>
    <p:sldId id="303" r:id="rId15"/>
    <p:sldId id="304" r:id="rId16"/>
    <p:sldId id="305" r:id="rId17"/>
    <p:sldId id="361" r:id="rId18"/>
    <p:sldId id="362" r:id="rId19"/>
    <p:sldId id="382" r:id="rId20"/>
    <p:sldId id="373" r:id="rId21"/>
    <p:sldId id="384" r:id="rId22"/>
    <p:sldId id="342" r:id="rId23"/>
    <p:sldId id="343" r:id="rId24"/>
    <p:sldId id="344" r:id="rId25"/>
    <p:sldId id="345" r:id="rId26"/>
    <p:sldId id="346" r:id="rId27"/>
    <p:sldId id="347" r:id="rId28"/>
    <p:sldId id="307" r:id="rId29"/>
    <p:sldId id="348" r:id="rId30"/>
    <p:sldId id="309" r:id="rId31"/>
    <p:sldId id="308" r:id="rId32"/>
    <p:sldId id="351" r:id="rId33"/>
    <p:sldId id="352" r:id="rId34"/>
    <p:sldId id="387" r:id="rId35"/>
    <p:sldId id="311" r:id="rId36"/>
    <p:sldId id="353" r:id="rId37"/>
    <p:sldId id="337" r:id="rId38"/>
    <p:sldId id="354" r:id="rId39"/>
    <p:sldId id="374" r:id="rId40"/>
    <p:sldId id="355" r:id="rId41"/>
    <p:sldId id="381" r:id="rId42"/>
    <p:sldId id="375" r:id="rId43"/>
    <p:sldId id="376" r:id="rId44"/>
    <p:sldId id="377" r:id="rId45"/>
    <p:sldId id="357" r:id="rId46"/>
    <p:sldId id="312" r:id="rId47"/>
    <p:sldId id="319" r:id="rId48"/>
    <p:sldId id="383" r:id="rId49"/>
    <p:sldId id="322" r:id="rId50"/>
    <p:sldId id="320" r:id="rId51"/>
    <p:sldId id="378" r:id="rId52"/>
    <p:sldId id="388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E33C60-1F2D-43FD-8AE4-891FFEA5FE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552B98-BE94-48C8-B9BC-11585FF905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8F016-E6B2-406F-A616-254D6BB1577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3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10CAC-9408-4747-9666-8B8B71400C0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45762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457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9B9F0-434B-42AA-9230-B2D98107BB5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67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EFCE3-B5ED-4104-8BB1-2BA7EDE1EB7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22D82-B759-4C94-B03A-9D21F5FE7FE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6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686D9-28F2-4C32-A9CC-332894DD1D4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57765-EC86-42ED-ADE9-22EC1669551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81DBD-7294-4139-83AA-51C6541BB69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0E11C-D1B2-420C-AEAE-AE398AD1EAA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4781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478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9A8AC-A128-4461-AFC1-BF666415C25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DF596-BBDA-443F-A59B-87D239C063C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87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D1692-3B8E-416C-BA15-C95C8224551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F65A4-5B3F-40D0-9BA7-81F9B5A8020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69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0AE3B-2A3C-4025-9504-D1A0661938A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91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1D63-9533-467D-B9E9-5054DE86F84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1094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109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39D8A-AC5A-42E4-8A1C-DC72D175138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12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AA931-0B62-4191-A3BA-66355DA668D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5042" name="Rectangle 2050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150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D2B7C-B725-43DF-A246-EDC71EC9292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17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D1D03-B2E0-4D07-9B46-1879450DD69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1913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1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6081A-4326-4946-8757-AC481029625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21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71100-6371-44F0-93B2-C93F1386D72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4357D-9AC0-4D2F-B02A-C6599956F3D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23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DB822-7156-4EB5-9D21-F75790BC908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1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9320E-0910-4F35-BE71-0C482398DA6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34628-209C-4920-A51C-07B2E42ADC5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41D27-ECA7-461C-9843-92043C3D760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273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0964D-E1ED-4CB6-A694-8A7E6914577E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8766A-9CF1-468E-B0F2-5BB52C07D15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FB309-D5D1-45AB-814A-F5EA02FAA42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9FAF4-CF99-4AD6-97A3-8BB0ECD60543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314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35F3A-5F18-48B7-8A42-28AC7E97FB8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762A5-22E6-4071-BED6-73BA149F6E2D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334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D6497-3F3D-4B5F-88CB-BD0088AB2D1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71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C8DC1-66C6-4FAB-8621-B2ABC42E98B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DC484-55CF-40BC-8BB6-BE7B2CCE2D82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355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C23AB-653B-456C-9305-D63D547894E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85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41991-4C66-4E4B-9DEC-5F66E64D946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9DF57-87C6-4F9D-AB60-EDF7918005E9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DFE3A-EBA7-4B99-A62D-BAE0BA89234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77BA-347A-40E4-89E1-6298FD73DBCE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396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D0B61-4458-496F-ABB8-0A1811E15084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7E15B-E2E9-4150-B7AD-A256096EBCC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A9731-387A-4E71-B249-1F1638058A22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8979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89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B98BF-1D13-4BBA-B711-1644FC574A84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B8E30-9C3F-434B-9475-370FC05A630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BB228-8093-4A8C-85E0-CBE3BE3F7447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BAC1C-EB67-4D81-B23F-7845B20C8079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279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D53D1-CFB5-45A8-AB3C-A3ABCBB6ECDD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03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3BE42-4099-494D-8CF1-40AE2D9CEF2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15860-F9A3-4E02-B948-1EC39491E79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4C876-DA71-4CD9-8DEA-29FE1FA84F2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F0A0B-5E39-450D-A4F2-4DF642336C9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5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89642" tIns="44821" rIns="89642" bIns="44821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134D1-B340-449F-B940-FD8D1AA03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913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EF1B3-0B58-48F0-BCDD-06C77586F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886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033B-D2AD-446F-B2A7-0D3CB55EF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4701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471316-4D01-4A83-BFA9-94BC39ED2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8812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1343AD-570E-4720-B9BA-5DFB7BBC3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3561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4FBDC-17E8-4007-8CED-E424F461B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6649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087A-FE46-4D79-9413-6E34702FA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0922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FB39C-1745-4CD3-82E4-394C3B2DB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2207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2020E-79E3-4CA1-8982-ABA61618D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8887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F231D-1673-4B64-A649-8F067A447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6862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808D2-CE62-4B49-B18F-70D090216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4027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F509C-EAC2-4F4A-99C3-FD494ED6E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771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B818E-D5EA-40B4-9EC3-07109F82A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3478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74300D-D8A5-4952-BF4A-FA278C7F1E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2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2.jpeg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1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7.jpeg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6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10" Type="http://schemas.openxmlformats.org/officeDocument/2006/relationships/image" Target="../media/image70.jpeg"/><Relationship Id="rId4" Type="http://schemas.openxmlformats.org/officeDocument/2006/relationships/image" Target="../media/image1.jpeg"/><Relationship Id="rId9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8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1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11" Type="http://schemas.openxmlformats.org/officeDocument/2006/relationships/image" Target="../media/image95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2.jpeg"/><Relationship Id="rId9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pic>
        <p:nvPicPr>
          <p:cNvPr id="282627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1219200" y="2743200"/>
            <a:ext cx="6858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latin typeface="Script MT Bold" panose="03040602040607080904" pitchFamily="66" charset="0"/>
              </a:rPr>
              <a:t>A Dream for the Academy</a:t>
            </a:r>
          </a:p>
          <a:p>
            <a:pPr algn="ctr"/>
            <a:endParaRPr lang="en-US" altLang="en-US" sz="40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40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82631" name="Picture 7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pic>
        <p:nvPicPr>
          <p:cNvPr id="244739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40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44742" name="Picture 6" descr="warehouse 3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2741613" cy="18415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43" name="Picture 7" descr="store on top of apart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733800"/>
            <a:ext cx="2768600" cy="2573338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44" name="Picture 8" descr="005_2A"/>
          <p:cNvPicPr>
            <a:picLocks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133600"/>
            <a:ext cx="3048000" cy="2032000"/>
          </a:xfrm>
          <a:ln w="63500" cap="flat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44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 rot="1045321">
            <a:off x="4114800" y="3175000"/>
            <a:ext cx="4111625" cy="1016000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latin typeface="Arial Rounded MT Bold" panose="020F0704030504030204" pitchFamily="34" charset="0"/>
              </a:rPr>
              <a:t>A Worldcom Whopper; Company Reports It Overstated Earnings by $3.8B</a:t>
            </a:r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 rot="-649040">
            <a:off x="3048000" y="3708400"/>
            <a:ext cx="1828800" cy="1016000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/>
              <a:t>Enron and the Culture of Greed</a:t>
            </a:r>
          </a:p>
        </p:txBody>
      </p:sp>
      <p:sp>
        <p:nvSpPr>
          <p:cNvPr id="266258" name="Text Box 18"/>
          <p:cNvSpPr txBox="1">
            <a:spLocks noChangeArrowheads="1"/>
          </p:cNvSpPr>
          <p:nvPr/>
        </p:nvSpPr>
        <p:spPr bwMode="auto">
          <a:xfrm rot="1374432">
            <a:off x="4967288" y="1181100"/>
            <a:ext cx="3902075" cy="1016000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/>
              <a:t>Cable Fraud Arrests; Founder, Sons Accused of Looting Adelphia</a:t>
            </a:r>
          </a:p>
        </p:txBody>
      </p:sp>
      <p:sp>
        <p:nvSpPr>
          <p:cNvPr id="266259" name="Text Box 19"/>
          <p:cNvSpPr txBox="1">
            <a:spLocks noChangeArrowheads="1"/>
          </p:cNvSpPr>
          <p:nvPr/>
        </p:nvSpPr>
        <p:spPr bwMode="auto">
          <a:xfrm rot="-1362216">
            <a:off x="2668588" y="1879600"/>
            <a:ext cx="3063875" cy="1016000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latin typeface="Century Schoolbook" panose="02040604050505020304" pitchFamily="18" charset="0"/>
              </a:rPr>
              <a:t>Tyco Workers Say Faith in Company is in Shambles</a:t>
            </a: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 rot="-414649">
            <a:off x="5105400" y="4699000"/>
            <a:ext cx="2819400" cy="1320800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latin typeface="Elephant" panose="02020904090505020303" pitchFamily="18" charset="0"/>
              </a:rPr>
              <a:t>Andersen Shredded: Jury Finds Audit Firm Guilty of Obstruction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10595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6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10599" name="Picture 7" descr="warehouse 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124575" cy="41116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8" name="Picture 14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9" name="Picture 15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67595" name="Picture 11" descr="Imag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06800"/>
            <a:ext cx="1854200" cy="24130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7" name="Picture 13" descr="Imag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366838" cy="24384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1" name="Picture 17" descr="raul n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381000"/>
            <a:ext cx="2041525" cy="25908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2994025" y="3013075"/>
            <a:ext cx="203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Raul Necochea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6918325" y="3013075"/>
            <a:ext cx="162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Mirjam Wit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4724400" y="6061075"/>
            <a:ext cx="240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Frank Klemovitch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12643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44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12647" name="Picture 7" descr="amy lacom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81400"/>
            <a:ext cx="849313" cy="109696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8" name="Picture 8" descr="barbara viechnick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915988" cy="109696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9" name="Picture 9" descr="Charli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5105400"/>
            <a:ext cx="935037" cy="109696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0" name="Picture 10" descr="dean pe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3388"/>
            <a:ext cx="1138238" cy="1096962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1" name="Picture 11" descr="Jack Neuhaus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915988" cy="109696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2" name="Picture 12" descr="jean 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33388"/>
            <a:ext cx="904875" cy="1096962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3" name="Picture 13" descr="Lori Eg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887413" cy="109696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4" name="Picture 14" descr="Nancy Power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04800"/>
            <a:ext cx="668338" cy="109696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5" name="Picture 15" descr="nancy samy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057400"/>
            <a:ext cx="819150" cy="109696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6" name="Picture 16" descr="Peter Rolli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5181600"/>
            <a:ext cx="750888" cy="109696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7" name="Picture 17" descr="Shell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5075238"/>
            <a:ext cx="636588" cy="1096962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8" name="Picture 18" descr="theresa care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19488"/>
            <a:ext cx="744538" cy="1096962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9" name="Picture 19" descr="bcseal4c262px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28850"/>
            <a:ext cx="24955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2692400" y="1538288"/>
            <a:ext cx="134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Helen Peters</a:t>
            </a: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4449763" y="1409700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Barbara </a:t>
            </a:r>
          </a:p>
          <a:p>
            <a:pPr algn="ctr"/>
            <a:r>
              <a:rPr lang="en-US" altLang="en-US" sz="1800"/>
              <a:t>Vichnichi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6019800" y="1409700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Nancy </a:t>
            </a:r>
          </a:p>
          <a:p>
            <a:pPr algn="ctr"/>
            <a:r>
              <a:rPr lang="en-US" altLang="en-US" sz="1800"/>
              <a:t>Powers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7146925" y="1538288"/>
            <a:ext cx="154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Jean Passavant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7302500" y="3162300"/>
            <a:ext cx="1460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Nancy Samya</a:t>
            </a:r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7289800" y="4686300"/>
            <a:ext cx="154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Amy Lacombe</a:t>
            </a:r>
          </a:p>
        </p:txBody>
      </p:sp>
      <p:sp>
        <p:nvSpPr>
          <p:cNvPr id="112666" name="Text Box 26"/>
          <p:cNvSpPr txBox="1">
            <a:spLocks noChangeArrowheads="1"/>
          </p:cNvSpPr>
          <p:nvPr/>
        </p:nvSpPr>
        <p:spPr bwMode="auto">
          <a:xfrm>
            <a:off x="7010400" y="62865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Charlie Sullivan</a:t>
            </a:r>
          </a:p>
        </p:txBody>
      </p:sp>
      <p:sp>
        <p:nvSpPr>
          <p:cNvPr id="112667" name="Text Box 27"/>
          <p:cNvSpPr txBox="1">
            <a:spLocks noChangeArrowheads="1"/>
          </p:cNvSpPr>
          <p:nvPr/>
        </p:nvSpPr>
        <p:spPr bwMode="auto">
          <a:xfrm>
            <a:off x="2514600" y="4662488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Theresa Carey</a:t>
            </a:r>
          </a:p>
        </p:txBody>
      </p:sp>
      <p:sp>
        <p:nvSpPr>
          <p:cNvPr id="112668" name="Text Box 28"/>
          <p:cNvSpPr txBox="1">
            <a:spLocks noChangeArrowheads="1"/>
          </p:cNvSpPr>
          <p:nvPr/>
        </p:nvSpPr>
        <p:spPr bwMode="auto">
          <a:xfrm>
            <a:off x="4114800" y="62865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Peter Rollins</a:t>
            </a:r>
          </a:p>
        </p:txBody>
      </p:sp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2565400" y="614045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Shelly Skeens</a:t>
            </a:r>
          </a:p>
        </p:txBody>
      </p:sp>
      <p:sp>
        <p:nvSpPr>
          <p:cNvPr id="112670" name="Text Box 30"/>
          <p:cNvSpPr txBox="1">
            <a:spLocks noChangeArrowheads="1"/>
          </p:cNvSpPr>
          <p:nvPr/>
        </p:nvSpPr>
        <p:spPr bwMode="auto">
          <a:xfrm>
            <a:off x="5753100" y="6286500"/>
            <a:ext cx="110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Lori Egan</a:t>
            </a:r>
          </a:p>
        </p:txBody>
      </p:sp>
      <p:sp>
        <p:nvSpPr>
          <p:cNvPr id="112671" name="Text Box 31"/>
          <p:cNvSpPr txBox="1">
            <a:spLocks noChangeArrowheads="1"/>
          </p:cNvSpPr>
          <p:nvPr/>
        </p:nvSpPr>
        <p:spPr bwMode="auto">
          <a:xfrm>
            <a:off x="2498725" y="3162300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Jack Neuhauser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92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14694" name="Picture 6" descr="Al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846138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5" name="Picture 7" descr="Annmar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09600"/>
            <a:ext cx="955675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6" name="Picture 8" descr="Ele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949325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Heath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981075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8" name="Picture 10" descr="Lin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600"/>
            <a:ext cx="920750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9" name="Picture 11" descr="Mat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029200"/>
            <a:ext cx="798513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0" name="Picture 12" descr="Nanc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228600"/>
            <a:ext cx="919162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1" name="Picture 13" descr="R J vel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514600"/>
            <a:ext cx="1189038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2" name="Picture 14" descr="Susan Zai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495800"/>
            <a:ext cx="998538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3" name="Picture 15" descr="Tary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876800"/>
            <a:ext cx="822325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4" name="Picture 16" descr="Tere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28600"/>
            <a:ext cx="898525" cy="11890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5" name="Picture 17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4314825" y="137160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Nancy </a:t>
            </a:r>
          </a:p>
          <a:p>
            <a:pPr algn="ctr"/>
            <a:r>
              <a:rPr lang="en-US" altLang="en-US" sz="1800"/>
              <a:t>Urbanowicz</a:t>
            </a: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5845175" y="1371600"/>
            <a:ext cx="1546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/>
              <a:t>Terese Loncar</a:t>
            </a: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7175500" y="1752600"/>
            <a:ext cx="173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Annmarie Koory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7480300" y="3657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R.J. Valeo</a:t>
            </a:r>
          </a:p>
        </p:txBody>
      </p:sp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7569200" y="5638800"/>
            <a:ext cx="1206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Susan Zaid</a:t>
            </a: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6172200" y="6019800"/>
            <a:ext cx="127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Taryn Fiore</a:t>
            </a:r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5003800" y="62103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Matt Suppa</a:t>
            </a:r>
          </a:p>
        </p:txBody>
      </p:sp>
      <p:sp>
        <p:nvSpPr>
          <p:cNvPr id="114715" name="Text Box 27"/>
          <p:cNvSpPr txBox="1">
            <a:spLocks noChangeArrowheads="1"/>
          </p:cNvSpPr>
          <p:nvPr/>
        </p:nvSpPr>
        <p:spPr bwMode="auto">
          <a:xfrm>
            <a:off x="3632200" y="5981700"/>
            <a:ext cx="139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Linda Panzer</a:t>
            </a:r>
          </a:p>
        </p:txBody>
      </p:sp>
      <p:sp>
        <p:nvSpPr>
          <p:cNvPr id="114716" name="Text Box 28"/>
          <p:cNvSpPr txBox="1">
            <a:spLocks noChangeArrowheads="1"/>
          </p:cNvSpPr>
          <p:nvPr/>
        </p:nvSpPr>
        <p:spPr bwMode="auto">
          <a:xfrm>
            <a:off x="2438400" y="5638800"/>
            <a:ext cx="133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Alina Matay</a:t>
            </a:r>
          </a:p>
        </p:txBody>
      </p:sp>
      <p:sp>
        <p:nvSpPr>
          <p:cNvPr id="114717" name="Text Box 29"/>
          <p:cNvSpPr txBox="1">
            <a:spLocks noChangeArrowheads="1"/>
          </p:cNvSpPr>
          <p:nvPr/>
        </p:nvSpPr>
        <p:spPr bwMode="auto">
          <a:xfrm>
            <a:off x="2498725" y="3657600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Elena Bunin</a:t>
            </a:r>
          </a:p>
        </p:txBody>
      </p:sp>
      <p:sp>
        <p:nvSpPr>
          <p:cNvPr id="114718" name="Text Box 30"/>
          <p:cNvSpPr txBox="1">
            <a:spLocks noChangeArrowheads="1"/>
          </p:cNvSpPr>
          <p:nvPr/>
        </p:nvSpPr>
        <p:spPr bwMode="auto">
          <a:xfrm>
            <a:off x="2667000" y="1866900"/>
            <a:ext cx="157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Heather Crowe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16739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0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16744" name="Picture 8" descr="programchairs2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5729288" cy="30480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5" name="Picture 9" descr="toronto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2590800" cy="2265363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7" name="Picture 11" descr="toronto 2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85850"/>
            <a:ext cx="2844800" cy="120015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46787" name="Picture 1027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788" name="Picture 1028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9" name="Text Box 1029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sp>
        <p:nvSpPr>
          <p:cNvPr id="246791" name="Rectangle 1031"/>
          <p:cNvSpPr>
            <a:spLocks noGrp="1" noChangeArrowheads="1"/>
          </p:cNvSpPr>
          <p:nvPr>
            <p:ph type="title"/>
          </p:nvPr>
        </p:nvSpPr>
        <p:spPr>
          <a:xfrm>
            <a:off x="3794125" y="349250"/>
            <a:ext cx="3841750" cy="6413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r>
              <a:rPr lang="en-US" altLang="en-US" sz="3600">
                <a:solidFill>
                  <a:schemeClr val="tx1"/>
                </a:solidFill>
                <a:latin typeface="Script MT Bold" panose="03040602040607080904" pitchFamily="66" charset="0"/>
              </a:rPr>
              <a:t>Committee Chairs</a:t>
            </a:r>
          </a:p>
        </p:txBody>
      </p:sp>
      <p:pic>
        <p:nvPicPr>
          <p:cNvPr id="246792" name="Picture 1032" descr="Havlovic_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/>
          <a:stretch>
            <a:fillRect/>
          </a:stretch>
        </p:blipFill>
        <p:spPr bwMode="auto">
          <a:xfrm>
            <a:off x="4191000" y="3962400"/>
            <a:ext cx="1209675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793" name="Text Box 1033"/>
          <p:cNvSpPr txBox="1">
            <a:spLocks noChangeArrowheads="1"/>
          </p:cNvSpPr>
          <p:nvPr/>
        </p:nvSpPr>
        <p:spPr bwMode="auto">
          <a:xfrm>
            <a:off x="3886200" y="5715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Stephen J. Havlovic </a:t>
            </a: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Conference</a:t>
            </a:r>
            <a:endParaRPr lang="en-US" altLang="en-US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6794" name="Text Box 1034"/>
          <p:cNvSpPr txBox="1">
            <a:spLocks noChangeArrowheads="1"/>
          </p:cNvSpPr>
          <p:nvPr/>
        </p:nvSpPr>
        <p:spPr bwMode="auto">
          <a:xfrm>
            <a:off x="3962400" y="3124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Nancy Leonard </a:t>
            </a: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</a:rPr>
              <a:t>Placement</a:t>
            </a:r>
          </a:p>
        </p:txBody>
      </p:sp>
      <p:pic>
        <p:nvPicPr>
          <p:cNvPr id="246795" name="Picture 1035" descr="eleanorohiggin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1674813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796" name="Text Box 1036"/>
          <p:cNvSpPr txBox="1">
            <a:spLocks noChangeArrowheads="1"/>
          </p:cNvSpPr>
          <p:nvPr/>
        </p:nvSpPr>
        <p:spPr bwMode="auto">
          <a:xfrm>
            <a:off x="5638800" y="3124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Eleanor O'Higgins </a:t>
            </a: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International Theme</a:t>
            </a:r>
            <a:r>
              <a:rPr lang="en-US" altLang="en-US" sz="120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246797" name="Picture 1037" descr="djamies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1200150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798" name="Text Box 1038"/>
          <p:cNvSpPr txBox="1">
            <a:spLocks noChangeArrowheads="1"/>
          </p:cNvSpPr>
          <p:nvPr/>
        </p:nvSpPr>
        <p:spPr bwMode="auto">
          <a:xfrm>
            <a:off x="7620000" y="3124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David Jamieson </a:t>
            </a: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</a:rPr>
              <a:t>Practice Theme</a:t>
            </a:r>
          </a:p>
        </p:txBody>
      </p:sp>
      <p:pic>
        <p:nvPicPr>
          <p:cNvPr id="246799" name="Picture 1039" descr="frankli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62400"/>
            <a:ext cx="1257300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800" name="Text Box 1040"/>
          <p:cNvSpPr txBox="1">
            <a:spLocks noChangeArrowheads="1"/>
          </p:cNvSpPr>
          <p:nvPr/>
        </p:nvSpPr>
        <p:spPr bwMode="auto">
          <a:xfrm>
            <a:off x="7467600" y="5715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Geralyn Franklin </a:t>
            </a: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</a:rPr>
              <a:t>Exhibitors</a:t>
            </a:r>
          </a:p>
        </p:txBody>
      </p:sp>
      <p:pic>
        <p:nvPicPr>
          <p:cNvPr id="246801" name="Picture 1041" descr="rsan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9" t="24170" r="23923" b="21149"/>
          <a:stretch>
            <a:fillRect/>
          </a:stretch>
        </p:blipFill>
        <p:spPr bwMode="auto">
          <a:xfrm>
            <a:off x="2743200" y="1371600"/>
            <a:ext cx="1052513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03" name="Picture 1043" descr="Gordon Rands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9216" r="16528" b="1843"/>
          <a:stretch>
            <a:fillRect/>
          </a:stretch>
        </p:blipFill>
        <p:spPr bwMode="auto">
          <a:xfrm>
            <a:off x="5791200" y="3962400"/>
            <a:ext cx="1374775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05" name="Picture 1045" descr="greenwoo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r="5070" b="6667"/>
          <a:stretch>
            <a:fillRect/>
          </a:stretch>
        </p:blipFill>
        <p:spPr bwMode="auto">
          <a:xfrm>
            <a:off x="2789238" y="3962400"/>
            <a:ext cx="1012825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806" name="Text Box 1046"/>
          <p:cNvSpPr txBox="1">
            <a:spLocks noChangeArrowheads="1"/>
          </p:cNvSpPr>
          <p:nvPr/>
        </p:nvSpPr>
        <p:spPr bwMode="auto">
          <a:xfrm>
            <a:off x="2514600" y="5715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Regina Greenwood </a:t>
            </a: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</a:rPr>
              <a:t>Co-Historian</a:t>
            </a:r>
          </a:p>
        </p:txBody>
      </p:sp>
      <p:pic>
        <p:nvPicPr>
          <p:cNvPr id="246807" name="Picture 1047" descr="leonardnancy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4068" r="4675" b="4068"/>
          <a:stretch>
            <a:fillRect/>
          </a:stretch>
        </p:blipFill>
        <p:spPr bwMode="auto">
          <a:xfrm>
            <a:off x="4114800" y="1371600"/>
            <a:ext cx="1374775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808" name="Text Box 1048"/>
          <p:cNvSpPr txBox="1">
            <a:spLocks noChangeArrowheads="1"/>
          </p:cNvSpPr>
          <p:nvPr/>
        </p:nvSpPr>
        <p:spPr bwMode="auto">
          <a:xfrm>
            <a:off x="5562600" y="5715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Gordon Rands </a:t>
            </a: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Environment</a:t>
            </a:r>
            <a:endParaRPr lang="en-US" altLang="en-US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6809" name="Text Box 1049"/>
          <p:cNvSpPr txBox="1">
            <a:spLocks noChangeArrowheads="1"/>
          </p:cNvSpPr>
          <p:nvPr/>
        </p:nvSpPr>
        <p:spPr bwMode="auto">
          <a:xfrm>
            <a:off x="2514600" y="3124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Raymond Saner </a:t>
            </a: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AOM Council</a:t>
            </a:r>
            <a:endParaRPr lang="en-US" altLang="en-US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48835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36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6858000" y="3200400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Karen Whelan-Berry Sponsorships</a:t>
            </a:r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title"/>
          </p:nvPr>
        </p:nvSpPr>
        <p:spPr>
          <a:xfrm>
            <a:off x="3794125" y="349250"/>
            <a:ext cx="3841750" cy="6413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r>
              <a:rPr lang="en-US" altLang="en-US" sz="3600">
                <a:solidFill>
                  <a:schemeClr val="tx1"/>
                </a:solidFill>
                <a:latin typeface="Script MT Bold" panose="03040602040607080904" pitchFamily="66" charset="0"/>
              </a:rPr>
              <a:t>Committee Chairs</a:t>
            </a:r>
          </a:p>
        </p:txBody>
      </p:sp>
      <p:pic>
        <p:nvPicPr>
          <p:cNvPr id="248840" name="Picture 8" descr="Charles Wre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349375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41" name="Picture 9" descr="Jane_Gibs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2043" b="2043"/>
          <a:stretch>
            <a:fillRect/>
          </a:stretch>
        </p:blipFill>
        <p:spPr bwMode="auto">
          <a:xfrm>
            <a:off x="3200400" y="4038600"/>
            <a:ext cx="1223963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7070725" y="57912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Charles Wrege     Co-Historian</a:t>
            </a: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2955925" y="57912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Jane Whitney Gibson Membership</a:t>
            </a:r>
          </a:p>
        </p:txBody>
      </p:sp>
      <p:pic>
        <p:nvPicPr>
          <p:cNvPr id="248844" name="Picture 12" descr="Finley-Hervey51250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1066800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4724400" y="5791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Joycelyn Finley-Hervey  Mentoring</a:t>
            </a:r>
          </a:p>
        </p:txBody>
      </p:sp>
      <p:pic>
        <p:nvPicPr>
          <p:cNvPr id="248846" name="Picture 14" descr="Gundrypho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7813"/>
          <a:stretch>
            <a:fillRect/>
          </a:stretch>
        </p:blipFill>
        <p:spPr bwMode="auto">
          <a:xfrm>
            <a:off x="3184525" y="1447800"/>
            <a:ext cx="1101725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3184525" y="3200400"/>
            <a:ext cx="115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Lisa Gundry Mentoring</a:t>
            </a:r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>
            <a:off x="4937125" y="3200400"/>
            <a:ext cx="153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Joan Weiner Teaching</a:t>
            </a:r>
          </a:p>
        </p:txBody>
      </p:sp>
      <p:pic>
        <p:nvPicPr>
          <p:cNvPr id="248853" name="Picture 21" descr="karen whel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306513" cy="1582738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54" name="Picture 22" descr="joan wein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1106488" cy="159067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1026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23" name="Picture 1027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24" name="Text Box 1028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86727" name="Picture 1031" descr="warehouse 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124575" cy="41116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8" name="Picture 8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92165" name="Picture 5" descr="Imag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2749550" cy="32734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Image5"/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3695700"/>
            <a:ext cx="3060700" cy="24765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68292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68297" name="Picture 9" descr="wdscroo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609600"/>
            <a:ext cx="4500562" cy="539115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90820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90824" name="Picture 8" descr="scroog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5486400" cy="5157788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09923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924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09926" name="Picture 6" descr="warehouse 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124575" cy="41116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1" name="Picture 3" descr="Image2"/>
          <p:cNvPicPr>
            <a:picLocks noChangeAspect="1" noChangeArrowheads="1"/>
          </p:cNvPicPr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2" name="Picture 4" descr="AO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graphicFrame>
        <p:nvGraphicFramePr>
          <p:cNvPr id="211978" name="Object 10"/>
          <p:cNvGraphicFramePr>
            <a:graphicFrameLocks noChangeAspect="1"/>
          </p:cNvGraphicFramePr>
          <p:nvPr/>
        </p:nvGraphicFramePr>
        <p:xfrm>
          <a:off x="2971800" y="796925"/>
          <a:ext cx="5486400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28" name="Clip" r:id="rId6" imgW="3696480" imgH="3468960" progId="MS_ClipArt_Gallery.5">
                  <p:embed/>
                </p:oleObj>
              </mc:Choice>
              <mc:Fallback>
                <p:oleObj name="Clip" r:id="rId6" imgW="3696480" imgH="3468960" progId="MS_ClipArt_Gallery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796925"/>
                        <a:ext cx="5486400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0" name="Text Box 12"/>
          <p:cNvSpPr txBox="1">
            <a:spLocks noChangeArrowheads="1"/>
          </p:cNvSpPr>
          <p:nvPr/>
        </p:nvSpPr>
        <p:spPr bwMode="auto">
          <a:xfrm rot="20700000">
            <a:off x="6249988" y="104775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- Z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14019" name="Picture 3" descr="Image2"/>
          <p:cNvPicPr>
            <a:picLocks noChangeAspect="1" noChangeArrowheads="1"/>
          </p:cNvPicPr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20" name="Picture 4" descr="AO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graphicFrame>
        <p:nvGraphicFramePr>
          <p:cNvPr id="214029" name="Object 13"/>
          <p:cNvGraphicFramePr>
            <a:graphicFrameLocks noChangeAspect="1"/>
          </p:cNvGraphicFramePr>
          <p:nvPr/>
        </p:nvGraphicFramePr>
        <p:xfrm>
          <a:off x="3581400" y="762000"/>
          <a:ext cx="435292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1" name="Clip" r:id="rId6" imgW="2791440" imgH="3468960" progId="MS_ClipArt_Gallery.5">
                  <p:embed/>
                </p:oleObj>
              </mc:Choice>
              <mc:Fallback>
                <p:oleObj name="Clip" r:id="rId6" imgW="2791440" imgH="3468960" progId="MS_ClipArt_Gallery.5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62000"/>
                        <a:ext cx="4352925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16067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8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16072" name="Picture 8" descr="warehouse 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124575" cy="41116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5" name="Picture 11" descr="closed do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877888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18115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16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18121" name="Picture 9" descr="warehouse 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124575" cy="41116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2" name="Picture 10" descr="open do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13138"/>
            <a:ext cx="831850" cy="13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0175" name="Text Box 15"/>
          <p:cNvSpPr txBox="1">
            <a:spLocks noChangeArrowheads="1"/>
          </p:cNvSpPr>
          <p:nvPr/>
        </p:nvSpPr>
        <p:spPr bwMode="auto">
          <a:xfrm rot="1284778">
            <a:off x="5486400" y="3505200"/>
            <a:ext cx="3352800" cy="12001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/>
              <a:t>Shareholders Rebel Against Huge Rewards for Failure</a:t>
            </a: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20164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 rot="-927878">
            <a:off x="2895600" y="762000"/>
            <a:ext cx="3124200" cy="1019175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latin typeface="Century Schoolbook" panose="02040604050505020304" pitchFamily="18" charset="0"/>
              </a:rPr>
              <a:t>Enron Scandal May Force Change of Ethics Rules</a:t>
            </a: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 rot="1253274">
            <a:off x="5486400" y="1676400"/>
            <a:ext cx="3352800" cy="1019175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/>
              <a:t>Bush Urges Tougher Penalties for Corporate Corruption</a:t>
            </a: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 rot="-707108">
            <a:off x="2971800" y="2514600"/>
            <a:ext cx="2662238" cy="1019175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latin typeface="Elephant" panose="02020904090505020303" pitchFamily="18" charset="0"/>
              </a:rPr>
              <a:t>On Corporate Corruption: </a:t>
            </a:r>
          </a:p>
          <a:p>
            <a:pPr algn="ctr"/>
            <a:r>
              <a:rPr lang="en-US" altLang="en-US" sz="2000" b="1">
                <a:latin typeface="Elephant" panose="02020904090505020303" pitchFamily="18" charset="0"/>
              </a:rPr>
              <a:t>Time to Jail CEOs</a:t>
            </a:r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 rot="-1386807">
            <a:off x="3124200" y="4343400"/>
            <a:ext cx="3048000" cy="1323975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latin typeface="Arial Rounded MT Bold" panose="020F0704030504030204" pitchFamily="34" charset="0"/>
              </a:rPr>
              <a:t>What Must Be Done?: The Experts Weigh in on How to Prevent Future Enrons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pic>
        <p:nvPicPr>
          <p:cNvPr id="120842" name="Picture 10" descr="warehouse 3a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81200"/>
            <a:ext cx="2951163" cy="1981200"/>
          </a:xfr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5" name="Picture 3" descr="Image2"/>
          <p:cNvPicPr>
            <a:picLocks noChangeAspect="1" noChangeArrowheads="1"/>
          </p:cNvPicPr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6" name="Picture 4" descr="AO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20845" name="Picture 13" descr="006_3A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191000"/>
            <a:ext cx="2971800" cy="1981200"/>
          </a:xfrm>
          <a:noFill/>
          <a:ln w="63500" cap="flat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48" name="Picture 16" descr="warehouse 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2741613" cy="18415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50" name="Picture 18" descr="kids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2788"/>
            <a:ext cx="2743200" cy="2360612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22211" name="Picture 3" descr="Image2"/>
          <p:cNvPicPr>
            <a:picLocks noChangeAspect="1" noChangeArrowheads="1"/>
          </p:cNvPicPr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2212" name="Picture 4" descr="AO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22216" name="Picture 8" descr="Dsc0007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1733550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2217" name="Picture 9" descr="GregBigley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371600"/>
            <a:ext cx="1143000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2218" name="Picture 10" descr="gregstephen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946150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2219" name="Picture 11" descr="Marcia_Frideger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1454150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2220" name="Picture 12" descr="sommer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447800"/>
            <a:ext cx="1169987" cy="1600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22221" name="Object 13"/>
          <p:cNvGraphicFramePr>
            <a:graphicFrameLocks noChangeAspect="1"/>
          </p:cNvGraphicFramePr>
          <p:nvPr/>
        </p:nvGraphicFramePr>
        <p:xfrm>
          <a:off x="5148263" y="2286000"/>
          <a:ext cx="140493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0" name="Document" r:id="rId11" imgW="1086480" imgH="1647720" progId="Word.Document.8">
                  <p:embed/>
                </p:oleObj>
              </mc:Choice>
              <mc:Fallback>
                <p:oleObj name="Document" r:id="rId11" imgW="1086480" imgH="164772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286000"/>
                        <a:ext cx="1404937" cy="2133600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222" name="Picture 14" descr="DanMcAllister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114425" cy="160655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2223" name="Line 15"/>
          <p:cNvSpPr>
            <a:spLocks noChangeShapeType="1"/>
          </p:cNvSpPr>
          <p:nvPr/>
        </p:nvSpPr>
        <p:spPr bwMode="auto">
          <a:xfrm flipV="1">
            <a:off x="4191000" y="4343400"/>
            <a:ext cx="9144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24" name="Line 16"/>
          <p:cNvSpPr>
            <a:spLocks noChangeShapeType="1"/>
          </p:cNvSpPr>
          <p:nvPr/>
        </p:nvSpPr>
        <p:spPr bwMode="auto">
          <a:xfrm>
            <a:off x="4267200" y="2514600"/>
            <a:ext cx="838200" cy="304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25" name="Line 17"/>
          <p:cNvSpPr>
            <a:spLocks noChangeShapeType="1"/>
          </p:cNvSpPr>
          <p:nvPr/>
        </p:nvSpPr>
        <p:spPr bwMode="auto">
          <a:xfrm>
            <a:off x="5867400" y="1981200"/>
            <a:ext cx="0" cy="304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27" name="Line 19"/>
          <p:cNvSpPr>
            <a:spLocks noChangeShapeType="1"/>
          </p:cNvSpPr>
          <p:nvPr/>
        </p:nvSpPr>
        <p:spPr bwMode="auto">
          <a:xfrm>
            <a:off x="5867400" y="4495800"/>
            <a:ext cx="0" cy="304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28" name="Line 20"/>
          <p:cNvSpPr>
            <a:spLocks noChangeShapeType="1"/>
          </p:cNvSpPr>
          <p:nvPr/>
        </p:nvSpPr>
        <p:spPr bwMode="auto">
          <a:xfrm>
            <a:off x="6553200" y="4343400"/>
            <a:ext cx="762000" cy="304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29" name="Line 21"/>
          <p:cNvSpPr>
            <a:spLocks noChangeShapeType="1"/>
          </p:cNvSpPr>
          <p:nvPr/>
        </p:nvSpPr>
        <p:spPr bwMode="auto">
          <a:xfrm flipV="1">
            <a:off x="6553200" y="2514600"/>
            <a:ext cx="838200" cy="304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7" name="Picture 2055" descr="Image2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175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2" name="Rectangle 205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pic>
        <p:nvPicPr>
          <p:cNvPr id="240643" name="Picture 2051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4" name="Picture 2052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5" name="Text Box 2053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40646" name="Picture 2054" descr="shoe store on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85863"/>
            <a:ext cx="6019800" cy="447675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24931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32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24935" name="Picture 7" descr="dwight_lemk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2147888" cy="3163888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486400" y="1524000"/>
            <a:ext cx="3352800" cy="50514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3200" b="1">
                <a:latin typeface="Script MT Bold" panose="03040602040607080904" pitchFamily="66" charset="0"/>
              </a:rPr>
              <a:t>“I’ve been your </a:t>
            </a:r>
          </a:p>
          <a:p>
            <a:r>
              <a:rPr lang="en-US" altLang="en-US" sz="3200" b="1">
                <a:latin typeface="Script MT Bold" panose="03040602040607080904" pitchFamily="66" charset="0"/>
              </a:rPr>
              <a:t>electric pen-pal for </a:t>
            </a:r>
          </a:p>
          <a:p>
            <a:r>
              <a:rPr lang="en-US" altLang="en-US" sz="3200" b="1">
                <a:latin typeface="Script MT Bold" panose="03040602040607080904" pitchFamily="66" charset="0"/>
              </a:rPr>
              <a:t>over nine years now, and I have to admit that leaving this is nearly like </a:t>
            </a:r>
          </a:p>
          <a:p>
            <a:r>
              <a:rPr lang="en-US" altLang="en-US" sz="3200" b="1">
                <a:latin typeface="Script MT Bold" panose="03040602040607080904" pitchFamily="66" charset="0"/>
              </a:rPr>
              <a:t>abandoning your </a:t>
            </a:r>
          </a:p>
          <a:p>
            <a:r>
              <a:rPr lang="en-US" altLang="en-US" sz="3200" b="1">
                <a:latin typeface="Script MT Bold" panose="03040602040607080904" pitchFamily="66" charset="0"/>
              </a:rPr>
              <a:t>child in a basket on the steps of the orphanage”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922588" y="3810000"/>
            <a:ext cx="2106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Dwight Lemke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22883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4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5753100" y="2819400"/>
            <a:ext cx="3009900" cy="305435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3200" b="1">
                <a:latin typeface="Script MT Bold" panose="03040602040607080904" pitchFamily="66" charset="0"/>
              </a:rPr>
              <a:t>“One unexpected </a:t>
            </a:r>
          </a:p>
          <a:p>
            <a:r>
              <a:rPr lang="en-US" altLang="en-US" sz="3200" b="1">
                <a:latin typeface="Script MT Bold" panose="03040602040607080904" pitchFamily="66" charset="0"/>
              </a:rPr>
              <a:t>discovery about </a:t>
            </a:r>
          </a:p>
          <a:p>
            <a:r>
              <a:rPr lang="en-US" altLang="en-US" sz="3200" b="1">
                <a:latin typeface="Script MT Bold" panose="03040602040607080904" pitchFamily="66" charset="0"/>
              </a:rPr>
              <a:t>being an editor is</a:t>
            </a:r>
          </a:p>
          <a:p>
            <a:r>
              <a:rPr lang="en-US" altLang="en-US" sz="3200" b="1">
                <a:latin typeface="Script MT Bold" panose="03040602040607080904" pitchFamily="66" charset="0"/>
              </a:rPr>
              <a:t>that manuscripts</a:t>
            </a:r>
          </a:p>
          <a:p>
            <a:r>
              <a:rPr lang="en-US" altLang="en-US" sz="3200" b="1">
                <a:latin typeface="Script MT Bold" panose="03040602040607080904" pitchFamily="66" charset="0"/>
              </a:rPr>
              <a:t>become almost </a:t>
            </a:r>
          </a:p>
          <a:p>
            <a:r>
              <a:rPr lang="en-US" altLang="en-US" sz="3200" b="1">
                <a:latin typeface="Script MT Bold" panose="03040602040607080904" pitchFamily="66" charset="0"/>
              </a:rPr>
              <a:t>like your child”</a:t>
            </a:r>
          </a:p>
        </p:txBody>
      </p:sp>
      <p:pic>
        <p:nvPicPr>
          <p:cNvPr id="122889" name="Picture 9" descr="tom lee and 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9275"/>
            <a:ext cx="2557463" cy="3124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3124200" y="3825875"/>
            <a:ext cx="2243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Tom Lee </a:t>
            </a:r>
          </a:p>
          <a:p>
            <a:pPr algn="ctr"/>
            <a:r>
              <a:rPr lang="en-US" altLang="en-US" b="1"/>
              <a:t>with his son Joe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050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26307" name="Picture 2051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08" name="Picture 2052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9" name="Text Box 2053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26317" name="Picture 2061" descr="ribbon1"/>
          <p:cNvPicPr>
            <a:picLocks noChangeAspect="1" noChangeArrowheads="1"/>
          </p:cNvPicPr>
          <p:nvPr/>
        </p:nvPicPr>
        <p:blipFill>
          <a:blip r:embed="rId5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4800600" cy="44196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11" name="Picture 2055" descr="lynn goodchi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905000"/>
            <a:ext cx="1319213" cy="182880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12" name="Picture 2056" descr="shaw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905000"/>
            <a:ext cx="1344613" cy="182880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313" name="Text Box 2057"/>
          <p:cNvSpPr txBox="1">
            <a:spLocks noChangeArrowheads="1"/>
          </p:cNvSpPr>
          <p:nvPr/>
        </p:nvSpPr>
        <p:spPr bwMode="auto">
          <a:xfrm>
            <a:off x="3505200" y="40227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/>
              <a:t>Lynn Goodchild</a:t>
            </a:r>
          </a:p>
        </p:txBody>
      </p:sp>
      <p:sp>
        <p:nvSpPr>
          <p:cNvPr id="226314" name="Text Box 2058"/>
          <p:cNvSpPr txBox="1">
            <a:spLocks noChangeArrowheads="1"/>
          </p:cNvSpPr>
          <p:nvPr/>
        </p:nvSpPr>
        <p:spPr bwMode="auto">
          <a:xfrm>
            <a:off x="5969000" y="4022725"/>
            <a:ext cx="1998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Shawn Nassaney</a:t>
            </a:r>
          </a:p>
        </p:txBody>
      </p:sp>
      <p:sp>
        <p:nvSpPr>
          <p:cNvPr id="226318" name="Text Box 2062"/>
          <p:cNvSpPr txBox="1">
            <a:spLocks noChangeArrowheads="1"/>
          </p:cNvSpPr>
          <p:nvPr/>
        </p:nvSpPr>
        <p:spPr bwMode="auto">
          <a:xfrm>
            <a:off x="4191000" y="4765675"/>
            <a:ext cx="319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Bryant College Alumni</a:t>
            </a:r>
          </a:p>
        </p:txBody>
      </p:sp>
      <p:sp>
        <p:nvSpPr>
          <p:cNvPr id="226319" name="Text Box 2063"/>
          <p:cNvSpPr txBox="1">
            <a:spLocks noChangeArrowheads="1"/>
          </p:cNvSpPr>
          <p:nvPr/>
        </p:nvSpPr>
        <p:spPr bwMode="auto">
          <a:xfrm>
            <a:off x="3733800" y="1309688"/>
            <a:ext cx="392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In Memory … September 11,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28355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56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28362" name="Picture 10" descr="kid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116013"/>
            <a:ext cx="5689600" cy="4897437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95940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95943" name="Picture 7" descr="Tim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01700"/>
            <a:ext cx="5791200" cy="5205413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29027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8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29031" name="Picture 7" descr="store on top of apar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49313"/>
            <a:ext cx="5562600" cy="5170487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30403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04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sp>
        <p:nvSpPr>
          <p:cNvPr id="230412" name="AutoShape 12"/>
          <p:cNvSpPr>
            <a:spLocks noChangeArrowheads="1"/>
          </p:cNvSpPr>
          <p:nvPr/>
        </p:nvSpPr>
        <p:spPr bwMode="auto">
          <a:xfrm>
            <a:off x="2897188" y="685800"/>
            <a:ext cx="5638800" cy="5410200"/>
          </a:xfrm>
          <a:prstGeom prst="flowChartSummingJunction">
            <a:avLst/>
          </a:prstGeom>
          <a:solidFill>
            <a:srgbClr val="00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 rot="20251897">
            <a:off x="3221038" y="3124200"/>
            <a:ext cx="493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/>
              <a:t>Professor                                 Manager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 rot="25275073">
            <a:off x="3398838" y="3252788"/>
            <a:ext cx="474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Scholar                            Practitioner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 rot="1459637">
            <a:off x="3144838" y="3122613"/>
            <a:ext cx="546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Pure Research                 Applied Research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 rot="17680283">
            <a:off x="3450432" y="3128169"/>
            <a:ext cx="468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/>
              <a:t>Theory                                  Practice</a:t>
            </a:r>
          </a:p>
        </p:txBody>
      </p:sp>
      <p:sp>
        <p:nvSpPr>
          <p:cNvPr id="230416" name="Line 16"/>
          <p:cNvSpPr>
            <a:spLocks noChangeShapeType="1"/>
          </p:cNvSpPr>
          <p:nvPr/>
        </p:nvSpPr>
        <p:spPr bwMode="auto">
          <a:xfrm>
            <a:off x="2897188" y="3352800"/>
            <a:ext cx="5638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7" name="Line 17"/>
          <p:cNvSpPr>
            <a:spLocks noChangeShapeType="1"/>
          </p:cNvSpPr>
          <p:nvPr/>
        </p:nvSpPr>
        <p:spPr bwMode="auto">
          <a:xfrm>
            <a:off x="5792788" y="685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3" name="Oval 13"/>
          <p:cNvSpPr>
            <a:spLocks noChangeArrowheads="1"/>
          </p:cNvSpPr>
          <p:nvPr/>
        </p:nvSpPr>
        <p:spPr bwMode="auto">
          <a:xfrm>
            <a:off x="5335588" y="2922588"/>
            <a:ext cx="874712" cy="8874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30418" name="Text Box 18"/>
          <p:cNvSpPr txBox="1">
            <a:spLocks noChangeArrowheads="1"/>
          </p:cNvSpPr>
          <p:nvPr/>
        </p:nvSpPr>
        <p:spPr bwMode="auto">
          <a:xfrm>
            <a:off x="5446713" y="3124200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VS.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96611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12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96614" name="Picture 6" descr="Mickey's sho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886075" cy="35814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5" name="Picture 7" descr="right sho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2622550" cy="34290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52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32461" name="Picture 13" descr="sc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4191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70340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70343" name="Picture 7" descr="store on top of apar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49313"/>
            <a:ext cx="5562600" cy="5170487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5" name="Picture 7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94217" name="Picture 9" descr="store on top of apar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49313"/>
            <a:ext cx="5562600" cy="5170487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34499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00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34505" name="Picture 9" descr="jean elastic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9275"/>
            <a:ext cx="4108450" cy="56229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1026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4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84676" name="Picture 1028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1029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84678" name="Picture 1030" descr="store on top of apar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49313"/>
            <a:ext cx="5562600" cy="5170487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72388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72392" name="Picture 8" descr="perso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914400"/>
            <a:ext cx="1701800" cy="5132388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2393" name="Picture 9" descr="perso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1270000" cy="19812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2394" name="Line 10"/>
          <p:cNvSpPr>
            <a:spLocks noChangeShapeType="1"/>
          </p:cNvSpPr>
          <p:nvPr/>
        </p:nvSpPr>
        <p:spPr bwMode="auto">
          <a:xfrm>
            <a:off x="5613400" y="0"/>
            <a:ext cx="0" cy="6858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74436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74439" name="Picture 7" descr="pers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1701800" cy="5132388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76484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76491" name="Picture 11" descr="Flowers-2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5962650" cy="53340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01" name="Picture 9" descr="Flowers-200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6096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38596" name="Picture 4" descr="AO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38598" name="Picture 6" descr="store on top of apart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459038" cy="22860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599" name="Picture 7" descr="shoe pictures 20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373313" cy="22860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00" name="Picture 8" descr="warehouse 3a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405188" cy="22860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pic>
        <p:nvPicPr>
          <p:cNvPr id="131075" name="Picture 3" descr="Image2"/>
          <p:cNvPicPr>
            <a:picLocks noChangeAspect="1" noChangeArrowheads="1"/>
          </p:cNvPicPr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6" name="Picture 4" descr="AO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graphicFrame>
        <p:nvGraphicFramePr>
          <p:cNvPr id="131090" name="Object 18"/>
          <p:cNvGraphicFramePr>
            <a:graphicFrameLocks noChangeAspect="1"/>
          </p:cNvGraphicFramePr>
          <p:nvPr/>
        </p:nvGraphicFramePr>
        <p:xfrm>
          <a:off x="2743200" y="685800"/>
          <a:ext cx="6096000" cy="52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3" name="Clip" r:id="rId6" imgW="1928160" imgH="1672200" progId="MS_ClipArt_Gallery.5">
                  <p:embed/>
                </p:oleObj>
              </mc:Choice>
              <mc:Fallback>
                <p:oleObj name="Clip" r:id="rId6" imgW="1928160" imgH="1672200" progId="MS_ClipArt_Gallery.5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685800"/>
                        <a:ext cx="6096000" cy="528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45411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412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45417" name="Picture 9" descr="ripplebutterf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6019800" cy="3913188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88771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8772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88774" name="Picture 6" descr="warehouse 3a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124575" cy="41116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5" name="Picture 7" descr="open 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13138"/>
            <a:ext cx="831850" cy="13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51555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1556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51574" name="Picture 22" descr="butterfly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656013" cy="457041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72" name="Picture 20" descr="butterfly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3656013" cy="457041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70" name="Picture 18" descr="butterfly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3656013" cy="457041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9" name="Picture 17" descr="Butterfly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3656013" cy="457041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8" name="Picture 16" descr="butterfly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3656013" cy="457041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7" name="Picture 15" descr="butterfly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3656013" cy="457041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6" name="Picture 14" descr="butterfly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656013" cy="457041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5" name="Picture 13" descr="butterfly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656013" cy="457041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8" name="Picture 12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96262" name="Picture 6" descr="warehouse 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124575" cy="41116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9" name="Picture 13" descr="AO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47459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0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47464" name="Picture 8" descr="mik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870200" cy="41148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6" name="Picture 10" descr="jean jump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2860675" cy="4111625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78531" name="Picture 3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2" name="Picture 4" descr="AO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graphicFrame>
        <p:nvGraphicFramePr>
          <p:cNvPr id="278536" name="Object 8"/>
          <p:cNvGraphicFramePr>
            <a:graphicFrameLocks noChangeAspect="1"/>
          </p:cNvGraphicFramePr>
          <p:nvPr/>
        </p:nvGraphicFramePr>
        <p:xfrm>
          <a:off x="3429000" y="152400"/>
          <a:ext cx="470693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3" name="Clip" r:id="rId6" imgW="1792080" imgH="1798560" progId="MS_ClipArt_Gallery.5">
                  <p:embed/>
                </p:oleObj>
              </mc:Choice>
              <mc:Fallback>
                <p:oleObj name="Clip" r:id="rId6" imgW="1792080" imgH="1798560" progId="MS_ClipArt_Gallery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" contras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52400"/>
                        <a:ext cx="4706938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2895600" y="5016500"/>
            <a:ext cx="5807075" cy="1536700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800" b="1" u="sng"/>
              <a:t>Thanks to</a:t>
            </a:r>
            <a:r>
              <a:rPr lang="en-US" altLang="en-US" sz="1800" b="1"/>
              <a:t>:  John Meyer, Deborah Ancona, </a:t>
            </a:r>
          </a:p>
          <a:p>
            <a:pPr algn="ctr"/>
            <a:r>
              <a:rPr lang="en-US" altLang="en-US" sz="1800" b="1"/>
              <a:t>Linda Ducharme, Jane Dutton, Ron Dufresne, </a:t>
            </a:r>
          </a:p>
          <a:p>
            <a:pPr algn="ctr"/>
            <a:r>
              <a:rPr lang="en-US" altLang="en-US" sz="1800" b="1"/>
              <a:t>Tere Ferrer, Peter Frost, Brad Googins, Ben Haimowitz, Mike Hitt, Joanne Martin, Jean Passavant, Susan Regan, Peter Rivard, Bert Spector and Mirjam Wit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pic>
        <p:nvPicPr>
          <p:cNvPr id="302083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1219200" y="2743200"/>
            <a:ext cx="6858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latin typeface="Script MT Bold" panose="03040602040607080904" pitchFamily="66" charset="0"/>
              </a:rPr>
              <a:t>A Dream for the Academy</a:t>
            </a:r>
          </a:p>
          <a:p>
            <a:pPr algn="ctr"/>
            <a:endParaRPr lang="en-US" altLang="en-US" sz="40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40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302085" name="Picture 5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pic>
        <p:nvPicPr>
          <p:cNvPr id="242691" name="Picture 3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692" name="Picture 4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242694" name="Picture 6" descr="008_5A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295400"/>
            <a:ext cx="6096000" cy="4064000"/>
          </a:xfrm>
          <a:ln w="63500" cap="flat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02405" name="Picture 5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6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02408" name="Picture 8" descr="003_0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3656013" cy="5484813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04453" name="Picture 5" descr="Image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4" name="Picture 6" descr="A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2225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pic>
        <p:nvPicPr>
          <p:cNvPr id="104456" name="Picture 8" descr="shoe sto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0"/>
            <a:ext cx="3640138" cy="5408613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Image2"/>
          <p:cNvPicPr>
            <a:picLocks noChangeAspect="1" noChangeArrowheads="1"/>
          </p:cNvPicPr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419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64197" name="Picture 5" descr="AO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44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228600" y="2743200"/>
            <a:ext cx="2001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 Dream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for the </a:t>
            </a: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Academy</a:t>
            </a:r>
          </a:p>
          <a:p>
            <a:pPr algn="ctr"/>
            <a:endParaRPr lang="en-US" altLang="en-US" sz="2800">
              <a:latin typeface="Script MT Bold" panose="03040602040607080904" pitchFamily="66" charset="0"/>
            </a:endParaRPr>
          </a:p>
          <a:p>
            <a:pPr algn="ctr"/>
            <a:r>
              <a:rPr lang="en-US" altLang="en-US" sz="2800">
                <a:latin typeface="Script MT Bold" panose="03040602040607080904" pitchFamily="66" charset="0"/>
              </a:rPr>
              <a:t>Denver 2002</a:t>
            </a:r>
          </a:p>
        </p:txBody>
      </p:sp>
      <p:graphicFrame>
        <p:nvGraphicFramePr>
          <p:cNvPr id="264206" name="Object 14"/>
          <p:cNvGraphicFramePr>
            <a:graphicFrameLocks noChangeAspect="1"/>
          </p:cNvGraphicFramePr>
          <p:nvPr/>
        </p:nvGraphicFramePr>
        <p:xfrm>
          <a:off x="3217863" y="685800"/>
          <a:ext cx="5087937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7" name="Clip" r:id="rId6" imgW="1764720" imgH="853920" progId="MS_ClipArt_Gallery.2">
                  <p:embed/>
                </p:oleObj>
              </mc:Choice>
              <mc:Fallback>
                <p:oleObj name="Clip" r:id="rId6" imgW="1764720" imgH="853920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685800"/>
                        <a:ext cx="5087937" cy="5532438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796</TotalTime>
  <Words>801</Words>
  <Application>Microsoft Office PowerPoint</Application>
  <PresentationFormat>On-screen Show (4:3)</PresentationFormat>
  <Paragraphs>438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Times New Roman</vt:lpstr>
      <vt:lpstr>Monotype Sorts</vt:lpstr>
      <vt:lpstr>Script MT Bold</vt:lpstr>
      <vt:lpstr>Arial Rounded MT Bold</vt:lpstr>
      <vt:lpstr>Century Schoolbook</vt:lpstr>
      <vt:lpstr>Elephant</vt:lpstr>
      <vt:lpstr>Arial</vt:lpstr>
      <vt:lpstr>Default Design</vt:lpstr>
      <vt:lpstr>Microsoft Clip Gallery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Committee Chairs</vt:lpstr>
      <vt:lpstr>Committee Chairs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MEYERJD</dc:creator>
  <cp:lastModifiedBy>Jean Bartunek</cp:lastModifiedBy>
  <cp:revision>55</cp:revision>
  <cp:lastPrinted>2002-07-03T19:11:04Z</cp:lastPrinted>
  <dcterms:created xsi:type="dcterms:W3CDTF">2002-07-29T20:23:18Z</dcterms:created>
  <dcterms:modified xsi:type="dcterms:W3CDTF">2022-02-13T21:36:22Z</dcterms:modified>
</cp:coreProperties>
</file>