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9"/>
  </p:notesMasterIdLst>
  <p:sldIdLst>
    <p:sldId id="330" r:id="rId5"/>
    <p:sldId id="335" r:id="rId6"/>
    <p:sldId id="341" r:id="rId7"/>
    <p:sldId id="362" r:id="rId8"/>
    <p:sldId id="340" r:id="rId9"/>
    <p:sldId id="349" r:id="rId10"/>
    <p:sldId id="344" r:id="rId11"/>
    <p:sldId id="346" r:id="rId12"/>
    <p:sldId id="347" r:id="rId13"/>
    <p:sldId id="348" r:id="rId14"/>
    <p:sldId id="351" r:id="rId15"/>
    <p:sldId id="336" r:id="rId16"/>
    <p:sldId id="342" r:id="rId17"/>
    <p:sldId id="354" r:id="rId18"/>
    <p:sldId id="355" r:id="rId19"/>
    <p:sldId id="352" r:id="rId20"/>
    <p:sldId id="350" r:id="rId21"/>
    <p:sldId id="361" r:id="rId22"/>
    <p:sldId id="353" r:id="rId23"/>
    <p:sldId id="357" r:id="rId24"/>
    <p:sldId id="356" r:id="rId25"/>
    <p:sldId id="358" r:id="rId26"/>
    <p:sldId id="359" r:id="rId27"/>
    <p:sldId id="360" r:id="rId28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34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4E4"/>
    <a:srgbClr val="ADC2DB"/>
    <a:srgbClr val="034B92"/>
    <a:srgbClr val="660066"/>
    <a:srgbClr val="E9EFF5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71" autoAdjust="0"/>
    <p:restoredTop sz="97666" autoAdjust="0"/>
  </p:normalViewPr>
  <p:slideViewPr>
    <p:cSldViewPr>
      <p:cViewPr varScale="1">
        <p:scale>
          <a:sx n="99" d="100"/>
          <a:sy n="99" d="100"/>
        </p:scale>
        <p:origin x="1531" y="91"/>
      </p:cViewPr>
      <p:guideLst>
        <p:guide orient="horz" pos="3838"/>
        <p:guide pos="34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860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e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65C58875-E93A-41D8-95F9-BF6DB4C6F479}" type="datetimeFigureOut">
              <a:rPr lang="en-CA" smtClean="0"/>
              <a:pPr/>
              <a:t>2018-05-29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EABADF3B-7EFC-4A41-8083-E8BCAC0B1F4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177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6304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80652-AF85-44D9-A158-9341A9AFF4E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02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80652-AF85-44D9-A158-9341A9AFF4E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04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80652-AF85-44D9-A158-9341A9AFF4E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2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928240" y="8769772"/>
            <a:ext cx="3005175" cy="4619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108" tIns="45554" rIns="91108" bIns="45554" anchor="b"/>
          <a:lstStyle/>
          <a:p>
            <a:pPr algn="r" defTabSz="911140">
              <a:defRPr/>
            </a:pPr>
            <a:fld id="{B86B7E33-FF5A-455F-A4E1-8EF89FF64A0D}" type="slidenum">
              <a:rPr lang="en-US" sz="1200">
                <a:latin typeface="Times New Roman" pitchFamily="18" charset="0"/>
              </a:rPr>
              <a:pPr algn="r" defTabSz="911140">
                <a:defRPr/>
              </a:pPr>
              <a:t>5</a:t>
            </a:fld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63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9821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825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402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643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1279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3201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hubermc\Desktop\AFRL_shield_briefing_templates\AFRL_Shield_Logo_2011_PMS_color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02" y="1529080"/>
            <a:ext cx="4131798" cy="4109720"/>
          </a:xfrm>
          <a:prstGeom prst="rect">
            <a:avLst/>
          </a:prstGeom>
          <a:noFill/>
        </p:spPr>
      </p:pic>
      <p:sp>
        <p:nvSpPr>
          <p:cNvPr id="13" name="Integrity Service Excellence"/>
          <p:cNvSpPr txBox="1">
            <a:spLocks noChangeArrowheads="1"/>
          </p:cNvSpPr>
          <p:nvPr/>
        </p:nvSpPr>
        <p:spPr bwMode="auto">
          <a:xfrm>
            <a:off x="251520" y="5636096"/>
            <a:ext cx="403244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Integrity </a:t>
            </a:r>
            <a:r>
              <a:rPr lang="en-US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 </a:t>
            </a:r>
            <a:r>
              <a:rPr lang="en-US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Service </a:t>
            </a:r>
            <a:r>
              <a:rPr lang="en-US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 </a:t>
            </a:r>
            <a:r>
              <a:rPr lang="en-US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Excellence</a:t>
            </a:r>
          </a:p>
        </p:txBody>
      </p:sp>
      <p:sp>
        <p:nvSpPr>
          <p:cNvPr id="14" name="Briefing Title"/>
          <p:cNvSpPr>
            <a:spLocks noGrp="1"/>
          </p:cNvSpPr>
          <p:nvPr>
            <p:ph sz="half" idx="2" hasCustomPrompt="1"/>
          </p:nvPr>
        </p:nvSpPr>
        <p:spPr>
          <a:xfrm>
            <a:off x="4191000" y="1600200"/>
            <a:ext cx="4495800" cy="16764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Briefing Title</a:t>
            </a:r>
          </a:p>
        </p:txBody>
      </p:sp>
      <p:sp>
        <p:nvSpPr>
          <p:cNvPr id="16" name="Date"/>
          <p:cNvSpPr>
            <a:spLocks noGrp="1"/>
          </p:cNvSpPr>
          <p:nvPr>
            <p:ph sz="half" idx="10" hasCustomPrompt="1"/>
          </p:nvPr>
        </p:nvSpPr>
        <p:spPr>
          <a:xfrm>
            <a:off x="4191000" y="3657600"/>
            <a:ext cx="4495800" cy="5334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Date: DD MMM YYYY</a:t>
            </a:r>
          </a:p>
        </p:txBody>
      </p:sp>
      <p:sp>
        <p:nvSpPr>
          <p:cNvPr id="17" name="Name, Rank, Office Symbol"/>
          <p:cNvSpPr>
            <a:spLocks noGrp="1"/>
          </p:cNvSpPr>
          <p:nvPr>
            <p:ph sz="half" idx="11" hasCustomPrompt="1"/>
          </p:nvPr>
        </p:nvSpPr>
        <p:spPr>
          <a:xfrm>
            <a:off x="4191000" y="4495800"/>
            <a:ext cx="4495800" cy="16764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Name, Rank, Office Symbol</a:t>
            </a:r>
          </a:p>
          <a:p>
            <a:pPr lvl="0"/>
            <a:r>
              <a:rPr lang="en-US" dirty="0" smtClean="0"/>
              <a:t>Air Force Research Laboratory (each on separate lines)</a:t>
            </a:r>
          </a:p>
          <a:p>
            <a:pPr lvl="0"/>
            <a:endParaRPr lang="en-US" dirty="0" smtClean="0"/>
          </a:p>
        </p:txBody>
      </p:sp>
      <p:sp>
        <p:nvSpPr>
          <p:cNvPr id="7" name="object 3"/>
          <p:cNvSpPr txBox="1">
            <a:spLocks noGrp="1"/>
          </p:cNvSpPr>
          <p:nvPr userDrawn="1"/>
        </p:nvSpPr>
        <p:spPr>
          <a:xfrm>
            <a:off x="955993" y="152400"/>
            <a:ext cx="7232014" cy="687961"/>
          </a:xfrm>
          <a:prstGeom prst="rect">
            <a:avLst/>
          </a:prstGeom>
        </p:spPr>
        <p:txBody>
          <a:bodyPr vert="horz" wrap="square" lIns="0" tIns="198708" rIns="0" bIns="0" rtlCol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ts val="3810"/>
              </a:lnSpc>
            </a:pPr>
            <a:r>
              <a:rPr dirty="0"/>
              <a:t>A</a:t>
            </a:r>
            <a:r>
              <a:rPr spc="-5" dirty="0"/>
              <a:t>i</a:t>
            </a:r>
            <a:r>
              <a:rPr dirty="0"/>
              <a:t>r</a:t>
            </a:r>
            <a:r>
              <a:rPr spc="-5" dirty="0"/>
              <a:t> Fo</a:t>
            </a:r>
            <a:r>
              <a:rPr dirty="0"/>
              <a:t>r</a:t>
            </a:r>
            <a:r>
              <a:rPr spc="-10" dirty="0"/>
              <a:t>c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R</a:t>
            </a:r>
            <a:r>
              <a:rPr spc="-10" dirty="0"/>
              <a:t>esea</a:t>
            </a:r>
            <a:r>
              <a:rPr dirty="0"/>
              <a:t>r</a:t>
            </a:r>
            <a:r>
              <a:rPr spc="-10" dirty="0"/>
              <a:t>c</a:t>
            </a:r>
            <a:r>
              <a:rPr dirty="0"/>
              <a:t>h</a:t>
            </a:r>
            <a:r>
              <a:rPr spc="-20" dirty="0"/>
              <a:t> </a:t>
            </a:r>
            <a:r>
              <a:rPr spc="-5" dirty="0"/>
              <a:t>L</a:t>
            </a:r>
            <a:r>
              <a:rPr spc="-10" dirty="0"/>
              <a:t>a</a:t>
            </a:r>
            <a:r>
              <a:rPr spc="-5" dirty="0"/>
              <a:t>bo</a:t>
            </a:r>
            <a:r>
              <a:rPr dirty="0"/>
              <a:t>r</a:t>
            </a:r>
            <a:r>
              <a:rPr spc="-10" dirty="0"/>
              <a:t>a</a:t>
            </a:r>
            <a:r>
              <a:rPr dirty="0"/>
              <a:t>t</a:t>
            </a:r>
            <a:r>
              <a:rPr spc="-5" dirty="0"/>
              <a:t>o</a:t>
            </a:r>
            <a:r>
              <a:rPr dirty="0"/>
              <a:t>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Number"/>
          <p:cNvSpPr txBox="1">
            <a:spLocks noChangeArrowheads="1"/>
          </p:cNvSpPr>
          <p:nvPr userDrawn="1"/>
        </p:nvSpPr>
        <p:spPr bwMode="auto">
          <a:xfrm>
            <a:off x="7315200" y="6550225"/>
            <a:ext cx="18288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fld id="{FECCACFC-A1DF-4E05-81FF-9C3E99D1E2C5}" type="slidenum">
              <a:rPr lang="en-US" sz="1400" b="0">
                <a:latin typeface="Arial" pitchFamily="34" charset="0"/>
                <a:cs typeface="Arial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body content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 marL="360363" indent="-93663" defTabSz="893763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539750" algn="l"/>
              </a:tabLst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8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Page Number"/>
          <p:cNvSpPr txBox="1">
            <a:spLocks noChangeArrowheads="1"/>
          </p:cNvSpPr>
          <p:nvPr userDrawn="1"/>
        </p:nvSpPr>
        <p:spPr bwMode="auto">
          <a:xfrm>
            <a:off x="7315200" y="6550225"/>
            <a:ext cx="18288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fld id="{FECCACFC-A1DF-4E05-81FF-9C3E99D1E2C5}" type="slidenum">
              <a:rPr lang="en-US" sz="1400" b="0">
                <a:latin typeface="Arial" pitchFamily="34" charset="0"/>
                <a:cs typeface="Arial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lue Rectangle Lower Right"/>
          <p:cNvSpPr/>
          <p:nvPr/>
        </p:nvSpPr>
        <p:spPr>
          <a:xfrm>
            <a:off x="4648200" y="3886200"/>
            <a:ext cx="4104456" cy="22547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Blue Rectangle Lower Left"/>
          <p:cNvSpPr/>
          <p:nvPr/>
        </p:nvSpPr>
        <p:spPr>
          <a:xfrm>
            <a:off x="381000" y="3886200"/>
            <a:ext cx="4104456" cy="22547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Blue Rectangle Upper Left"/>
          <p:cNvSpPr/>
          <p:nvPr/>
        </p:nvSpPr>
        <p:spPr>
          <a:xfrm>
            <a:off x="381000" y="1447800"/>
            <a:ext cx="4104456" cy="22547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Blue Rectangle Upper Right"/>
          <p:cNvSpPr/>
          <p:nvPr/>
        </p:nvSpPr>
        <p:spPr>
          <a:xfrm>
            <a:off x="4648200" y="1447800"/>
            <a:ext cx="4104456" cy="22547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Body Content Upper Right"/>
          <p:cNvSpPr>
            <a:spLocks noGrp="1"/>
          </p:cNvSpPr>
          <p:nvPr>
            <p:ph sz="half" idx="1"/>
          </p:nvPr>
        </p:nvSpPr>
        <p:spPr>
          <a:xfrm>
            <a:off x="4648200" y="1447800"/>
            <a:ext cx="4038600" cy="2209800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Body Content Lower Left"/>
          <p:cNvSpPr>
            <a:spLocks noGrp="1"/>
          </p:cNvSpPr>
          <p:nvPr>
            <p:ph sz="half" idx="13"/>
          </p:nvPr>
        </p:nvSpPr>
        <p:spPr>
          <a:xfrm>
            <a:off x="457200" y="3886200"/>
            <a:ext cx="4038600" cy="2209800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 b="1" baseline="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Body Content Lower Right"/>
          <p:cNvSpPr>
            <a:spLocks noGrp="1"/>
          </p:cNvSpPr>
          <p:nvPr>
            <p:ph sz="half" idx="14"/>
          </p:nvPr>
        </p:nvSpPr>
        <p:spPr>
          <a:xfrm>
            <a:off x="4648200" y="3886200"/>
            <a:ext cx="4038600" cy="2209800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Body Content Upper Left"/>
          <p:cNvSpPr>
            <a:spLocks noGrp="1"/>
          </p:cNvSpPr>
          <p:nvPr>
            <p:ph sz="half" idx="15"/>
          </p:nvPr>
        </p:nvSpPr>
        <p:spPr>
          <a:xfrm>
            <a:off x="457200" y="1447800"/>
            <a:ext cx="4038600" cy="2209800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Page Number"/>
          <p:cNvSpPr txBox="1">
            <a:spLocks noChangeArrowheads="1"/>
          </p:cNvSpPr>
          <p:nvPr userDrawn="1"/>
        </p:nvSpPr>
        <p:spPr bwMode="auto">
          <a:xfrm>
            <a:off x="7315200" y="6550225"/>
            <a:ext cx="18288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fld id="{FECCACFC-A1DF-4E05-81FF-9C3E99D1E2C5}" type="slidenum">
              <a:rPr lang="en-US" sz="1400" b="0">
                <a:latin typeface="Arial" pitchFamily="34" charset="0"/>
                <a:cs typeface="Arial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ue Rectangle Right Half"/>
          <p:cNvSpPr/>
          <p:nvPr/>
        </p:nvSpPr>
        <p:spPr>
          <a:xfrm>
            <a:off x="4648200" y="1371600"/>
            <a:ext cx="4104456" cy="49530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Blue Rectangle Left Half"/>
          <p:cNvSpPr/>
          <p:nvPr/>
        </p:nvSpPr>
        <p:spPr>
          <a:xfrm>
            <a:off x="381000" y="1371600"/>
            <a:ext cx="4104456" cy="49530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Body Content Left Half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25963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Body Content Right Half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25963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Page Number"/>
          <p:cNvSpPr txBox="1">
            <a:spLocks noChangeArrowheads="1"/>
          </p:cNvSpPr>
          <p:nvPr userDrawn="1"/>
        </p:nvSpPr>
        <p:spPr bwMode="auto">
          <a:xfrm>
            <a:off x="7315200" y="6550225"/>
            <a:ext cx="18288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fld id="{FECCACFC-A1DF-4E05-81FF-9C3E99D1E2C5}" type="slidenum">
              <a:rPr lang="en-US" sz="1400" b="0">
                <a:latin typeface="Arial" pitchFamily="34" charset="0"/>
                <a:cs typeface="Arial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 Number"/>
          <p:cNvSpPr txBox="1">
            <a:spLocks noChangeArrowheads="1"/>
          </p:cNvSpPr>
          <p:nvPr/>
        </p:nvSpPr>
        <p:spPr bwMode="auto">
          <a:xfrm>
            <a:off x="7315200" y="6550225"/>
            <a:ext cx="18288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fld id="{FECCACFC-A1DF-4E05-81FF-9C3E99D1E2C5}" type="slidenum">
              <a:rPr lang="en-US" sz="1400" b="0">
                <a:latin typeface="Arial" pitchFamily="34" charset="0"/>
                <a:cs typeface="Arial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Text"/>
          <p:cNvSpPr>
            <a:spLocks noGrp="1"/>
          </p:cNvSpPr>
          <p:nvPr>
            <p:ph type="body" sz="quarter" idx="10" hasCustomPrompt="1"/>
          </p:nvPr>
        </p:nvSpPr>
        <p:spPr>
          <a:xfrm>
            <a:off x="1187624" y="3"/>
            <a:ext cx="6840760" cy="105273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b="1"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Questions?</a:t>
            </a:r>
          </a:p>
        </p:txBody>
      </p:sp>
      <p:pic>
        <p:nvPicPr>
          <p:cNvPr id="15" name="Large AFRL Logo" descr="AFRL Shield 1 i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83824" y="1752600"/>
            <a:ext cx="4093176" cy="4038600"/>
          </a:xfrm>
          <a:prstGeom prst="rect">
            <a:avLst/>
          </a:prstGeom>
        </p:spPr>
      </p:pic>
      <p:pic>
        <p:nvPicPr>
          <p:cNvPr id="17" name="Picture 2" descr="C:\Users\hubermc\Desktop\AFRL_shield_briefing_templates\AFRL_Shield_Logo_2011_PMS_colors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5265" y="101601"/>
            <a:ext cx="936335" cy="931332"/>
          </a:xfrm>
          <a:prstGeom prst="rect">
            <a:avLst/>
          </a:prstGeom>
          <a:noFill/>
        </p:spPr>
      </p:pic>
      <p:pic>
        <p:nvPicPr>
          <p:cNvPr id="19" name="Air Force Wings" descr="blue_std"/>
          <p:cNvPicPr>
            <a:picLocks noChangeAspect="1" noChangeArrowheads="1"/>
          </p:cNvPicPr>
          <p:nvPr userDrawn="1"/>
        </p:nvPicPr>
        <p:blipFill>
          <a:blip r:embed="rId4" cstate="print"/>
          <a:srcRect l="14286" r="14286" b="19647"/>
          <a:stretch>
            <a:fillRect/>
          </a:stretch>
        </p:blipFill>
        <p:spPr bwMode="auto">
          <a:xfrm>
            <a:off x="111186" y="83272"/>
            <a:ext cx="1108013" cy="98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Blue Line Under Logos"/>
          <p:cNvSpPr>
            <a:spLocks noChangeArrowheads="1"/>
          </p:cNvSpPr>
          <p:nvPr userDrawn="1"/>
        </p:nvSpPr>
        <p:spPr bwMode="auto">
          <a:xfrm>
            <a:off x="0" y="1091384"/>
            <a:ext cx="9144000" cy="45719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dirty="0"/>
          </a:p>
        </p:txBody>
      </p:sp>
      <p:pic>
        <p:nvPicPr>
          <p:cNvPr id="9" name="AFRL Globe Logo" descr="C:\Users\HectorHA\AppData\Local\Microsoft\Windows\Temporary Internet Files\Content.Outlook\MKL35CXM\AFRL Globe no tag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6300562"/>
            <a:ext cx="1402948" cy="557438"/>
          </a:xfrm>
          <a:prstGeom prst="rect">
            <a:avLst/>
          </a:prstGeom>
          <a:noFill/>
        </p:spPr>
      </p:pic>
      <p:sp>
        <p:nvSpPr>
          <p:cNvPr id="10" name="Distribution Statement"/>
          <p:cNvSpPr txBox="1">
            <a:spLocks noChangeArrowheads="1"/>
          </p:cNvSpPr>
          <p:nvPr userDrawn="1"/>
        </p:nvSpPr>
        <p:spPr bwMode="auto">
          <a:xfrm>
            <a:off x="1691680" y="6594626"/>
            <a:ext cx="5760640" cy="215444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Arial" pitchFamily="34" charset="0"/>
              </a:rPr>
              <a:t>Place Proper DISTRIBUTION STATEMENT Here</a:t>
            </a:r>
            <a:endParaRPr lang="en-US" sz="8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object 14"/>
          <p:cNvSpPr txBox="1"/>
          <p:nvPr userDrawn="1"/>
        </p:nvSpPr>
        <p:spPr>
          <a:xfrm>
            <a:off x="0" y="-1723"/>
            <a:ext cx="91440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200" b="1" spc="-15" dirty="0">
                <a:solidFill>
                  <a:srgbClr val="669900"/>
                </a:solidFill>
                <a:latin typeface="Calibri"/>
                <a:cs typeface="Calibri"/>
              </a:rPr>
              <a:t>U</a:t>
            </a:r>
            <a:r>
              <a:rPr sz="1200" b="1" spc="-10" dirty="0">
                <a:solidFill>
                  <a:srgbClr val="669900"/>
                </a:solidFill>
                <a:latin typeface="Calibri"/>
                <a:cs typeface="Calibri"/>
              </a:rPr>
              <a:t>N</a:t>
            </a:r>
            <a:r>
              <a:rPr sz="1200" b="1" dirty="0">
                <a:solidFill>
                  <a:srgbClr val="669900"/>
                </a:solidFill>
                <a:latin typeface="Calibri"/>
                <a:cs typeface="Calibri"/>
              </a:rPr>
              <a:t>C</a:t>
            </a:r>
            <a:r>
              <a:rPr sz="1200" b="1" spc="-10" dirty="0">
                <a:solidFill>
                  <a:srgbClr val="669900"/>
                </a:solidFill>
                <a:latin typeface="Calibri"/>
                <a:cs typeface="Calibri"/>
              </a:rPr>
              <a:t>LA</a:t>
            </a:r>
            <a:r>
              <a:rPr sz="1200" b="1" spc="-15" dirty="0">
                <a:solidFill>
                  <a:srgbClr val="669900"/>
                </a:solidFill>
                <a:latin typeface="Calibri"/>
                <a:cs typeface="Calibri"/>
              </a:rPr>
              <a:t>SS</a:t>
            </a:r>
            <a:r>
              <a:rPr sz="1200" b="1" spc="-5" dirty="0">
                <a:solidFill>
                  <a:srgbClr val="669900"/>
                </a:solidFill>
                <a:latin typeface="Calibri"/>
                <a:cs typeface="Calibri"/>
              </a:rPr>
              <a:t>IFIE</a:t>
            </a:r>
            <a:r>
              <a:rPr sz="1200" b="1" dirty="0">
                <a:solidFill>
                  <a:srgbClr val="669900"/>
                </a:solidFill>
                <a:latin typeface="Calibri"/>
                <a:cs typeface="Calibri"/>
              </a:rPr>
              <a:t>D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body content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 marL="360363" indent="-93663" defTabSz="893763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539750" algn="l"/>
              </a:tabLst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8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3000" y="87428"/>
            <a:ext cx="6845909" cy="83820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7315200" y="6550225"/>
            <a:ext cx="18288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fld id="{FECCACFC-A1DF-4E05-81FF-9C3E99D1E2C5}" type="slidenum">
              <a:rPr lang="en-US" sz="1400" b="0">
                <a:latin typeface="Arial" pitchFamily="34" charset="0"/>
                <a:cs typeface="Arial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12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ge Number"/>
          <p:cNvSpPr txBox="1">
            <a:spLocks noChangeArrowheads="1"/>
          </p:cNvSpPr>
          <p:nvPr userDrawn="1"/>
        </p:nvSpPr>
        <p:spPr bwMode="auto">
          <a:xfrm>
            <a:off x="7315200" y="6550225"/>
            <a:ext cx="18288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fld id="{FECCACFC-A1DF-4E05-81FF-9C3E99D1E2C5}" type="slidenum">
              <a:rPr lang="en-US" sz="1400" b="0">
                <a:latin typeface="Arial" pitchFamily="34" charset="0"/>
                <a:cs typeface="Arial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09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RL Globe Logo" descr="C:\Users\HectorHA\AppData\Local\Microsoft\Windows\Temporary Internet Files\Content.Outlook\MKL35CXM\AFRL Globe no ta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0400" y="6300562"/>
            <a:ext cx="1402948" cy="557438"/>
          </a:xfrm>
          <a:prstGeom prst="rect">
            <a:avLst/>
          </a:prstGeom>
          <a:noFill/>
        </p:spPr>
      </p:pic>
      <p:pic>
        <p:nvPicPr>
          <p:cNvPr id="13" name="Picture 2" descr="C:\Users\hubermc\Desktop\AFRL_shield_briefing_templates\AFRL_Shield_Logo_2011_PMS_colors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55265" y="101601"/>
            <a:ext cx="936335" cy="931332"/>
          </a:xfrm>
          <a:prstGeom prst="rect">
            <a:avLst/>
          </a:prstGeom>
          <a:noFill/>
        </p:spPr>
      </p:pic>
      <p:pic>
        <p:nvPicPr>
          <p:cNvPr id="8" name="Air Force Wings" descr="blue_std"/>
          <p:cNvPicPr>
            <a:picLocks noChangeAspect="1" noChangeArrowheads="1"/>
          </p:cNvPicPr>
          <p:nvPr userDrawn="1"/>
        </p:nvPicPr>
        <p:blipFill>
          <a:blip r:embed="rId12" cstate="print"/>
          <a:srcRect l="14286" r="14286" b="19647"/>
          <a:stretch>
            <a:fillRect/>
          </a:stretch>
        </p:blipFill>
        <p:spPr bwMode="auto">
          <a:xfrm>
            <a:off x="111186" y="83272"/>
            <a:ext cx="1108013" cy="98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lue Line Under Logos"/>
          <p:cNvSpPr>
            <a:spLocks noChangeArrowheads="1"/>
          </p:cNvSpPr>
          <p:nvPr userDrawn="1"/>
        </p:nvSpPr>
        <p:spPr bwMode="auto">
          <a:xfrm>
            <a:off x="0" y="1091384"/>
            <a:ext cx="9144000" cy="45719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dirty="0"/>
          </a:p>
        </p:txBody>
      </p:sp>
      <p:sp>
        <p:nvSpPr>
          <p:cNvPr id="12" name="Distribution Statement"/>
          <p:cNvSpPr txBox="1">
            <a:spLocks noChangeArrowheads="1"/>
          </p:cNvSpPr>
          <p:nvPr userDrawn="1"/>
        </p:nvSpPr>
        <p:spPr bwMode="auto">
          <a:xfrm>
            <a:off x="1691680" y="6594626"/>
            <a:ext cx="5760640" cy="215444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Arial" pitchFamily="34" charset="0"/>
              </a:rPr>
              <a:t>Place Proper DISTRIBUTION STATEMENT Here</a:t>
            </a:r>
            <a:endParaRPr lang="en-US" sz="8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object 14"/>
          <p:cNvSpPr txBox="1"/>
          <p:nvPr userDrawn="1"/>
        </p:nvSpPr>
        <p:spPr>
          <a:xfrm>
            <a:off x="0" y="-1723"/>
            <a:ext cx="91440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200" b="1" spc="-15" dirty="0">
                <a:solidFill>
                  <a:srgbClr val="669900"/>
                </a:solidFill>
                <a:latin typeface="Calibri"/>
                <a:cs typeface="Calibri"/>
              </a:rPr>
              <a:t>U</a:t>
            </a:r>
            <a:r>
              <a:rPr sz="1200" b="1" spc="-10" dirty="0">
                <a:solidFill>
                  <a:srgbClr val="669900"/>
                </a:solidFill>
                <a:latin typeface="Calibri"/>
                <a:cs typeface="Calibri"/>
              </a:rPr>
              <a:t>N</a:t>
            </a:r>
            <a:r>
              <a:rPr sz="1200" b="1" dirty="0">
                <a:solidFill>
                  <a:srgbClr val="669900"/>
                </a:solidFill>
                <a:latin typeface="Calibri"/>
                <a:cs typeface="Calibri"/>
              </a:rPr>
              <a:t>C</a:t>
            </a:r>
            <a:r>
              <a:rPr sz="1200" b="1" spc="-10" dirty="0">
                <a:solidFill>
                  <a:srgbClr val="669900"/>
                </a:solidFill>
                <a:latin typeface="Calibri"/>
                <a:cs typeface="Calibri"/>
              </a:rPr>
              <a:t>LA</a:t>
            </a:r>
            <a:r>
              <a:rPr sz="1200" b="1" spc="-15" dirty="0">
                <a:solidFill>
                  <a:srgbClr val="669900"/>
                </a:solidFill>
                <a:latin typeface="Calibri"/>
                <a:cs typeface="Calibri"/>
              </a:rPr>
              <a:t>SS</a:t>
            </a:r>
            <a:r>
              <a:rPr sz="1200" b="1" spc="-5" dirty="0">
                <a:solidFill>
                  <a:srgbClr val="669900"/>
                </a:solidFill>
                <a:latin typeface="Calibri"/>
                <a:cs typeface="Calibri"/>
              </a:rPr>
              <a:t>IFIE</a:t>
            </a:r>
            <a:r>
              <a:rPr sz="1200" b="1" dirty="0">
                <a:solidFill>
                  <a:srgbClr val="669900"/>
                </a:solidFill>
                <a:latin typeface="Calibri"/>
                <a:cs typeface="Calibri"/>
              </a:rPr>
              <a:t>D</a:t>
            </a:r>
            <a:endParaRPr sz="1200" dirty="0"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49" r:id="rId2"/>
    <p:sldLayoutId id="2147483702" r:id="rId3"/>
    <p:sldLayoutId id="2147483698" r:id="rId4"/>
    <p:sldLayoutId id="2147483699" r:id="rId5"/>
    <p:sldLayoutId id="2147483695" r:id="rId6"/>
    <p:sldLayoutId id="2147483704" r:id="rId7"/>
    <p:sldLayoutId id="2147483705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emf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riefing Title"/>
          <p:cNvSpPr>
            <a:spLocks noGrp="1"/>
          </p:cNvSpPr>
          <p:nvPr>
            <p:ph sz="half" idx="2"/>
          </p:nvPr>
        </p:nvSpPr>
        <p:spPr>
          <a:xfrm>
            <a:off x="4188417" y="1600200"/>
            <a:ext cx="4574583" cy="1676400"/>
          </a:xfrm>
        </p:spPr>
        <p:txBody>
          <a:bodyPr/>
          <a:lstStyle/>
          <a:p>
            <a:r>
              <a:rPr lang="en-US" sz="2400" dirty="0" smtClean="0"/>
              <a:t>Numerical Calculations of the Transmission Function in a Plane-Parallel Atmosphere</a:t>
            </a:r>
            <a:endParaRPr lang="en-US" sz="2400" dirty="0"/>
          </a:p>
        </p:txBody>
      </p:sp>
      <p:sp>
        <p:nvSpPr>
          <p:cNvPr id="22" name="Date"/>
          <p:cNvSpPr>
            <a:spLocks noGrp="1"/>
          </p:cNvSpPr>
          <p:nvPr>
            <p:ph sz="half" idx="10"/>
          </p:nvPr>
        </p:nvSpPr>
        <p:spPr>
          <a:xfrm>
            <a:off x="4038600" y="3657600"/>
            <a:ext cx="4648200" cy="533400"/>
          </a:xfrm>
        </p:spPr>
        <p:txBody>
          <a:bodyPr/>
          <a:lstStyle/>
          <a:p>
            <a:r>
              <a:rPr lang="en-US" sz="1800" dirty="0" smtClean="0"/>
              <a:t>June </a:t>
            </a:r>
            <a:r>
              <a:rPr lang="en-US" sz="1800" dirty="0" smtClean="0"/>
              <a:t>6 , </a:t>
            </a:r>
            <a:r>
              <a:rPr lang="en-US" sz="1800" dirty="0" smtClean="0"/>
              <a:t>2018</a:t>
            </a:r>
          </a:p>
          <a:p>
            <a:r>
              <a:rPr lang="en-US" sz="1600" dirty="0" smtClean="0"/>
              <a:t>Atmospheric Transmission Models – Modeling in Remote Sensing 2018 Meeting</a:t>
            </a:r>
            <a:endParaRPr lang="en-US" sz="1600" dirty="0"/>
          </a:p>
        </p:txBody>
      </p:sp>
      <p:sp>
        <p:nvSpPr>
          <p:cNvPr id="23" name="Name, Rank, Office Symbol"/>
          <p:cNvSpPr>
            <a:spLocks noGrp="1"/>
          </p:cNvSpPr>
          <p:nvPr>
            <p:ph sz="half" idx="11"/>
          </p:nvPr>
        </p:nvSpPr>
        <p:spPr>
          <a:xfrm>
            <a:off x="4188417" y="4419600"/>
            <a:ext cx="4648200" cy="1676400"/>
          </a:xfrm>
        </p:spPr>
        <p:txBody>
          <a:bodyPr/>
          <a:lstStyle/>
          <a:p>
            <a:r>
              <a:rPr lang="en-US" sz="1600" dirty="0" smtClean="0"/>
              <a:t>Dr. John Roadcap, AFRL/RVBY, Kirtland AFB, New Mexico</a:t>
            </a:r>
          </a:p>
          <a:p>
            <a:r>
              <a:rPr lang="en-US" sz="1600" dirty="0" smtClean="0"/>
              <a:t>Prof. Surendra Singh, University of Tulsa, Tulsa Oklahoma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0" y="0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8980" y="6564868"/>
            <a:ext cx="31242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Distribution A – Cleared for Public Release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66800" y="26377"/>
            <a:ext cx="6912768" cy="10527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Numerical Methods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Solve as initial-value problem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5127" y="1226178"/>
            <a:ext cx="840967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1.    Determine </a:t>
            </a:r>
            <a:r>
              <a:rPr lang="en-US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operational numbers: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 </a:t>
            </a:r>
            <a:endParaRPr lang="en-US" i="1" dirty="0">
              <a:latin typeface="Arial" pitchFamily="34" charset="0"/>
              <a:cs typeface="Arial" pitchFamily="34" charset="0"/>
            </a:endParaRP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        N </a:t>
            </a:r>
            <a:r>
              <a:rPr lang="en-US" dirty="0">
                <a:latin typeface="Arial" pitchFamily="34" charset="0"/>
                <a:cs typeface="Arial" pitchFamily="34" charset="0"/>
              </a:rPr>
              <a:t>=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finite </a:t>
            </a:r>
            <a:r>
              <a:rPr lang="en-US" dirty="0">
                <a:latin typeface="Arial" pitchFamily="34" charset="0"/>
                <a:cs typeface="Arial" pitchFamily="34" charset="0"/>
              </a:rPr>
              <a:t>polynomial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expansion </a:t>
            </a:r>
            <a:r>
              <a:rPr lang="en-US" dirty="0">
                <a:latin typeface="Arial" pitchFamily="34" charset="0"/>
                <a:cs typeface="Arial" pitchFamily="34" charset="0"/>
              </a:rPr>
              <a:t>for Legendre coefficients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dirty="0">
                <a:latin typeface="Arial" pitchFamily="34" charset="0"/>
                <a:cs typeface="Arial" pitchFamily="34" charset="0"/>
              </a:rPr>
              <a:t> = order of Gaussian quadrature for definite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integrals (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≥ 0.35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m </a:t>
            </a:r>
            <a:r>
              <a:rPr lang="en-US" dirty="0">
                <a:latin typeface="Arial" pitchFamily="34" charset="0"/>
                <a:cs typeface="Arial" pitchFamily="34" charset="0"/>
              </a:rPr>
              <a:t>= Fourier series expansion number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(0 ≤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≤ N)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>
                <a:latin typeface="Arial" pitchFamily="34" charset="0"/>
                <a:cs typeface="Arial" pitchFamily="34" charset="0"/>
              </a:rPr>
              <a:t>Δ</a:t>
            </a:r>
            <a:r>
              <a:rPr lang="el-GR" i="1" dirty="0">
                <a:latin typeface="Arial" pitchFamily="34" charset="0"/>
                <a:cs typeface="Arial" pitchFamily="34" charset="0"/>
              </a:rPr>
              <a:t>τ</a:t>
            </a:r>
            <a:r>
              <a:rPr lang="en-US" dirty="0">
                <a:latin typeface="Arial" pitchFamily="34" charset="0"/>
                <a:cs typeface="Arial" pitchFamily="34" charset="0"/>
              </a:rPr>
              <a:t> = finite difference increment (single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scattering ~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i="1" dirty="0">
                <a:latin typeface="Arial" pitchFamily="34" charset="0"/>
                <a:cs typeface="Arial" pitchFamily="34" charset="0"/>
              </a:rPr>
              <a:t>Δτ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dirty="0">
                <a:latin typeface="Arial" pitchFamily="34" charset="0"/>
                <a:cs typeface="Arial" pitchFamily="34" charset="0"/>
              </a:rPr>
              <a:t>10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-5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2.   Numerically integrate scattering and transmission equations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   simultaneously for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each independent mode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using Adams’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extrapolation and interpolation formula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(predictor-corrector)  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  Apply </a:t>
            </a:r>
            <a:r>
              <a:rPr lang="en-US" dirty="0">
                <a:latin typeface="Arial" pitchFamily="34" charset="0"/>
                <a:cs typeface="Arial" pitchFamily="34" charset="0"/>
              </a:rPr>
              <a:t>symmetry factor for diffuse transmission and reflection: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4.  Sum mode solutions </a:t>
            </a:r>
            <a:r>
              <a:rPr lang="en-US" dirty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ver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m = 0 – N,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including azimuth dependence (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φ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φ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 </a:t>
            </a:r>
          </a:p>
          <a:p>
            <a:pPr marL="342900" indent="-342900">
              <a:buAutoNum type="arabicPeriod" startAt="3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 startAt="3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 startAt="3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 startAt="3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7339" y="6328445"/>
            <a:ext cx="80322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Abramowitz, M., and. I. 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Stegun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1972:  </a:t>
            </a:r>
            <a:r>
              <a:rPr lang="en-US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Handbook of Mathematical Functions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Dover, New York, Chapter 25.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516208"/>
              </p:ext>
            </p:extLst>
          </p:nvPr>
        </p:nvGraphicFramePr>
        <p:xfrm>
          <a:off x="2514600" y="5056167"/>
          <a:ext cx="437197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4" name="Equation" r:id="rId4" imgW="3162240" imgH="838080" progId="Equation.DSMT4">
                  <p:embed/>
                </p:oleObj>
              </mc:Choice>
              <mc:Fallback>
                <p:oleObj name="Equation" r:id="rId4" imgW="3162240" imgH="8380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4600" y="5056167"/>
                        <a:ext cx="4371975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387748"/>
              </p:ext>
            </p:extLst>
          </p:nvPr>
        </p:nvGraphicFramePr>
        <p:xfrm>
          <a:off x="2819400" y="4267200"/>
          <a:ext cx="333057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5" name="Equation" r:id="rId6" imgW="2387520" imgH="431640" progId="Equation.DSMT4">
                  <p:embed/>
                </p:oleObj>
              </mc:Choice>
              <mc:Fallback>
                <p:oleObj name="Equation" r:id="rId6" imgW="2387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19400" y="4267200"/>
                        <a:ext cx="3330575" cy="60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68980" y="6564868"/>
            <a:ext cx="31242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Distribution A – Cleared for Public Release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446" y="26377"/>
            <a:ext cx="1674693" cy="255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66800" y="26377"/>
            <a:ext cx="6912768" cy="10527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Numerical Integrations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5127" y="1226178"/>
            <a:ext cx="7882927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1.    </a:t>
            </a:r>
            <a:r>
              <a:rPr lang="en-US" dirty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perational </a:t>
            </a:r>
            <a:r>
              <a:rPr lang="en-US" dirty="0">
                <a:latin typeface="Arial" pitchFamily="34" charset="0"/>
                <a:cs typeface="Arial" pitchFamily="34" charset="0"/>
              </a:rPr>
              <a:t>numbers: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        N </a:t>
            </a:r>
            <a:r>
              <a:rPr lang="en-US" dirty="0">
                <a:latin typeface="Arial" pitchFamily="34" charset="0"/>
                <a:cs typeface="Arial" pitchFamily="34" charset="0"/>
              </a:rPr>
              <a:t>=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  (Rayleigh)     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 30 (stratus)  (Legendre series expansion #)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dirty="0">
                <a:latin typeface="Arial" pitchFamily="34" charset="0"/>
                <a:cs typeface="Arial" pitchFamily="34" charset="0"/>
              </a:rPr>
              <a:t> =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31 (order of Gaussian quadrature)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m </a:t>
            </a:r>
            <a:r>
              <a:rPr lang="en-US" dirty="0">
                <a:latin typeface="Arial" pitchFamily="34" charset="0"/>
                <a:cs typeface="Arial" pitchFamily="34" charset="0"/>
              </a:rPr>
              <a:t>=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0 - 2 (Rayleigh)   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0 - 30 (stratus)    (Fourier series expansion)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>
                <a:latin typeface="Arial" pitchFamily="34" charset="0"/>
                <a:cs typeface="Arial" pitchFamily="34" charset="0"/>
              </a:rPr>
              <a:t>=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-5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(finite difference increment)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2. 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ω</a:t>
            </a:r>
            <a:r>
              <a:rPr lang="en-US" i="1" baseline="-25000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stratus expansion coefficients use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Heyney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-Greenstein approximation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-- diverges for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&gt; 3 but allows lower order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quadratures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31)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-- H-G approximation used in Air Force radiative transfer models</a:t>
            </a:r>
          </a:p>
          <a:p>
            <a:endParaRPr lang="en-US" i="1" baseline="30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 startAt="3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Numerical integrations of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i="1" baseline="30000" dirty="0" smtClean="0">
                <a:latin typeface="Arial" pitchFamily="34" charset="0"/>
                <a:cs typeface="Arial" pitchFamily="34" charset="0"/>
              </a:rPr>
              <a:t>(m)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i="1" baseline="30000" dirty="0" smtClean="0">
                <a:latin typeface="Arial" pitchFamily="34" charset="0"/>
                <a:cs typeface="Arial" pitchFamily="34" charset="0"/>
              </a:rPr>
              <a:t>(m)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from 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n-US" i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0 – 128, for 31 x 31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(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i="1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arrays at each step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-- 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Δτ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≤ 10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-5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suppresses numerical instability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 startAt="4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Expansion coefficients and associated Legendre polynomials are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computed once for all </a:t>
            </a:r>
            <a:r>
              <a:rPr lang="el-GR" i="1" dirty="0">
                <a:latin typeface="Arial" pitchFamily="34" charset="0"/>
                <a:cs typeface="Arial" pitchFamily="34" charset="0"/>
              </a:rPr>
              <a:t>τ</a:t>
            </a:r>
            <a:r>
              <a:rPr lang="en-US" i="1" baseline="-25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integration steps (for large speed-up)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5.  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i="1" baseline="30000" dirty="0" smtClean="0">
                <a:latin typeface="Arial" pitchFamily="34" charset="0"/>
                <a:cs typeface="Arial" pitchFamily="34" charset="0"/>
              </a:rPr>
              <a:t>(m)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i="1" baseline="30000" dirty="0" smtClean="0">
                <a:latin typeface="Arial" pitchFamily="34" charset="0"/>
                <a:cs typeface="Arial" pitchFamily="34" charset="0"/>
              </a:rPr>
              <a:t>(m)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are symmetrical in </a:t>
            </a:r>
            <a:r>
              <a:rPr lang="en-US" dirty="0">
                <a:latin typeface="Arial" pitchFamily="34" charset="0"/>
                <a:cs typeface="Arial" pitchFamily="34" charset="0"/>
              </a:rPr>
              <a:t>(</a:t>
            </a:r>
            <a:r>
              <a:rPr lang="el-GR" i="1" dirty="0">
                <a:latin typeface="Arial" pitchFamily="34" charset="0"/>
                <a:cs typeface="Arial" pitchFamily="34" charset="0"/>
              </a:rPr>
              <a:t>μ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, </a:t>
            </a:r>
            <a:r>
              <a:rPr lang="el-GR" i="1" dirty="0">
                <a:latin typeface="Arial" pitchFamily="34" charset="0"/>
                <a:cs typeface="Arial" pitchFamily="34" charset="0"/>
              </a:rPr>
              <a:t>μ</a:t>
            </a:r>
            <a:r>
              <a:rPr lang="en-US" i="1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for all values of 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n-US" i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8980" y="6564868"/>
            <a:ext cx="31242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Distribution A – Cleared for Public Release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446" y="26377"/>
            <a:ext cx="1674693" cy="255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7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15616" y="0"/>
            <a:ext cx="6912768" cy="10527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Single Scattering Properties</a:t>
            </a:r>
          </a:p>
          <a:p>
            <a:pPr lvl="0" algn="ctr">
              <a:spcBef>
                <a:spcPct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Phase functions for stratus and air molecules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3" y="1370931"/>
            <a:ext cx="3962400" cy="4443907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570635"/>
              </p:ext>
            </p:extLst>
          </p:nvPr>
        </p:nvGraphicFramePr>
        <p:xfrm>
          <a:off x="2953544" y="3663461"/>
          <a:ext cx="8985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" name="Equation" r:id="rId4" imgW="901309" imgH="406224" progId="Equation.DSMT4">
                  <p:embed/>
                </p:oleObj>
              </mc:Choice>
              <mc:Fallback>
                <p:oleObj name="Equation" r:id="rId4" imgW="901309" imgH="40622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3544" y="3663461"/>
                        <a:ext cx="89852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6835" y="1389363"/>
            <a:ext cx="4256229" cy="4548195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229883"/>
              </p:ext>
            </p:extLst>
          </p:nvPr>
        </p:nvGraphicFramePr>
        <p:xfrm>
          <a:off x="1115616" y="5029200"/>
          <a:ext cx="1447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" name="Equation" r:id="rId7" imgW="1447560" imgH="431640" progId="Equation.DSMT4">
                  <p:embed/>
                </p:oleObj>
              </mc:Choice>
              <mc:Fallback>
                <p:oleObj name="Equation" r:id="rId7" imgW="1447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5616" y="5029200"/>
                        <a:ext cx="1447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15616" y="6133034"/>
            <a:ext cx="640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Liou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K.N., 1980:  </a:t>
            </a:r>
            <a:r>
              <a:rPr lang="en-US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 Introduction to Atmospheric Radiation. 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Academic Press, New York.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Chapter 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25663" y="2590800"/>
            <a:ext cx="152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2514600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8980" y="6564868"/>
            <a:ext cx="31242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Distribution A – Cleared for Public Release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0"/>
            <a:ext cx="1562954" cy="205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9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66800" y="26377"/>
            <a:ext cx="6912768" cy="10527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Single Scattering Properties</a:t>
            </a:r>
          </a:p>
          <a:p>
            <a:pPr lvl="0" algn="ctr">
              <a:spcBef>
                <a:spcPct val="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Phase function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expansion coefficients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5434" y="1644146"/>
            <a:ext cx="3156633" cy="4103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Legendre expansion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coefficients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Rayleigh expansion coefficients:</a:t>
            </a:r>
          </a:p>
          <a:p>
            <a:r>
              <a:rPr lang="el-GR" sz="1400" b="1" i="1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n-US" sz="1400" b="1" i="1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= 1 ; </a:t>
            </a:r>
            <a:r>
              <a:rPr lang="el-GR" sz="1400" b="1" i="1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n-US" sz="1400" b="1" i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= 0 ; </a:t>
            </a:r>
            <a:r>
              <a:rPr lang="el-GR" sz="1400" b="1" i="1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n-US" sz="1400" b="1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= 0.5</a:t>
            </a:r>
          </a:p>
          <a:p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Henyey-Greenstein approximation:</a:t>
            </a: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400" b="1" i="1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n-US" sz="1400" b="1" i="1" baseline="-250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ω</a:t>
            </a:r>
            <a:r>
              <a:rPr lang="en-US" sz="1400" b="1" i="1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 (</a:t>
            </a:r>
            <a:r>
              <a:rPr lang="el-GR" sz="1400" b="1" i="1" dirty="0">
                <a:latin typeface="Arial" pitchFamily="34" charset="0"/>
                <a:cs typeface="Arial" pitchFamily="34" charset="0"/>
              </a:rPr>
              <a:t>λ</a:t>
            </a:r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) ·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(2</a:t>
            </a:r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+1) · </a:t>
            </a:r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g**l</a:t>
            </a:r>
          </a:p>
          <a:p>
            <a:endParaRPr lang="en-US" sz="1400" b="1" i="1" dirty="0">
              <a:latin typeface="Arial" pitchFamily="34" charset="0"/>
              <a:cs typeface="Arial" pitchFamily="34" charset="0"/>
            </a:endParaRPr>
          </a:p>
          <a:p>
            <a:endParaRPr lang="en-US" sz="14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 ω</a:t>
            </a:r>
            <a:r>
              <a:rPr lang="en-US" sz="1400" b="1" i="1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sz="1400" b="1" i="1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)  =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single scattering albedo</a:t>
            </a:r>
            <a:endParaRPr lang="en-US" sz="1400" b="1" i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i="1" baseline="30000" dirty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i="1" baseline="30000" dirty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592272"/>
              </p:ext>
            </p:extLst>
          </p:nvPr>
        </p:nvGraphicFramePr>
        <p:xfrm>
          <a:off x="4876800" y="1905000"/>
          <a:ext cx="3352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" name="Equation" r:id="rId3" imgW="3352680" imgH="406080" progId="Equation.DSMT4">
                  <p:embed/>
                </p:oleObj>
              </mc:Choice>
              <mc:Fallback>
                <p:oleObj name="Equation" r:id="rId3" imgW="3352680" imgH="4060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6800" y="1905000"/>
                        <a:ext cx="3352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52800" y="6105118"/>
            <a:ext cx="6400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Liou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K.N., 1980:  </a:t>
            </a:r>
            <a:r>
              <a:rPr lang="en-US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 Introduction to Atmospheric Radiation. 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Academic Press, New York. </a:t>
            </a: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Appendix 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9338"/>
          <a:stretch/>
        </p:blipFill>
        <p:spPr>
          <a:xfrm>
            <a:off x="304800" y="1322372"/>
            <a:ext cx="3962400" cy="47472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8980" y="6564868"/>
            <a:ext cx="31242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Distribution A – Cleared for Public Release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0"/>
            <a:ext cx="1562954" cy="205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0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66800" y="26377"/>
            <a:ext cx="6912768" cy="10527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Transmission Functions</a:t>
            </a:r>
          </a:p>
          <a:p>
            <a:pPr lvl="0" algn="ctr">
              <a:spcBef>
                <a:spcPct val="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Rayleigh phase function ;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= 0 *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385" y="1752599"/>
            <a:ext cx="3788215" cy="39104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52600"/>
            <a:ext cx="3804148" cy="39268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119488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= 1.0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1224936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= 1.5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5768313"/>
            <a:ext cx="224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0 &lt; 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≤ 1 ;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0 &lt; 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i="1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≤ 1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6131877"/>
            <a:ext cx="2503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azimuth independent component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863" y="3429000"/>
            <a:ext cx="37221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600" i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sz="1600" i="1" baseline="-25000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3184" y="3402623"/>
            <a:ext cx="4298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600" i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sz="1600" i="1" baseline="-25000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5528721"/>
            <a:ext cx="381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600" i="1" dirty="0" smtClean="0">
                <a:latin typeface="Arial" pitchFamily="34" charset="0"/>
                <a:cs typeface="Arial" pitchFamily="34" charset="0"/>
              </a:rPr>
              <a:t>μ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6492" y="5491542"/>
            <a:ext cx="304800" cy="338852"/>
          </a:xfrm>
          <a:custGeom>
            <a:avLst/>
            <a:gdLst>
              <a:gd name="connsiteX0" fmla="*/ 0 w 304800"/>
              <a:gd name="connsiteY0" fmla="*/ 0 h 369332"/>
              <a:gd name="connsiteX1" fmla="*/ 304800 w 304800"/>
              <a:gd name="connsiteY1" fmla="*/ 0 h 369332"/>
              <a:gd name="connsiteX2" fmla="*/ 304800 w 304800"/>
              <a:gd name="connsiteY2" fmla="*/ 369332 h 369332"/>
              <a:gd name="connsiteX3" fmla="*/ 0 w 304800"/>
              <a:gd name="connsiteY3" fmla="*/ 369332 h 369332"/>
              <a:gd name="connsiteX4" fmla="*/ 0 w 304800"/>
              <a:gd name="connsiteY4" fmla="*/ 0 h 369332"/>
              <a:gd name="connsiteX0" fmla="*/ 0 w 304800"/>
              <a:gd name="connsiteY0" fmla="*/ 0 h 369332"/>
              <a:gd name="connsiteX1" fmla="*/ 255270 w 304800"/>
              <a:gd name="connsiteY1" fmla="*/ 45720 h 369332"/>
              <a:gd name="connsiteX2" fmla="*/ 304800 w 304800"/>
              <a:gd name="connsiteY2" fmla="*/ 369332 h 369332"/>
              <a:gd name="connsiteX3" fmla="*/ 0 w 304800"/>
              <a:gd name="connsiteY3" fmla="*/ 369332 h 369332"/>
              <a:gd name="connsiteX4" fmla="*/ 0 w 304800"/>
              <a:gd name="connsiteY4" fmla="*/ 0 h 369332"/>
              <a:gd name="connsiteX0" fmla="*/ 41910 w 304800"/>
              <a:gd name="connsiteY0" fmla="*/ 0 h 338852"/>
              <a:gd name="connsiteX1" fmla="*/ 255270 w 304800"/>
              <a:gd name="connsiteY1" fmla="*/ 15240 h 338852"/>
              <a:gd name="connsiteX2" fmla="*/ 304800 w 304800"/>
              <a:gd name="connsiteY2" fmla="*/ 338852 h 338852"/>
              <a:gd name="connsiteX3" fmla="*/ 0 w 304800"/>
              <a:gd name="connsiteY3" fmla="*/ 338852 h 338852"/>
              <a:gd name="connsiteX4" fmla="*/ 41910 w 304800"/>
              <a:gd name="connsiteY4" fmla="*/ 0 h 33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338852">
                <a:moveTo>
                  <a:pt x="41910" y="0"/>
                </a:moveTo>
                <a:lnTo>
                  <a:pt x="255270" y="15240"/>
                </a:lnTo>
                <a:lnTo>
                  <a:pt x="304800" y="338852"/>
                </a:lnTo>
                <a:lnTo>
                  <a:pt x="0" y="338852"/>
                </a:lnTo>
                <a:lnTo>
                  <a:pt x="4191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600" i="1" dirty="0" smtClean="0">
                <a:latin typeface="Arial" pitchFamily="34" charset="0"/>
                <a:cs typeface="Arial" pitchFamily="34" charset="0"/>
              </a:rPr>
              <a:t>μ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8980" y="6564868"/>
            <a:ext cx="31242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Distribution A – Cleared for Public Release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0"/>
            <a:ext cx="1562954" cy="205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3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66800" y="26377"/>
            <a:ext cx="6912768" cy="10527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Transmission Functions</a:t>
            </a:r>
          </a:p>
          <a:p>
            <a:pPr lvl="0" algn="ctr">
              <a:spcBef>
                <a:spcPct val="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Stratus (H-G) phase function ;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= 0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20280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= 1.0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9189" y="1260115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= 1.5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44357"/>
            <a:ext cx="3810000" cy="3919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020" y="1813937"/>
            <a:ext cx="3731580" cy="38508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58001" y="5836523"/>
            <a:ext cx="224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0 &lt; 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≤ 1 ;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0 &lt; 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i="1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≤ 1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416040"/>
            <a:ext cx="37221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600" i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sz="1600" i="1" baseline="-25000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3416040"/>
            <a:ext cx="37221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600" i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sz="1600" i="1" baseline="-25000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8230" y="5497969"/>
            <a:ext cx="29687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600" i="1" dirty="0" smtClean="0">
                <a:latin typeface="Arial" pitchFamily="34" charset="0"/>
                <a:cs typeface="Arial" pitchFamily="34" charset="0"/>
              </a:rPr>
              <a:t>μ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4810" y="5482063"/>
            <a:ext cx="29687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600" i="1" dirty="0" smtClean="0">
                <a:latin typeface="Arial" pitchFamily="34" charset="0"/>
                <a:cs typeface="Arial" pitchFamily="34" charset="0"/>
              </a:rPr>
              <a:t>μ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68980" y="6564868"/>
            <a:ext cx="31242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Distribution A – Cleared for Public Release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0"/>
            <a:ext cx="1562954" cy="205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0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66800" y="26377"/>
            <a:ext cx="6912768" cy="10527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Transmission Functions</a:t>
            </a:r>
          </a:p>
          <a:p>
            <a:pPr lvl="0" algn="ctr">
              <a:spcBef>
                <a:spcPct val="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Rayleigh phase function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188" y="1294207"/>
            <a:ext cx="5817577" cy="2483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683" y="3978495"/>
            <a:ext cx="5765082" cy="24730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022" y="2188275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0 –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4884957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0 –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9051" y="2166799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itchFamily="34" charset="0"/>
                <a:cs typeface="Arial" pitchFamily="34" charset="0"/>
              </a:rPr>
              <a:t>μ</a:t>
            </a:r>
            <a:r>
              <a:rPr lang="en-US" dirty="0">
                <a:latin typeface="Arial" pitchFamily="34" charset="0"/>
                <a:cs typeface="Arial" pitchFamily="34" charset="0"/>
              </a:rPr>
              <a:t> = </a:t>
            </a:r>
            <a:r>
              <a:rPr lang="el-GR" i="1" dirty="0">
                <a:latin typeface="Arial" pitchFamily="34" charset="0"/>
                <a:cs typeface="Arial" pitchFamily="34" charset="0"/>
              </a:rPr>
              <a:t>μ</a:t>
            </a:r>
            <a:r>
              <a:rPr lang="en-US" i="1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dirty="0">
                <a:latin typeface="Arial" pitchFamily="34" charset="0"/>
                <a:cs typeface="Arial" pitchFamily="34" charset="0"/>
              </a:rPr>
              <a:t> = 0.5</a:t>
            </a:r>
          </a:p>
        </p:txBody>
      </p:sp>
      <p:sp>
        <p:nvSpPr>
          <p:cNvPr id="8" name="Rectangle 7"/>
          <p:cNvSpPr/>
          <p:nvPr/>
        </p:nvSpPr>
        <p:spPr>
          <a:xfrm>
            <a:off x="7605962" y="4860363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Arial" pitchFamily="34" charset="0"/>
                <a:cs typeface="Arial" pitchFamily="34" charset="0"/>
              </a:rPr>
              <a:t>μ</a:t>
            </a:r>
            <a:r>
              <a:rPr lang="en-US" dirty="0">
                <a:latin typeface="Arial" pitchFamily="34" charset="0"/>
                <a:cs typeface="Arial" pitchFamily="34" charset="0"/>
              </a:rPr>
              <a:t> = </a:t>
            </a:r>
            <a:r>
              <a:rPr lang="el-GR" i="1" dirty="0">
                <a:latin typeface="Arial" pitchFamily="34" charset="0"/>
                <a:cs typeface="Arial" pitchFamily="34" charset="0"/>
              </a:rPr>
              <a:t>μ</a:t>
            </a:r>
            <a:r>
              <a:rPr lang="en-US" i="1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dirty="0">
                <a:latin typeface="Arial" pitchFamily="34" charset="0"/>
                <a:cs typeface="Arial" pitchFamily="34" charset="0"/>
              </a:rPr>
              <a:t> = 0.92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8980" y="6564868"/>
            <a:ext cx="31242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Distribution A – Cleared for Public Release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0"/>
            <a:ext cx="1562954" cy="205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2075359"/>
            <a:ext cx="822960" cy="182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900" i="1" dirty="0">
                <a:latin typeface="Arial" pitchFamily="34" charset="0"/>
                <a:cs typeface="Arial" pitchFamily="34" charset="0"/>
              </a:rPr>
              <a:t>ω</a:t>
            </a:r>
            <a:r>
              <a:rPr lang="en-US" sz="900" i="1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= 1.0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23599"/>
            <a:ext cx="914400" cy="182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900" i="1" dirty="0">
                <a:latin typeface="Arial" pitchFamily="34" charset="0"/>
                <a:cs typeface="Arial" pitchFamily="34" charset="0"/>
              </a:rPr>
              <a:t>ω</a:t>
            </a:r>
            <a:r>
              <a:rPr lang="en-US" sz="900" i="1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= 1.0</a:t>
            </a:r>
          </a:p>
        </p:txBody>
      </p:sp>
    </p:spTree>
    <p:extLst>
      <p:ext uri="{BB962C8B-B14F-4D97-AF65-F5344CB8AC3E}">
        <p14:creationId xmlns:p14="http://schemas.microsoft.com/office/powerpoint/2010/main" val="16147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66800" y="26377"/>
            <a:ext cx="6912768" cy="10527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Transmission Functions</a:t>
            </a:r>
          </a:p>
          <a:p>
            <a:pPr lvl="0" algn="ctr">
              <a:spcBef>
                <a:spcPct val="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Stratus phase function at </a:t>
            </a:r>
            <a:r>
              <a:rPr lang="el-GR" b="1" i="1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= 440 nm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417" y="1328408"/>
            <a:ext cx="5312603" cy="24066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2111259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0 – 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457" y="4766184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0 – 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91128" y="2096522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itchFamily="34" charset="0"/>
                <a:cs typeface="Arial" pitchFamily="34" charset="0"/>
              </a:rPr>
              <a:t>μ</a:t>
            </a:r>
            <a:r>
              <a:rPr lang="en-US" dirty="0">
                <a:latin typeface="Arial" pitchFamily="34" charset="0"/>
                <a:cs typeface="Arial" pitchFamily="34" charset="0"/>
              </a:rPr>
              <a:t> = </a:t>
            </a:r>
            <a:r>
              <a:rPr lang="el-GR" i="1" dirty="0">
                <a:latin typeface="Arial" pitchFamily="34" charset="0"/>
                <a:cs typeface="Arial" pitchFamily="34" charset="0"/>
              </a:rPr>
              <a:t>μ</a:t>
            </a:r>
            <a:r>
              <a:rPr lang="en-US" i="1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dirty="0">
                <a:latin typeface="Arial" pitchFamily="34" charset="0"/>
                <a:cs typeface="Arial" pitchFamily="34" charset="0"/>
              </a:rPr>
              <a:t> = 0.5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05782" y="4707446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Arial" pitchFamily="34" charset="0"/>
                <a:cs typeface="Arial" pitchFamily="34" charset="0"/>
              </a:rPr>
              <a:t>μ</a:t>
            </a:r>
            <a:r>
              <a:rPr lang="en-US" dirty="0">
                <a:latin typeface="Arial" pitchFamily="34" charset="0"/>
                <a:cs typeface="Arial" pitchFamily="34" charset="0"/>
              </a:rPr>
              <a:t> = </a:t>
            </a:r>
            <a:r>
              <a:rPr lang="el-GR" i="1" dirty="0">
                <a:latin typeface="Arial" pitchFamily="34" charset="0"/>
                <a:cs typeface="Arial" pitchFamily="34" charset="0"/>
              </a:rPr>
              <a:t>μ</a:t>
            </a:r>
            <a:r>
              <a:rPr lang="en-US" i="1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dirty="0">
                <a:latin typeface="Arial" pitchFamily="34" charset="0"/>
                <a:cs typeface="Arial" pitchFamily="34" charset="0"/>
              </a:rPr>
              <a:t> = 0.92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852595"/>
            <a:ext cx="5545839" cy="24824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68980" y="6564868"/>
            <a:ext cx="31242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Distribution A – Cleared for Public Release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0"/>
            <a:ext cx="1562954" cy="205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4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66800" y="26377"/>
            <a:ext cx="6912768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Functional Comparisons</a:t>
            </a:r>
          </a:p>
          <a:p>
            <a:pPr lvl="0" algn="ctr">
              <a:spcBef>
                <a:spcPct val="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Doubling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vs. numerical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ethods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6515238"/>
            <a:ext cx="41148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Hansen, 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., 1971: </a:t>
            </a:r>
            <a:r>
              <a:rPr lang="en-US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J. Atmos. Sci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1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120-125.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064" y="6186187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R = S/(4</a:t>
            </a:r>
            <a:r>
              <a:rPr lang="el-GR" sz="1400" b="1" i="1" dirty="0" smtClean="0">
                <a:latin typeface="Arial" pitchFamily="34" charset="0"/>
                <a:cs typeface="Arial" pitchFamily="34" charset="0"/>
              </a:rPr>
              <a:t>μμ</a:t>
            </a:r>
            <a:r>
              <a:rPr lang="en-US" sz="1400" b="1" i="1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556"/>
          <a:stretch/>
        </p:blipFill>
        <p:spPr>
          <a:xfrm>
            <a:off x="1380195" y="3812912"/>
            <a:ext cx="6719527" cy="2702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5884"/>
          <a:stretch/>
        </p:blipFill>
        <p:spPr>
          <a:xfrm>
            <a:off x="1380196" y="1221240"/>
            <a:ext cx="6719527" cy="26649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098" y="3202923"/>
            <a:ext cx="1365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0</a:t>
            </a:r>
          </a:p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i="1" baseline="-250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 0.5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718" y="6570055"/>
            <a:ext cx="31242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Distribution A – Cleared for Public Release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0"/>
            <a:ext cx="1562954" cy="205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2286244"/>
            <a:ext cx="9144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900" i="1" dirty="0">
                <a:latin typeface="Arial" pitchFamily="34" charset="0"/>
                <a:cs typeface="Arial" pitchFamily="34" charset="0"/>
              </a:rPr>
              <a:t>ω</a:t>
            </a:r>
            <a:r>
              <a:rPr lang="en-US" sz="900" i="1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= 1.0</a:t>
            </a:r>
          </a:p>
        </p:txBody>
      </p:sp>
    </p:spTree>
    <p:extLst>
      <p:ext uri="{BB962C8B-B14F-4D97-AF65-F5344CB8AC3E}">
        <p14:creationId xmlns:p14="http://schemas.microsoft.com/office/powerpoint/2010/main" val="42812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5921"/>
          <a:stretch/>
        </p:blipFill>
        <p:spPr>
          <a:xfrm>
            <a:off x="1272820" y="1163667"/>
            <a:ext cx="6845266" cy="267887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66800" y="26377"/>
            <a:ext cx="6912768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Functional Comparisons</a:t>
            </a:r>
          </a:p>
          <a:p>
            <a:pPr lvl="0" algn="ctr">
              <a:spcBef>
                <a:spcPct val="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Differences between doubling and numerical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ethods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7367"/>
          <a:stretch/>
        </p:blipFill>
        <p:spPr>
          <a:xfrm>
            <a:off x="1272820" y="3870960"/>
            <a:ext cx="6947988" cy="26772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685" y="3251772"/>
            <a:ext cx="1382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0</a:t>
            </a:r>
          </a:p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i="1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0.5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924007"/>
              </p:ext>
            </p:extLst>
          </p:nvPr>
        </p:nvGraphicFramePr>
        <p:xfrm>
          <a:off x="4724400" y="1343672"/>
          <a:ext cx="2057400" cy="555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8" name="Equation" r:id="rId6" imgW="1600200" imgH="431640" progId="Equation.DSMT4">
                  <p:embed/>
                </p:oleObj>
              </mc:Choice>
              <mc:Fallback>
                <p:oleObj name="Equation" r:id="rId6" imgW="1600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24400" y="1343672"/>
                        <a:ext cx="2057400" cy="555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3064" y="6186187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R = S/(4</a:t>
            </a:r>
            <a:r>
              <a:rPr lang="el-GR" sz="1400" b="1" i="1" dirty="0" smtClean="0">
                <a:latin typeface="Arial" pitchFamily="34" charset="0"/>
                <a:cs typeface="Arial" pitchFamily="34" charset="0"/>
              </a:rPr>
              <a:t>μμ</a:t>
            </a:r>
            <a:r>
              <a:rPr lang="en-US" sz="1400" b="1" i="1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6576498"/>
            <a:ext cx="31242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Distribution A – Cleared for Public Release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0"/>
            <a:ext cx="1562954" cy="205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1600200"/>
            <a:ext cx="990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900" i="1" dirty="0">
                <a:latin typeface="Arial" pitchFamily="34" charset="0"/>
                <a:cs typeface="Arial" pitchFamily="34" charset="0"/>
              </a:rPr>
              <a:t>ω</a:t>
            </a:r>
            <a:r>
              <a:rPr lang="en-US" sz="900" i="1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= 1.0</a:t>
            </a:r>
          </a:p>
        </p:txBody>
      </p:sp>
    </p:spTree>
    <p:extLst>
      <p:ext uri="{BB962C8B-B14F-4D97-AF65-F5344CB8AC3E}">
        <p14:creationId xmlns:p14="http://schemas.microsoft.com/office/powerpoint/2010/main" val="32482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15616" y="0"/>
            <a:ext cx="6912768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lang="en-US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045" y="152400"/>
            <a:ext cx="6845909" cy="8382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Overview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525963"/>
          </a:xfrm>
        </p:spPr>
        <p:txBody>
          <a:bodyPr/>
          <a:lstStyle/>
          <a:p>
            <a:pPr marL="233363" lvl="0" indent="-233363">
              <a:tabLst/>
            </a:pPr>
            <a:r>
              <a:rPr lang="en-US" sz="2400" dirty="0" smtClean="0"/>
              <a:t>Measurements of Diffuse Transmission</a:t>
            </a:r>
            <a:endParaRPr lang="en-US" sz="2400" dirty="0"/>
          </a:p>
          <a:p>
            <a:pPr marL="233363" lvl="0" indent="-233363">
              <a:tabLst/>
            </a:pPr>
            <a:r>
              <a:rPr lang="en-US" sz="2400" dirty="0" smtClean="0"/>
              <a:t>Diffuse Reflection and Transmission</a:t>
            </a:r>
            <a:endParaRPr lang="en-US" sz="2400" dirty="0"/>
          </a:p>
          <a:p>
            <a:pPr marL="233363" indent="-233363"/>
            <a:r>
              <a:rPr lang="en-US" sz="2400" dirty="0" smtClean="0"/>
              <a:t>Principles of Invariance</a:t>
            </a:r>
            <a:endParaRPr lang="en-US" sz="1800" b="0" dirty="0"/>
          </a:p>
          <a:p>
            <a:pPr marL="233363" indent="-233363"/>
            <a:r>
              <a:rPr lang="en-US" sz="2400" dirty="0" smtClean="0"/>
              <a:t>Functional Expansions</a:t>
            </a:r>
          </a:p>
          <a:p>
            <a:pPr marL="233363" indent="-233363"/>
            <a:r>
              <a:rPr lang="en-US" sz="2400" dirty="0" smtClean="0"/>
              <a:t>Numerical Methods</a:t>
            </a:r>
          </a:p>
          <a:p>
            <a:pPr marL="233363" indent="-233363"/>
            <a:r>
              <a:rPr lang="en-US" sz="2400" dirty="0" smtClean="0"/>
              <a:t>Single Scattering Properties</a:t>
            </a:r>
          </a:p>
          <a:p>
            <a:pPr marL="233363" indent="-233363"/>
            <a:r>
              <a:rPr lang="en-US" sz="2400" dirty="0" smtClean="0"/>
              <a:t>Results</a:t>
            </a:r>
          </a:p>
          <a:p>
            <a:pPr marL="233363" indent="-233363"/>
            <a:r>
              <a:rPr lang="en-US" sz="2400" dirty="0" smtClean="0"/>
              <a:t>Conclusions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8980" y="6564868"/>
            <a:ext cx="31242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Distribution A – Cleared for Public Release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0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66800" y="26377"/>
            <a:ext cx="6912768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Azimuth Angle Dependence</a:t>
            </a:r>
          </a:p>
          <a:p>
            <a:pPr lvl="0" algn="ctr">
              <a:spcBef>
                <a:spcPct val="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Sum over modes using Rayleigh phase function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8889"/>
          <a:stretch/>
        </p:blipFill>
        <p:spPr>
          <a:xfrm>
            <a:off x="4648200" y="1298308"/>
            <a:ext cx="3886200" cy="5031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8846"/>
          <a:stretch/>
        </p:blipFill>
        <p:spPr>
          <a:xfrm>
            <a:off x="304801" y="1263140"/>
            <a:ext cx="3932508" cy="5065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6576498"/>
            <a:ext cx="31242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Distribution A – Cleared for Public Release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0"/>
            <a:ext cx="1562954" cy="205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698695"/>
            <a:ext cx="9144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900" i="1" dirty="0">
                <a:latin typeface="Arial" pitchFamily="34" charset="0"/>
                <a:cs typeface="Arial" pitchFamily="34" charset="0"/>
              </a:rPr>
              <a:t>ω</a:t>
            </a:r>
            <a:r>
              <a:rPr lang="en-US" sz="900" i="1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= 1.0</a:t>
            </a:r>
          </a:p>
        </p:txBody>
      </p:sp>
    </p:spTree>
    <p:extLst>
      <p:ext uri="{BB962C8B-B14F-4D97-AF65-F5344CB8AC3E}">
        <p14:creationId xmlns:p14="http://schemas.microsoft.com/office/powerpoint/2010/main" val="32558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66800" y="26377"/>
            <a:ext cx="6912768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Azimuth Angle Dependence</a:t>
            </a:r>
          </a:p>
          <a:p>
            <a:pPr lvl="0" algn="ctr">
              <a:spcBef>
                <a:spcPct val="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Sum over 31 modes using stratus phase function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889"/>
          <a:stretch/>
        </p:blipFill>
        <p:spPr>
          <a:xfrm>
            <a:off x="4724400" y="1301260"/>
            <a:ext cx="3899055" cy="5048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9591"/>
          <a:stretch/>
        </p:blipFill>
        <p:spPr>
          <a:xfrm>
            <a:off x="381000" y="1357177"/>
            <a:ext cx="3962400" cy="49364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6576498"/>
            <a:ext cx="31242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Distribution A – Cleared for Public Release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0"/>
            <a:ext cx="1562954" cy="205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48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66800" y="26377"/>
            <a:ext cx="6912768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Fourier Component Behavior</a:t>
            </a:r>
          </a:p>
          <a:p>
            <a:pPr lvl="0" algn="ctr">
              <a:spcBef>
                <a:spcPct val="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ransmission vs.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eflection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271" y="1102922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itchFamily="34" charset="0"/>
                <a:cs typeface="Arial" pitchFamily="34" charset="0"/>
              </a:rPr>
              <a:t>τ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1.5</a:t>
            </a:r>
          </a:p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i="1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=0.5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8704"/>
          <a:stretch/>
        </p:blipFill>
        <p:spPr>
          <a:xfrm>
            <a:off x="4558353" y="1696998"/>
            <a:ext cx="4147540" cy="46142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" t="7554" r="-1539" b="-1952"/>
          <a:stretch/>
        </p:blipFill>
        <p:spPr>
          <a:xfrm>
            <a:off x="209520" y="1696998"/>
            <a:ext cx="4105918" cy="46643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68900" y="1512332"/>
            <a:ext cx="2887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or Rayleigh phase function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1447800"/>
            <a:ext cx="2717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or stratus phase function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6355272"/>
            <a:ext cx="2145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“N” denotes a negative value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6576498"/>
            <a:ext cx="31242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Distribution A – Cleared for Public Release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0"/>
            <a:ext cx="1562954" cy="205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7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15616" y="0"/>
            <a:ext cx="6912768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lang="en-US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045" y="152400"/>
            <a:ext cx="6845909" cy="838200"/>
          </a:xfrm>
        </p:spPr>
        <p:txBody>
          <a:bodyPr/>
          <a:lstStyle/>
          <a:p>
            <a:pPr lvl="0"/>
            <a:r>
              <a:rPr lang="en-US" dirty="0" smtClean="0"/>
              <a:t>Conclusions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78759"/>
            <a:ext cx="8763000" cy="5410200"/>
          </a:xfrm>
        </p:spPr>
        <p:txBody>
          <a:bodyPr/>
          <a:lstStyle/>
          <a:p>
            <a:pPr marL="233363" lvl="0" indent="-233363">
              <a:tabLst/>
            </a:pPr>
            <a:r>
              <a:rPr lang="en-US" sz="2000" dirty="0" smtClean="0"/>
              <a:t>Numerical calculations provide physical insight into higher order transmission function behavior associated with multiple scattering in a plane-parallel layer possessing homogeneous optical properties</a:t>
            </a:r>
          </a:p>
          <a:p>
            <a:pPr marL="233363" lvl="0" indent="-233363">
              <a:tabLst/>
            </a:pPr>
            <a:r>
              <a:rPr lang="en-US" sz="2000" dirty="0"/>
              <a:t>N</a:t>
            </a:r>
            <a:r>
              <a:rPr lang="en-US" sz="2000" dirty="0" smtClean="0"/>
              <a:t>umerical methods are well-suited for multi-core parallel computer processing due to the Fourier component independence</a:t>
            </a:r>
          </a:p>
          <a:p>
            <a:pPr marL="233363" lvl="0" indent="-233363">
              <a:tabLst/>
            </a:pPr>
            <a:r>
              <a:rPr lang="en-US" sz="2000" dirty="0"/>
              <a:t>A</a:t>
            </a:r>
            <a:r>
              <a:rPr lang="en-US" sz="2000" dirty="0" smtClean="0"/>
              <a:t>zimuth and zenith angle dependence, as well as transmission amplitude, is greatly amplified by the stratus phase function when compared to the Rayleigh phase function</a:t>
            </a:r>
            <a:endParaRPr lang="en-US" sz="2000" dirty="0"/>
          </a:p>
          <a:p>
            <a:pPr marL="233363" lvl="0" indent="-233363">
              <a:tabLst/>
            </a:pPr>
            <a:r>
              <a:rPr lang="en-US" sz="2000" dirty="0" smtClean="0"/>
              <a:t>Transmission functions exhibit uniform behavior between components and do not switch sign at higher order modes</a:t>
            </a:r>
          </a:p>
          <a:p>
            <a:pPr marL="233363" lvl="0" indent="-233363">
              <a:tabLst/>
            </a:pPr>
            <a:r>
              <a:rPr lang="en-US" sz="2000" dirty="0" smtClean="0"/>
              <a:t>Transmission function may be better suited for retrieving cloud properties in homogeneous </a:t>
            </a:r>
            <a:r>
              <a:rPr lang="en-US" sz="2000" dirty="0"/>
              <a:t>layers at visible </a:t>
            </a:r>
            <a:r>
              <a:rPr lang="en-US" sz="2000" dirty="0" smtClean="0"/>
              <a:t>wavelengths, when compared to the reflection function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6576498"/>
            <a:ext cx="31242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Distribution A – Cleared for Public Release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0"/>
            <a:ext cx="1562954" cy="205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45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15616" y="0"/>
            <a:ext cx="6912768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lang="en-US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045" y="152400"/>
            <a:ext cx="6845909" cy="838200"/>
          </a:xfrm>
        </p:spPr>
        <p:txBody>
          <a:bodyPr/>
          <a:lstStyle/>
          <a:p>
            <a:pPr lvl="0"/>
            <a:r>
              <a:rPr lang="en-US" dirty="0" smtClean="0"/>
              <a:t>Acknowledgment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876800"/>
          </a:xfrm>
        </p:spPr>
        <p:txBody>
          <a:bodyPr/>
          <a:lstStyle/>
          <a:p>
            <a:pPr marL="0" lvl="0" indent="0">
              <a:buNone/>
              <a:tabLst/>
            </a:pPr>
            <a:r>
              <a:rPr lang="en-US" sz="2000" b="0" dirty="0" smtClean="0"/>
              <a:t>Professor Singh’s work at AFRL was supported by the U.S. Air Force Summer Faculty Fellowship Program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6576498"/>
            <a:ext cx="31242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Distribution A – Cleared for Public Release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0"/>
            <a:ext cx="1562954" cy="205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27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15616" y="0"/>
            <a:ext cx="6912768" cy="10527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Diffuse Transmission</a:t>
            </a:r>
          </a:p>
          <a:p>
            <a:pPr lvl="0" algn="ctr">
              <a:spcBef>
                <a:spcPct val="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Zenith-view sunlit cloud radiances</a:t>
            </a:r>
          </a:p>
          <a:p>
            <a:pPr lvl="0" algn="ctr">
              <a:spcBef>
                <a:spcPct val="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in models and measurements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992" t="2191"/>
          <a:stretch/>
        </p:blipFill>
        <p:spPr>
          <a:xfrm>
            <a:off x="4124353" y="1223356"/>
            <a:ext cx="4582669" cy="3499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58360"/>
          <a:stretch/>
        </p:blipFill>
        <p:spPr>
          <a:xfrm>
            <a:off x="685800" y="1172702"/>
            <a:ext cx="2895600" cy="37511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2541" y="6251494"/>
            <a:ext cx="35718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McBride et al, 2011:  </a:t>
            </a:r>
            <a:r>
              <a:rPr lang="en-US" sz="1000" b="1" i="1" dirty="0" smtClean="0">
                <a:latin typeface="Arial" pitchFamily="34" charset="0"/>
                <a:cs typeface="Arial" pitchFamily="34" charset="0"/>
              </a:rPr>
              <a:t>Atmos. Chem. Phys.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000" b="1" u="sng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, 7235-7252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6311158"/>
            <a:ext cx="32656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Niple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et al, 2016:  </a:t>
            </a:r>
            <a:r>
              <a:rPr lang="en-US" sz="1000" b="1" i="1" dirty="0" smtClean="0">
                <a:latin typeface="Arial" pitchFamily="34" charset="0"/>
                <a:cs typeface="Arial" pitchFamily="34" charset="0"/>
              </a:rPr>
              <a:t>Atmos. Meas. Tech.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000" b="1" u="sng" dirty="0">
                <a:latin typeface="Arial" pitchFamily="34" charset="0"/>
                <a:cs typeface="Arial" pitchFamily="34" charset="0"/>
              </a:rPr>
              <a:t>9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, 4167-4179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4800600"/>
            <a:ext cx="2181896" cy="15740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3639"/>
          <a:stretch/>
        </p:blipFill>
        <p:spPr>
          <a:xfrm>
            <a:off x="0" y="5085129"/>
            <a:ext cx="5552271" cy="9346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68980" y="6564868"/>
            <a:ext cx="3124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Distribution A – Cleared for Public Release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68980" y="6564868"/>
            <a:ext cx="31242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Distribution A – Cleared for Public Release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2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15616" y="0"/>
            <a:ext cx="6912768" cy="10527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Diffuse Transmission</a:t>
            </a:r>
          </a:p>
          <a:p>
            <a:pPr lvl="0" algn="ctr">
              <a:spcBef>
                <a:spcPct val="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Zenith-view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measured sunlit cloud </a:t>
            </a:r>
          </a:p>
          <a:p>
            <a:pPr lvl="0" algn="ctr">
              <a:spcBef>
                <a:spcPct val="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radiances vs. cloud optical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depth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81200"/>
            <a:ext cx="7897574" cy="34990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6019800"/>
            <a:ext cx="21371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Data provided by Aerodyne, Inc.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05959" y="1164623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Scalar intensity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8980" y="6564868"/>
            <a:ext cx="31242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Distribution A – Cleared for Public Release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41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 idx="4294967295"/>
          </p:nvPr>
        </p:nvSpPr>
        <p:spPr>
          <a:xfrm>
            <a:off x="1599045" y="-48763"/>
            <a:ext cx="5862637" cy="950042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Diffuse Reflection and Transmission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Fundamental functions of radiative transfer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3767" y="2373868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&lt; 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9045" y="5740099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cross-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calibration error</a:t>
            </a:r>
          </a:p>
        </p:txBody>
      </p:sp>
      <p:sp>
        <p:nvSpPr>
          <p:cNvPr id="32770" name="TextBox 32769"/>
          <p:cNvSpPr txBox="1"/>
          <p:nvPr/>
        </p:nvSpPr>
        <p:spPr>
          <a:xfrm>
            <a:off x="239445" y="1156983"/>
            <a:ext cx="3305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plane-parallel scattering atmosphere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448" y="1519302"/>
            <a:ext cx="6484020" cy="4535169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41" name="TextBox 40"/>
          <p:cNvSpPr txBox="1"/>
          <p:nvPr/>
        </p:nvSpPr>
        <p:spPr>
          <a:xfrm>
            <a:off x="687504" y="6224520"/>
            <a:ext cx="7387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Reference:  Chandrasekhar, S., 1960:  </a:t>
            </a:r>
            <a:r>
              <a:rPr lang="en-US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Radiative Transfer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Dover, New York.  Chapter I, Section 13, p. 21.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96840" y="1589866"/>
            <a:ext cx="5181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ym typeface="Symbol" panose="05050102010706020507" pitchFamily="18" charset="2"/>
              </a:rPr>
              <a:t>  </a:t>
            </a:r>
            <a:r>
              <a:rPr lang="en-US" sz="1400" b="0" i="1" dirty="0" smtClean="0">
                <a:sym typeface="Symbol" panose="05050102010706020507" pitchFamily="18" charset="2"/>
              </a:rPr>
              <a:t>F</a:t>
            </a:r>
            <a:endParaRPr lang="en-US" sz="1400" b="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725058" y="2424209"/>
            <a:ext cx="1176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1069" y="5144549"/>
            <a:ext cx="1507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1071328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l-GR" sz="1400" b="1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optical depth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2983" y="1172371"/>
            <a:ext cx="1508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Scalar quantities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68980" y="6564868"/>
            <a:ext cx="3124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Distribution A – Cleared for Public Release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8980" y="6564868"/>
            <a:ext cx="31242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Distribution A – Cleared for Public Release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0" y="0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82" t="8125" r="2655" b="3074"/>
          <a:stretch/>
        </p:blipFill>
        <p:spPr>
          <a:xfrm>
            <a:off x="910906" y="1219200"/>
            <a:ext cx="7304362" cy="52135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62111" y="16592"/>
            <a:ext cx="5862637" cy="1085850"/>
          </a:xfr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Plane-Parallel Scattering Geometry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9093" y="6315017"/>
            <a:ext cx="7387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Chandrasekhar, S., 1960:  </a:t>
            </a:r>
            <a:r>
              <a:rPr lang="en-US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Radiative Transfer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Dover, New York.  Chapter I, Section 17, p. 39.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34200" y="1219200"/>
            <a:ext cx="1462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angle of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scattered light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8980" y="6564868"/>
            <a:ext cx="31242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Distribution A – Cleared for Public Release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0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66800" y="26377"/>
            <a:ext cx="6912768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Principles of Invariance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7843" y="1225356"/>
            <a:ext cx="6782498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Introduced by V. Ambartsumyan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-- plane-parallel semi-infinite atmosphere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-- diffuse reflection function only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-- semi-infinite layer optical properties (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n-US" i="1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p(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are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invariant to the addition of a finite layer with same properties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-- summation over functional expansions in terms of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associated Legendre polynomials (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i="1" baseline="-25000" dirty="0" err="1">
                <a:latin typeface="Arial" pitchFamily="34" charset="0"/>
                <a:cs typeface="Arial" pitchFamily="34" charset="0"/>
              </a:rPr>
              <a:t>l</a:t>
            </a:r>
            <a:r>
              <a:rPr lang="en-US" i="1" baseline="300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Extended and codified by S. Chandrasekhar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plane-parallel atmosphere of finite optical depth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-- both diffuse scattering and transmission functions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-- phase function expansions using addition theorem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for the Legendre polynomials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-- numerical expressions for the non-linear integral equations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including expanded scattering and transmission functions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Function expansions are non-linear, separable, and non-homogeneous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6172913"/>
            <a:ext cx="7387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Ambartsumyan, V., 1958: </a:t>
            </a:r>
            <a:r>
              <a:rPr lang="en-US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Theoretical Astrophysics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Pergamon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New York.  Chapter 33.</a:t>
            </a:r>
          </a:p>
          <a:p>
            <a:r>
              <a:rPr lang="en-US" sz="1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Chandrasekhar, S., 1960:  </a:t>
            </a:r>
            <a:r>
              <a:rPr lang="en-US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Radiative Transfer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Dover, New York.  Chapters II, IV, VI, VII.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8980" y="6564868"/>
            <a:ext cx="31242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Distribution A – Cleared for Public Release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0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19200" y="26377"/>
            <a:ext cx="6760368" cy="10527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Principles of Invariance (cont’d)</a:t>
            </a:r>
          </a:p>
          <a:p>
            <a:pPr lvl="0" algn="ctr">
              <a:spcBef>
                <a:spcPct val="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Solution procedures for a finite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ptical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epth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5127" y="1226178"/>
            <a:ext cx="794320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Express phase function in Legendre polynomials with finite number of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terms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0 -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 startAt="2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Expand phase function using addition theorem for spherical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harmonics in terms of plane-parallel geometry (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i="1" dirty="0">
                <a:latin typeface="Arial" pitchFamily="34" charset="0"/>
                <a:cs typeface="Arial" pitchFamily="34" charset="0"/>
              </a:rPr>
              <a:t>φ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l-GR" i="1" dirty="0">
                <a:latin typeface="Arial" pitchFamily="34" charset="0"/>
                <a:cs typeface="Arial" pitchFamily="34" charset="0"/>
              </a:rPr>
              <a:t>φ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where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 startAt="3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Rewrite the integral equations for scattering and transmission using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expanded phase function so they separate for the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Fourier components</a:t>
            </a:r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 startAt="4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Simultaneously solve the differential equations for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i="1" baseline="30000" dirty="0" smtClean="0">
                <a:latin typeface="Arial" pitchFamily="34" charset="0"/>
                <a:cs typeface="Arial" pitchFamily="34" charset="0"/>
              </a:rPr>
              <a:t>(m)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i="1" baseline="30000" dirty="0" smtClean="0">
                <a:latin typeface="Arial" pitchFamily="34" charset="0"/>
                <a:cs typeface="Arial" pitchFamily="34" charset="0"/>
              </a:rPr>
              <a:t>(m)</a:t>
            </a:r>
          </a:p>
          <a:p>
            <a:endParaRPr lang="en-US" i="1" baseline="30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 startAt="5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Sum modal solutions: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to retrieve azimuthal dependence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6172913"/>
            <a:ext cx="7387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Chandrasekhar, S., 1960:  </a:t>
            </a:r>
            <a:r>
              <a:rPr lang="en-US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Radiative Transfer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Dover, New York.  Chapters VI, VII.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276600" y="1613400"/>
          <a:ext cx="227703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6" name="Equation" r:id="rId3" imgW="1612800" imgH="431640" progId="Equation.DSMT4">
                  <p:embed/>
                </p:oleObj>
              </mc:Choice>
              <mc:Fallback>
                <p:oleObj name="Equation" r:id="rId3" imgW="1612800" imgH="43164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00" y="1613400"/>
                        <a:ext cx="227703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81284"/>
              </p:ext>
            </p:extLst>
          </p:nvPr>
        </p:nvGraphicFramePr>
        <p:xfrm>
          <a:off x="1981200" y="2815730"/>
          <a:ext cx="539538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" name="Equation" r:id="rId5" imgW="4046934" imgH="457088" progId="Equation.DSMT4">
                  <p:embed/>
                </p:oleObj>
              </mc:Choice>
              <mc:Fallback>
                <p:oleObj name="Equation" r:id="rId5" imgW="4046934" imgH="457088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1200" y="2815730"/>
                        <a:ext cx="539538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582266"/>
              </p:ext>
            </p:extLst>
          </p:nvPr>
        </p:nvGraphicFramePr>
        <p:xfrm>
          <a:off x="2951163" y="3309938"/>
          <a:ext cx="1571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8" name="Equation" r:id="rId7" imgW="1041120" imgH="469800" progId="Equation.DSMT4">
                  <p:embed/>
                </p:oleObj>
              </mc:Choice>
              <mc:Fallback>
                <p:oleObj name="Equation" r:id="rId7" imgW="1041120" imgH="469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51163" y="3309938"/>
                        <a:ext cx="1571625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235441"/>
              </p:ext>
            </p:extLst>
          </p:nvPr>
        </p:nvGraphicFramePr>
        <p:xfrm>
          <a:off x="3810000" y="5147263"/>
          <a:ext cx="437356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9" name="Equation" r:id="rId9" imgW="3162240" imgH="431640" progId="Equation.DSMT4">
                  <p:embed/>
                </p:oleObj>
              </mc:Choice>
              <mc:Fallback>
                <p:oleObj name="Equation" r:id="rId9" imgW="3162240" imgH="4316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0000" y="5147263"/>
                        <a:ext cx="4373562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68980" y="6564868"/>
            <a:ext cx="31242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Distribution A – Cleared for Public Release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2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66800" y="26377"/>
            <a:ext cx="6912768" cy="10527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Principles of Invariance (cont’d)</a:t>
            </a:r>
          </a:p>
          <a:p>
            <a:pPr lvl="0" algn="ctr">
              <a:spcBef>
                <a:spcPct val="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Integrodifferential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quations for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b="1" i="1" baseline="30000" dirty="0" smtClean="0">
                <a:latin typeface="Arial" pitchFamily="34" charset="0"/>
                <a:cs typeface="Arial" pitchFamily="34" charset="0"/>
              </a:rPr>
              <a:t>(m)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b="1" i="1" baseline="30000" dirty="0" smtClean="0">
                <a:latin typeface="Arial" pitchFamily="34" charset="0"/>
                <a:cs typeface="Arial" pitchFamily="34" charset="0"/>
              </a:rPr>
              <a:t>(m)</a:t>
            </a:r>
            <a:endParaRPr lang="en-US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6172913"/>
            <a:ext cx="7387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Chandrasekhar, S., 1960:  </a:t>
            </a:r>
            <a:r>
              <a:rPr lang="en-US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Radiative Transfer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Dover, New York.  Chapter VII, Section 53.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38100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751217"/>
              </p:ext>
            </p:extLst>
          </p:nvPr>
        </p:nvGraphicFramePr>
        <p:xfrm>
          <a:off x="117638" y="1651545"/>
          <a:ext cx="9003934" cy="75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" name="Equation" r:id="rId3" imgW="5410080" imgH="482400" progId="Equation.DSMT4">
                  <p:embed/>
                </p:oleObj>
              </mc:Choice>
              <mc:Fallback>
                <p:oleObj name="Equation" r:id="rId3" imgW="5410080" imgH="482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8" y="1651545"/>
                        <a:ext cx="9003934" cy="7543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457200" y="27879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989129"/>
              </p:ext>
            </p:extLst>
          </p:nvPr>
        </p:nvGraphicFramePr>
        <p:xfrm>
          <a:off x="457200" y="3266567"/>
          <a:ext cx="776287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7" name="Equation" r:id="rId5" imgW="4559040" imgH="469800" progId="Equation.DSMT4">
                  <p:embed/>
                </p:oleObj>
              </mc:Choice>
              <mc:Fallback>
                <p:oleObj name="Equation" r:id="rId5" imgW="4559040" imgH="469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66567"/>
                        <a:ext cx="7762875" cy="803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838200" y="34229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961889"/>
              </p:ext>
            </p:extLst>
          </p:nvPr>
        </p:nvGraphicFramePr>
        <p:xfrm>
          <a:off x="1562320" y="4338073"/>
          <a:ext cx="58674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8" name="Equation" r:id="rId7" imgW="3683000" imgH="469900" progId="Equation.DSMT4">
                  <p:embed/>
                </p:oleObj>
              </mc:Choice>
              <mc:Fallback>
                <p:oleObj name="Equation" r:id="rId7" imgW="3683000" imgH="4699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320" y="4338073"/>
                        <a:ext cx="5867400" cy="733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609600" y="429274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866521"/>
              </p:ext>
            </p:extLst>
          </p:nvPr>
        </p:nvGraphicFramePr>
        <p:xfrm>
          <a:off x="1524222" y="5253810"/>
          <a:ext cx="5997923" cy="69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9" name="Equation" r:id="rId9" imgW="3937000" imgH="444500" progId="Equation.DSMT4">
                  <p:embed/>
                </p:oleObj>
              </mc:Choice>
              <mc:Fallback>
                <p:oleObj name="Equation" r:id="rId9" imgW="3937000" imgH="4445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222" y="5253810"/>
                        <a:ext cx="5997923" cy="69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60278" y="448731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where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6265" y="535712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and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066" y="1263347"/>
            <a:ext cx="3288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Scattering function (diffuse):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7638" y="2880883"/>
            <a:ext cx="353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Transmission function (diffuse):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68980" y="6564868"/>
            <a:ext cx="31242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Distribution A – Cleared for Public Release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3446" y="26377"/>
            <a:ext cx="1674693" cy="255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RL Briefing Template 9FEB11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652397AE6B9F4496E144A7A4DFB032" ma:contentTypeVersion="0" ma:contentTypeDescription="Create a new document." ma:contentTypeScope="" ma:versionID="eeecffd916b3f711be04d39d25b2e777">
  <xsd:schema xmlns:xsd="http://www.w3.org/2001/XMLSchema" xmlns:p="http://schemas.microsoft.com/office/2006/metadata/properties" targetNamespace="http://schemas.microsoft.com/office/2006/metadata/properties" ma:root="true" ma:fieldsID="9ad531b92726796a4013a6ac4ccc6e8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0565FAF-FB13-4806-9CDA-99D08956CC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9C5E44-14F9-4205-AE4C-716C5FF42B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6997F2F-0988-49FF-9204-870220208138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4343</TotalTime>
  <Words>1563</Words>
  <Application>Microsoft Office PowerPoint</Application>
  <PresentationFormat>On-screen Show (4:3)</PresentationFormat>
  <Paragraphs>255</Paragraphs>
  <Slides>24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Times New Roman</vt:lpstr>
      <vt:lpstr>Symbol</vt:lpstr>
      <vt:lpstr>Calibri</vt:lpstr>
      <vt:lpstr>Wingdings</vt:lpstr>
      <vt:lpstr>AFRL Briefing Template 9FEB11</vt:lpstr>
      <vt:lpstr>Equation</vt:lpstr>
      <vt:lpstr>PowerPoint Presentation</vt:lpstr>
      <vt:lpstr>Overview</vt:lpstr>
      <vt:lpstr>PowerPoint Presentation</vt:lpstr>
      <vt:lpstr>PowerPoint Presentation</vt:lpstr>
      <vt:lpstr> Diffuse Reflection and Transmission Fundamental functions of radiative transfer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Acknowledgment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AFRL Briefing Template 2015 (Aspect Ratio 4x3)</dc:title>
  <dc:creator>jenkinm2</dc:creator>
  <cp:lastModifiedBy>ROADCAP, JOHN R DR-03 USAF AFMC AFRL/RVBY</cp:lastModifiedBy>
  <cp:revision>358</cp:revision>
  <cp:lastPrinted>2018-04-02T20:00:34Z</cp:lastPrinted>
  <dcterms:created xsi:type="dcterms:W3CDTF">2011-02-10T15:04:44Z</dcterms:created>
  <dcterms:modified xsi:type="dcterms:W3CDTF">2018-05-29T20:37:33Z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0x01010096652397AE6B9F4496E144A7A4DFB032</vt:lpwstr>
  </property>
</Properties>
</file>