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462" r:id="rId3"/>
    <p:sldId id="468" r:id="rId4"/>
    <p:sldId id="470" r:id="rId5"/>
    <p:sldId id="497" r:id="rId6"/>
    <p:sldId id="499" r:id="rId7"/>
    <p:sldId id="500" r:id="rId8"/>
    <p:sldId id="484" r:id="rId9"/>
    <p:sldId id="486" r:id="rId10"/>
    <p:sldId id="487" r:id="rId11"/>
    <p:sldId id="480" r:id="rId12"/>
    <p:sldId id="482" r:id="rId13"/>
    <p:sldId id="483" r:id="rId14"/>
    <p:sldId id="488" r:id="rId15"/>
    <p:sldId id="495" r:id="rId16"/>
    <p:sldId id="492" r:id="rId17"/>
    <p:sldId id="493" r:id="rId18"/>
    <p:sldId id="485" r:id="rId19"/>
    <p:sldId id="510" r:id="rId20"/>
    <p:sldId id="504" r:id="rId21"/>
    <p:sldId id="505" r:id="rId22"/>
    <p:sldId id="506" r:id="rId23"/>
    <p:sldId id="507" r:id="rId24"/>
    <p:sldId id="508" r:id="rId25"/>
    <p:sldId id="509" r:id="rId26"/>
    <p:sldId id="50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9900"/>
    <a:srgbClr val="006600"/>
    <a:srgbClr val="FF3399"/>
    <a:srgbClr val="FF99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1" autoAdjust="0"/>
    <p:restoredTop sz="95438" autoAdjust="0"/>
  </p:normalViewPr>
  <p:slideViewPr>
    <p:cSldViewPr>
      <p:cViewPr varScale="1">
        <p:scale>
          <a:sx n="88" d="100"/>
          <a:sy n="88" d="100"/>
        </p:scale>
        <p:origin x="1090" y="82"/>
      </p:cViewPr>
      <p:guideLst>
        <p:guide orient="horz" pos="1968"/>
        <p:guide pos="816"/>
      </p:guideLst>
    </p:cSldViewPr>
  </p:slideViewPr>
  <p:outlineViewPr>
    <p:cViewPr>
      <p:scale>
        <a:sx n="33" d="100"/>
        <a:sy n="33" d="100"/>
      </p:scale>
      <p:origin x="0" y="9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6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ACB3A9-B76D-4FA3-A6A0-DE01A0E36FFE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243DA-FA56-4F30-BB9C-012A0A4048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5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05121B-B6CF-46AB-8B1A-35CA64CB4A61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7A63D-8959-4002-9F2E-C2F7F7395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3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C: USG and  their contractors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4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8667750" cy="566737"/>
          </a:xfrm>
          <a:prstGeom prst="rect">
            <a:avLst/>
          </a:prstGeom>
          <a:noFill/>
        </p:spPr>
      </p:pic>
      <p:pic>
        <p:nvPicPr>
          <p:cNvPr id="10" name="Picture 30" descr="AFRL GLOBE LOGO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248400"/>
            <a:ext cx="1752600" cy="563335"/>
          </a:xfrm>
          <a:prstGeom prst="rect">
            <a:avLst/>
          </a:prstGeom>
          <a:noFill/>
        </p:spPr>
      </p:pic>
      <p:pic>
        <p:nvPicPr>
          <p:cNvPr id="12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 b="80652"/>
          <a:stretch>
            <a:fillRect/>
          </a:stretch>
        </p:blipFill>
        <p:spPr bwMode="auto">
          <a:xfrm flipV="1">
            <a:off x="228600" y="804720"/>
            <a:ext cx="8667796" cy="1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46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 May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C: USG and  their contractors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8667750" cy="566737"/>
          </a:xfrm>
          <a:prstGeom prst="rect">
            <a:avLst/>
          </a:prstGeom>
          <a:noFill/>
        </p:spPr>
      </p:pic>
      <p:pic>
        <p:nvPicPr>
          <p:cNvPr id="14" name="Picture 30" descr="AFRL GLOBE LOGO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248400"/>
            <a:ext cx="1752600" cy="563335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 b="80652"/>
          <a:stretch>
            <a:fillRect/>
          </a:stretch>
        </p:blipFill>
        <p:spPr bwMode="auto">
          <a:xfrm flipV="1">
            <a:off x="228600" y="804720"/>
            <a:ext cx="8667796" cy="1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89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8667750" cy="566737"/>
          </a:xfrm>
          <a:prstGeom prst="rect">
            <a:avLst/>
          </a:prstGeom>
          <a:noFill/>
        </p:spPr>
      </p:pic>
      <p:pic>
        <p:nvPicPr>
          <p:cNvPr id="15" name="Picture 30" descr="AFRL GLOBE LOGO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248400"/>
            <a:ext cx="1752600" cy="563335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 b="80652"/>
          <a:stretch>
            <a:fillRect/>
          </a:stretch>
        </p:blipFill>
        <p:spPr bwMode="auto">
          <a:xfrm flipV="1">
            <a:off x="228600" y="804720"/>
            <a:ext cx="8667796" cy="1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90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8667750" cy="566737"/>
          </a:xfrm>
          <a:prstGeom prst="rect">
            <a:avLst/>
          </a:prstGeom>
          <a:noFill/>
        </p:spPr>
      </p:pic>
      <p:pic>
        <p:nvPicPr>
          <p:cNvPr id="12" name="Picture 30" descr="AFRL GLOBE LOGO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248400"/>
            <a:ext cx="1752600" cy="563335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2" cstate="print"/>
          <a:srcRect b="80652"/>
          <a:stretch>
            <a:fillRect/>
          </a:stretch>
        </p:blipFill>
        <p:spPr bwMode="auto">
          <a:xfrm flipV="1">
            <a:off x="228600" y="804720"/>
            <a:ext cx="8667796" cy="1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52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RL Shiel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4848"/>
            <a:ext cx="1007897" cy="10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\\raptor\Office\SSI Styles\SSI Logos etc. 2017\PowerPoint color bar with tex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8667750" cy="566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2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 May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C: USG and  their contractors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734" y="1371600"/>
            <a:ext cx="8458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31134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47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47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2477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774FFD-654C-46EB-968A-4A1985963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9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6077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3568" y="1932781"/>
            <a:ext cx="8458200" cy="1191419"/>
          </a:xfrm>
        </p:spPr>
        <p:txBody>
          <a:bodyPr>
            <a:noAutofit/>
          </a:bodyPr>
          <a:lstStyle/>
          <a:p>
            <a:r>
              <a:rPr lang="en-US" sz="3200" b="1" dirty="0"/>
              <a:t>MODTRAN</a:t>
            </a:r>
            <a:r>
              <a:rPr lang="en-US" sz="3200" b="1" baseline="30000" dirty="0"/>
              <a:t>®</a:t>
            </a:r>
            <a:r>
              <a:rPr lang="en-US" sz="3200" b="1" dirty="0"/>
              <a:t>6</a:t>
            </a:r>
            <a:br>
              <a:rPr lang="en-US" sz="3200" b="1" dirty="0"/>
            </a:br>
            <a:r>
              <a:rPr lang="en-US" sz="3200" b="1" dirty="0"/>
              <a:t>Overview and Features</a:t>
            </a:r>
            <a:endParaRPr lang="en-US" sz="3200" i="1" baseline="30000" dirty="0">
              <a:solidFill>
                <a:schemeClr val="accent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915400" cy="2514600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T. Perkins, A. Berk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Spectral Sciences, Inc., 4 Fourth Ave, Burlington, MA 01803</a:t>
            </a: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Jeannette van den Bosch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USAF Research Laboratory, Kirtland AFB, NM 87117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b="1" dirty="0"/>
              <a:t>2018 Atmospheric Transmission Models – Modeling in Remote Sensing Meeting, Newton, MA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4 – 6 June 2018, Boston College</a:t>
            </a:r>
            <a:endParaRPr lang="en-US" sz="2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013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MODTRAN</a:t>
            </a:r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a registered trademark owned by the United States Government as represented by the Secretary of the Air Force.</a:t>
            </a:r>
          </a:p>
        </p:txBody>
      </p:sp>
      <p:pic>
        <p:nvPicPr>
          <p:cNvPr id="6" name="Picture 30" descr="AFRL GLOBE 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999" y="533400"/>
            <a:ext cx="3556001" cy="1143000"/>
          </a:xfrm>
          <a:prstGeom prst="rect">
            <a:avLst/>
          </a:prstGeom>
          <a:noFill/>
        </p:spPr>
      </p:pic>
      <p:pic>
        <p:nvPicPr>
          <p:cNvPr id="19458" name="Picture 2" descr="\\raptor\Office\SSI Styles\SSI Logos etc. 2017\Spectral Sciences Inc high re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886200" cy="1636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50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MODTRAN6 GUI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2057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Case Editor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35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1066800"/>
            <a:ext cx="1219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Parameter Groups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3886200" y="1651575"/>
            <a:ext cx="0" cy="405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4864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Replicate Configuration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11811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4648200" y="3657600"/>
            <a:ext cx="3429000" cy="1219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All input parameters are accessible</a:t>
            </a:r>
          </a:p>
        </p:txBody>
      </p:sp>
    </p:spTree>
    <p:extLst>
      <p:ext uri="{BB962C8B-B14F-4D97-AF65-F5344CB8AC3E}">
        <p14:creationId xmlns:p14="http://schemas.microsoft.com/office/powerpoint/2010/main" val="94868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Aerosol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Supplements the default aerosol models of MODTRAN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</a:rPr>
              <a:t>Creates data files to describe “custom” aerosol types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</a:rPr>
              <a:t>Generates formatted optical property data files (SAP)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</a:rPr>
              <a:t>Interface via API or text input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Optical properties calculated directly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</a:rPr>
              <a:t>Particle types, refractive indices, size distributions, density profiles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/>
                </a:solidFill>
              </a:rPr>
              <a:t>Mishchenko’s Mie and/or T-Matrix code (NASA)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657600"/>
            <a:ext cx="3891208" cy="2514600"/>
            <a:chOff x="680792" y="4114800"/>
            <a:chExt cx="3891208" cy="26670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1"/>
            <a:stretch>
              <a:fillRect/>
            </a:stretch>
          </p:blipFill>
          <p:spPr bwMode="auto">
            <a:xfrm>
              <a:off x="680792" y="4114800"/>
              <a:ext cx="3891208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971800" y="41542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Size Distributions</a:t>
              </a:r>
            </a:p>
          </p:txBody>
        </p:sp>
      </p:grp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4681281" y="3657600"/>
            <a:ext cx="377691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411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Soluble Particles</a:t>
            </a:r>
          </a:p>
        </p:txBody>
      </p:sp>
    </p:spTree>
    <p:extLst>
      <p:ext uri="{BB962C8B-B14F-4D97-AF65-F5344CB8AC3E}">
        <p14:creationId xmlns:p14="http://schemas.microsoft.com/office/powerpoint/2010/main" val="61593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8534400" cy="2895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Objectives</a:t>
            </a:r>
          </a:p>
          <a:p>
            <a:pPr marL="514350" indent="-2857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Convert radiosonde measurements of pressure, temperature and relative humidity at 1000s of altitudes for input to MODTRAN (.json and .tp5).</a:t>
            </a:r>
          </a:p>
          <a:p>
            <a:pPr marL="514350" indent="-2857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weather station radiosonde data as input to MODTRAN.  Typical measurements consist of up to ~200 altitudes of lower altitude measurements of pressure, temperature and relative humidity.</a:t>
            </a:r>
          </a:p>
          <a:p>
            <a:pPr marL="514350" indent="-2857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Prepare MODTRAN input from Latitude/Longitude NOAA long-term global averages (from 1981 to 2010) of T and RH at 17 pressure levels.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581400"/>
            <a:ext cx="4038600" cy="2544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Overall Strategy</a:t>
            </a:r>
          </a:p>
          <a:p>
            <a:pPr marL="6858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available measurements at lower altitudes, then fit standard model atmosphere data at higher altitudes.</a:t>
            </a:r>
          </a:p>
          <a:p>
            <a:pPr marL="6858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Choose a standard models based on a least-square fit of temperature and pressure.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Toolkit</a:t>
            </a:r>
          </a:p>
        </p:txBody>
      </p:sp>
      <p:pic>
        <p:nvPicPr>
          <p:cNvPr id="7" name="Picture 6" descr="air in air.mon.ltm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1575" r="2809" b="22784"/>
          <a:stretch/>
        </p:blipFill>
        <p:spPr>
          <a:xfrm>
            <a:off x="4641332" y="3733800"/>
            <a:ext cx="3969268" cy="25045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5350" y="3461468"/>
            <a:ext cx="3592850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NCAR Reanalysis database</a:t>
            </a:r>
          </a:p>
        </p:txBody>
      </p:sp>
    </p:spTree>
    <p:extLst>
      <p:ext uri="{BB962C8B-B14F-4D97-AF65-F5344CB8AC3E}">
        <p14:creationId xmlns:p14="http://schemas.microsoft.com/office/powerpoint/2010/main" val="101004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Atmosphere Toolkit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524774"/>
            <a:ext cx="2133600" cy="365125"/>
          </a:xfrm>
        </p:spPr>
        <p:txBody>
          <a:bodyPr/>
          <a:lstStyle/>
          <a:p>
            <a:fld id="{63774FFD-654C-46EB-968A-4A1985963CD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0"/>
          <a:stretch/>
        </p:blipFill>
        <p:spPr bwMode="auto">
          <a:xfrm>
            <a:off x="1670243" y="3429000"/>
            <a:ext cx="6711757" cy="2772817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 rot="10800000" flipH="1">
            <a:off x="1752600" y="1676400"/>
            <a:ext cx="381122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95" y="946150"/>
            <a:ext cx="5958205" cy="24066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1563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Radiosonde Processing</a:t>
            </a: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1219200" y="4419600"/>
            <a:ext cx="381122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1058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Model Fitting</a:t>
            </a:r>
          </a:p>
        </p:txBody>
      </p:sp>
    </p:spTree>
    <p:extLst>
      <p:ext uri="{BB962C8B-B14F-4D97-AF65-F5344CB8AC3E}">
        <p14:creationId xmlns:p14="http://schemas.microsoft.com/office/powerpoint/2010/main" val="183542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20407"/>
            <a:ext cx="4572000" cy="4114800"/>
          </a:xfrm>
        </p:spPr>
        <p:txBody>
          <a:bodyPr>
            <a:noAutofit/>
          </a:bodyPr>
          <a:lstStyle/>
          <a:p>
            <a:r>
              <a:rPr lang="en-US" sz="2000" dirty="0"/>
              <a:t>Top-level MODTRAN-API: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Specify inputs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Execute cases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Retrieve output</a:t>
            </a:r>
          </a:p>
          <a:p>
            <a:r>
              <a:rPr lang="en-US" sz="2000" dirty="0"/>
              <a:t>Multiple interface methods offer flexibility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Interact with or without file I/O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Link directly with user applications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Interface Control Document (ICD) with example code.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65125"/>
          </a:xfrm>
        </p:spPr>
        <p:txBody>
          <a:bodyPr/>
          <a:lstStyle/>
          <a:p>
            <a:fld id="{63774FFD-654C-46EB-968A-4A1985963C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834" y="914400"/>
            <a:ext cx="4390208" cy="373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/>
          <p:nvPr/>
        </p:nvGrpSpPr>
        <p:grpSpPr>
          <a:xfrm>
            <a:off x="457200" y="4572000"/>
            <a:ext cx="8235142" cy="1635127"/>
            <a:chOff x="522316" y="4846980"/>
            <a:chExt cx="8235142" cy="1706219"/>
          </a:xfrm>
        </p:grpSpPr>
        <p:grpSp>
          <p:nvGrpSpPr>
            <p:cNvPr id="9" name="Group 14"/>
            <p:cNvGrpSpPr/>
            <p:nvPr/>
          </p:nvGrpSpPr>
          <p:grpSpPr>
            <a:xfrm>
              <a:off x="522316" y="4846980"/>
              <a:ext cx="5594391" cy="990600"/>
              <a:chOff x="3581399" y="4694580"/>
              <a:chExt cx="5594391" cy="9906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581399" y="4694580"/>
                <a:ext cx="5418702" cy="990600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ModInput* inp = modCaseInput( case_index );</a:t>
                </a:r>
              </a:p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inp-&gt;Atmosphere.model = ATM_TROPICAL;</a:t>
                </a:r>
              </a:p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modExecute()</a:t>
                </a:r>
                <a:r>
                  <a:rPr lang="en-US" sz="1600" b="1" dirty="0">
                    <a:solidFill>
                      <a:srgbClr val="1F497D"/>
                    </a:solidFill>
                    <a:latin typeface="Courier New" pitchFamily="49" charset="0"/>
                    <a:cs typeface="Courier New" pitchFamily="49" charset="0"/>
                  </a:rPr>
                  <a:t>;</a:t>
                </a:r>
                <a:endParaRPr lang="en-US" sz="1400" b="1" dirty="0">
                  <a:solidFill>
                    <a:srgbClr val="1F497D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824412" y="4731862"/>
                <a:ext cx="351378" cy="369332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2274916" y="5562599"/>
              <a:ext cx="6482542" cy="990600"/>
              <a:chOff x="-914401" y="4724399"/>
              <a:chExt cx="6482542" cy="990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-914401" y="4724399"/>
                <a:ext cx="6172201" cy="990600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ModInput* inp = modtran-&gt;caseInput( case_index );</a:t>
                </a:r>
              </a:p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inp-&gt;Atmosphere.model = ATM_TROPICAL;</a:t>
                </a:r>
              </a:p>
              <a:p>
                <a:pPr algn="l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ourier New" pitchFamily="49" charset="0"/>
                    <a:cs typeface="Courier New" pitchFamily="49" charset="0"/>
                  </a:rPr>
                  <a:t>modtran-&gt;execute();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47458" y="5186642"/>
                <a:ext cx="620683" cy="369332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C++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49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sz="2000" b="1" dirty="0"/>
              <a:t>ModLib</a:t>
            </a:r>
            <a:r>
              <a:rPr lang="en-US" sz="2000" dirty="0"/>
              <a:t>: top-level object that encapsulates the functions of MODTRAN within a single interface</a:t>
            </a:r>
          </a:p>
          <a:p>
            <a:pPr marL="628650" lvl="1" indent="-228600"/>
            <a:r>
              <a:rPr lang="en-US" sz="1800" dirty="0">
                <a:solidFill>
                  <a:schemeClr val="tx2"/>
                </a:solidFill>
              </a:rPr>
              <a:t>Built as a shared/dynamic library (.dll, .so, .dylib)</a:t>
            </a:r>
          </a:p>
          <a:p>
            <a:pPr marL="628650" lvl="1" indent="-228600"/>
            <a:r>
              <a:rPr lang="en-US" sz="1800" i="1" dirty="0">
                <a:solidFill>
                  <a:schemeClr val="tx2"/>
                </a:solidFill>
              </a:rPr>
              <a:t>Internal code is not thread-safe (incompatible with multithreading)</a:t>
            </a:r>
          </a:p>
          <a:p>
            <a:pPr marL="628650" lvl="1" indent="-228600"/>
            <a:endParaRPr lang="en-US" sz="2000" dirty="0"/>
          </a:p>
          <a:p>
            <a:pPr marL="228600" indent="-228600"/>
            <a:r>
              <a:rPr lang="en-US" sz="2000" dirty="0"/>
              <a:t>API functions and structures have C/C++ bindings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Most languages can link with standard ISO-C code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Current development ported to Java, Python, and ENVI/IDL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Matlab interface to follow</a:t>
            </a:r>
          </a:p>
          <a:p>
            <a:pPr marL="627063" lvl="1" indent="-228600"/>
            <a:endParaRPr lang="en-US" sz="1800" dirty="0">
              <a:solidFill>
                <a:schemeClr val="tx2"/>
              </a:solidFill>
            </a:endParaRPr>
          </a:p>
          <a:p>
            <a:pPr marL="227013" indent="-228600"/>
            <a:r>
              <a:rPr lang="en-US" sz="2000" dirty="0"/>
              <a:t>Supports new and legacy file formats for input and output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Tape5 (translator), Tape6, Tape7, Tape8, Flux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JSON text input and output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CSV and tab-delimited text output (Excel)</a:t>
            </a:r>
          </a:p>
          <a:p>
            <a:pPr marL="627063" lvl="1" indent="-228600"/>
            <a:r>
              <a:rPr lang="en-US" sz="1800" dirty="0">
                <a:solidFill>
                  <a:schemeClr val="tx2"/>
                </a:solidFill>
              </a:rPr>
              <a:t>ENVI Spectral Libraries (binary output)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Language Wrapping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990600"/>
            <a:ext cx="4495799" cy="5181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117475" indent="109538"/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import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pymodtran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pymod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import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matplotlib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pyplot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import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numpy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np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# Initialize the MODTRAN library interface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modlib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pymod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</a:t>
            </a:r>
            <a:r>
              <a:rPr lang="en-US" sz="1000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ModLib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</a:t>
            </a:r>
          </a:p>
          <a:p>
            <a:pPr marL="117475" indent="109538"/>
            <a:r>
              <a:rPr lang="en-US" sz="10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# Create a basic downward-looking radiance calculation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modlib.caseCreate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(1)</a:t>
            </a: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modlib.caseInput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(0) </a:t>
            </a:r>
            <a:r>
              <a:rPr lang="en-US" sz="10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#case 0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modin.name =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test_radiance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modin.options.iemsct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pymod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.RT_SOLAR_AND_THERMAL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modin.spectral.v1 = 2000.0</a:t>
            </a: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modin.spectral.v2 = 5000.0</a:t>
            </a: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modin.spectral.dv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1.0</a:t>
            </a: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modin.spectral.fwhm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2.0</a:t>
            </a: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modin.geometry.h1alt = 15</a:t>
            </a: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modin.geometry.h2alt = 0.0</a:t>
            </a: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modin.geometry.obszen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170.0</a:t>
            </a: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modin.fileopt.nofile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pymod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.FC_NOFILES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#Run the configuration and plot the output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117475" indent="109538"/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modlib.execute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</a:t>
            </a:r>
          </a:p>
          <a:p>
            <a:pPr marL="117475" indent="109538"/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…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.figure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(0,figsize=(9,6))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.plot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fr,tr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'g'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.grid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True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.ylabel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'Transmittance'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.xlabel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Wavenumber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(cm-1)'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.figure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(1,figsize=(9,6))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.semilogy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fr,rd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'r'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.grid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True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.ylabel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'Radiance (log)'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117475" indent="109538"/>
            <a:r>
              <a:rPr lang="en-US" sz="1000" dirty="0" err="1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plt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.xlabel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'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Wavenumber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(cm-1)‘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657600" cy="228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71800" y="93922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Python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35052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Scanned Output</a:t>
            </a: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657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6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Language Wrapping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990600"/>
            <a:ext cx="4843805" cy="5181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indent="227013"/>
            <a:r>
              <a:rPr lang="en-US" sz="1000" dirty="0">
                <a:solidFill>
                  <a:schemeClr val="tx1"/>
                </a:solidFill>
              </a:rPr>
              <a:t>  pro idl_05vs15nadirRad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modtran</a:t>
            </a:r>
            <a:r>
              <a:rPr lang="en-US" sz="1000" dirty="0">
                <a:solidFill>
                  <a:schemeClr val="tx1"/>
                </a:solidFill>
              </a:rPr>
              <a:t> = </a:t>
            </a:r>
            <a:r>
              <a:rPr lang="en-US" sz="1000" dirty="0" err="1">
                <a:solidFill>
                  <a:schemeClr val="tx1"/>
                </a:solidFill>
              </a:rPr>
              <a:t>obj_new</a:t>
            </a:r>
            <a:r>
              <a:rPr lang="en-US" sz="1000" dirty="0">
                <a:solidFill>
                  <a:schemeClr val="tx1"/>
                </a:solidFill>
              </a:rPr>
              <a:t>('</a:t>
            </a:r>
            <a:r>
              <a:rPr lang="en-US" sz="1000" dirty="0" err="1">
                <a:solidFill>
                  <a:schemeClr val="tx1"/>
                </a:solidFill>
              </a:rPr>
              <a:t>modlib</a:t>
            </a:r>
            <a:r>
              <a:rPr lang="en-US" sz="1000" dirty="0">
                <a:solidFill>
                  <a:schemeClr val="tx1"/>
                </a:solidFill>
              </a:rPr>
              <a:t>')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</a:p>
          <a:p>
            <a:pPr indent="227013"/>
            <a:r>
              <a:rPr lang="sv-SE" sz="1000" dirty="0">
                <a:solidFill>
                  <a:schemeClr val="tx1"/>
                </a:solidFill>
              </a:rPr>
              <a:t>  print, 'MODTRAN version ', modtran-&gt;version()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;configure the first case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</a:t>
            </a:r>
            <a:r>
              <a:rPr lang="en-US" sz="1000" dirty="0">
                <a:solidFill>
                  <a:schemeClr val="tx1"/>
                </a:solidFill>
              </a:rPr>
              <a:t> = </a:t>
            </a:r>
            <a:r>
              <a:rPr lang="en-US" sz="1000" dirty="0" err="1">
                <a:solidFill>
                  <a:schemeClr val="tx1"/>
                </a:solidFill>
              </a:rPr>
              <a:t>ModUtil.createInputDefault</a:t>
            </a:r>
            <a:r>
              <a:rPr lang="en-US" sz="1000" dirty="0">
                <a:solidFill>
                  <a:schemeClr val="tx1"/>
                </a:solidFill>
              </a:rPr>
              <a:t>()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NAME = '05vs15nadirRAD'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DESCRIPTION</a:t>
            </a:r>
            <a:r>
              <a:rPr lang="en-US" sz="1000" i="1" dirty="0">
                <a:solidFill>
                  <a:schemeClr val="tx1"/>
                </a:solidFill>
              </a:rPr>
              <a:t> = ‘Comparison of the 5 and 15 cm-1 band models'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options.IEMSCT</a:t>
            </a:r>
            <a:r>
              <a:rPr lang="en-US" sz="1000" i="1" dirty="0">
                <a:solidFill>
                  <a:schemeClr val="tx1"/>
                </a:solidFill>
              </a:rPr>
              <a:t> = 'RT_SOLAR_AND_THERMAL'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options.IMULT</a:t>
            </a:r>
            <a:r>
              <a:rPr lang="en-US" sz="1000" i="1" dirty="0">
                <a:solidFill>
                  <a:schemeClr val="tx1"/>
                </a:solidFill>
              </a:rPr>
              <a:t> = 'RT_ISAACS_2STREAM_AT_OBS'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atmos.MODEL</a:t>
            </a:r>
            <a:r>
              <a:rPr lang="en-US" sz="1000" i="1" dirty="0">
                <a:solidFill>
                  <a:schemeClr val="tx1"/>
                </a:solidFill>
              </a:rPr>
              <a:t> = 'ATM_US_STANDARD_1976'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atmos.MDEF</a:t>
            </a:r>
            <a:r>
              <a:rPr lang="en-US" sz="1000" i="1" dirty="0">
                <a:solidFill>
                  <a:schemeClr val="tx1"/>
                </a:solidFill>
              </a:rPr>
              <a:t> = 0L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atmos.CO2MX = 380.0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aerosols.IHAZE</a:t>
            </a:r>
            <a:r>
              <a:rPr lang="en-US" sz="1000" i="1" dirty="0">
                <a:solidFill>
                  <a:schemeClr val="tx1"/>
                </a:solidFill>
              </a:rPr>
              <a:t> = 'AER_RURAL_DENSE'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geometry.ITYPE</a:t>
            </a:r>
            <a:r>
              <a:rPr lang="en-US" sz="1000" i="1" dirty="0">
                <a:solidFill>
                  <a:schemeClr val="tx1"/>
                </a:solidFill>
              </a:rPr>
              <a:t> = 2L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geometry.IDAY</a:t>
            </a:r>
            <a:r>
              <a:rPr lang="en-US" sz="1000" i="1" dirty="0">
                <a:solidFill>
                  <a:schemeClr val="tx1"/>
                </a:solidFill>
              </a:rPr>
              <a:t> = 1L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geometry.H1ALT = 20.0D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geometry.H2ALT = 0.0D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geometry.OBSZEN</a:t>
            </a:r>
            <a:r>
              <a:rPr lang="en-US" sz="1000" i="1" dirty="0">
                <a:solidFill>
                  <a:schemeClr val="tx1"/>
                </a:solidFill>
              </a:rPr>
              <a:t> = 180.0D  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geometry.IPARM</a:t>
            </a:r>
            <a:r>
              <a:rPr lang="en-US" sz="1000" i="1" dirty="0">
                <a:solidFill>
                  <a:schemeClr val="tx1"/>
                </a:solidFill>
              </a:rPr>
              <a:t> = 2L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geometry.PARM2 = 60.0D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surface.SURFTYPE</a:t>
            </a:r>
            <a:r>
              <a:rPr lang="en-US" sz="1000" i="1" dirty="0">
                <a:solidFill>
                  <a:schemeClr val="tx1"/>
                </a:solidFill>
              </a:rPr>
              <a:t> = 'REFL_CONSTANT'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surface.SURREF</a:t>
            </a:r>
            <a:r>
              <a:rPr lang="en-US" sz="1000" i="1" dirty="0">
                <a:solidFill>
                  <a:schemeClr val="tx1"/>
                </a:solidFill>
              </a:rPr>
              <a:t> = 0.40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spectral.V1 = 13995.0D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inp.</a:t>
            </a:r>
            <a:r>
              <a:rPr lang="en-US" sz="1000" i="1" dirty="0">
                <a:solidFill>
                  <a:schemeClr val="tx1"/>
                </a:solidFill>
              </a:rPr>
              <a:t>spectral.V2 = 34005.0D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spectral.DV</a:t>
            </a:r>
            <a:r>
              <a:rPr lang="en-US" sz="1000" i="1" dirty="0">
                <a:solidFill>
                  <a:schemeClr val="tx1"/>
                </a:solidFill>
              </a:rPr>
              <a:t> = 90.0D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spectral.FWHM</a:t>
            </a:r>
            <a:r>
              <a:rPr lang="en-US" sz="1000" i="1" dirty="0">
                <a:solidFill>
                  <a:schemeClr val="tx1"/>
                </a:solidFill>
              </a:rPr>
              <a:t> = 90.0D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sz="1000" dirty="0" err="1">
                <a:solidFill>
                  <a:schemeClr val="tx1"/>
                </a:solidFill>
              </a:rPr>
              <a:t>inp.</a:t>
            </a:r>
            <a:r>
              <a:rPr lang="en-US" sz="1000" i="1" dirty="0" err="1">
                <a:solidFill>
                  <a:schemeClr val="tx1"/>
                </a:solidFill>
              </a:rPr>
              <a:t>spectral.BMNAME</a:t>
            </a:r>
            <a:r>
              <a:rPr lang="en-US" sz="1000" i="1" dirty="0">
                <a:solidFill>
                  <a:schemeClr val="tx1"/>
                </a:solidFill>
              </a:rPr>
              <a:t> = '15_2013'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    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 print, 'Execute: ',</a:t>
            </a:r>
            <a:r>
              <a:rPr lang="en-US" sz="1000" dirty="0" err="1">
                <a:solidFill>
                  <a:schemeClr val="tx1"/>
                </a:solidFill>
              </a:rPr>
              <a:t>modtran</a:t>
            </a:r>
            <a:r>
              <a:rPr lang="en-US" sz="1000" dirty="0">
                <a:solidFill>
                  <a:schemeClr val="tx1"/>
                </a:solidFill>
              </a:rPr>
              <a:t>-&gt;execute()</a:t>
            </a:r>
          </a:p>
          <a:p>
            <a:pPr indent="227013"/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01542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ENVI/IDL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35052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Scanned Output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00" t="3750" r="3000" b="5625"/>
          <a:stretch>
            <a:fillRect/>
          </a:stretch>
        </p:blipFill>
        <p:spPr bwMode="auto">
          <a:xfrm>
            <a:off x="4308344" y="2667000"/>
            <a:ext cx="4226056" cy="325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6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Documentation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MODTRAN6 User Manual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Setup and Tutorial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I/O Descriptions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Installation and Toolkit Instructions</a:t>
            </a:r>
          </a:p>
          <a:p>
            <a:r>
              <a:rPr lang="en-US" dirty="0"/>
              <a:t>Algorithm Theoretical Basis Document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Detailed description of Radiative Transfer Methods</a:t>
            </a:r>
          </a:p>
          <a:p>
            <a:r>
              <a:rPr lang="en-US" dirty="0"/>
              <a:t>Interface Control Document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Instructions for using the MODTRAN Application Programming Interface (API)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53181"/>
              </p:ext>
            </p:extLst>
          </p:nvPr>
        </p:nvGraphicFramePr>
        <p:xfrm>
          <a:off x="3733800" y="1611086"/>
          <a:ext cx="4933950" cy="1055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 dirty="0">
                          <a:effectLst/>
                        </a:rPr>
                        <a:t>IEMSCT Name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 dirty="0">
                          <a:effectLst/>
                        </a:rPr>
                        <a:t>#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 dirty="0">
                          <a:effectLst/>
                        </a:rPr>
                        <a:t>Description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>
                          <a:effectLst/>
                        </a:rPr>
                        <a:t>RT_TRANSMITTANCE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>
                          <a:effectLst/>
                        </a:rPr>
                        <a:t>0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>
                          <a:effectLst/>
                        </a:rPr>
                        <a:t>Spectral transmittance only mode.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 dirty="0">
                          <a:effectLst/>
                        </a:rPr>
                        <a:t>RT_THERMAL_ONLY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Spectral thermal radiance (no Sun/Moon) mode.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>
                          <a:effectLst/>
                        </a:rPr>
                        <a:t>RT_SOLAR_AND_THERMAL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Thermal plus solar radiance mode.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>
                          <a:effectLst/>
                        </a:rPr>
                        <a:t>RT_SOLAR_IRRADIANCE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>
                          <a:effectLst/>
                        </a:rPr>
                        <a:t>Directly transmitted spectral solar irradiance mode.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>
                          <a:effectLst/>
                        </a:rPr>
                        <a:t>RT_LUNAR_AND_THERMAL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Thermal plus lunar radiance mode.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900">
                          <a:effectLst/>
                        </a:rPr>
                        <a:t>RT_LUNAR_IRRADIANCE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000" dirty="0">
                          <a:effectLst/>
                        </a:rPr>
                        <a:t>Directly transmitted spectral lunar irradiance mode.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6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MODTRAN6 LBL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9" y="914400"/>
            <a:ext cx="4876801" cy="3209588"/>
          </a:xfrm>
        </p:spPr>
        <p:txBody>
          <a:bodyPr>
            <a:noAutofit/>
          </a:bodyPr>
          <a:lstStyle/>
          <a:p>
            <a:pPr marL="230188" indent="-230188"/>
            <a:r>
              <a:rPr lang="en-US" sz="2000" dirty="0"/>
              <a:t>MODTRAN6 introduced a line-by-line algorithm to facilitate validation of the MODTRAN statistical band model and Correlated-</a:t>
            </a:r>
            <a:r>
              <a:rPr lang="en-US" sz="2000" i="1" dirty="0"/>
              <a:t>k</a:t>
            </a:r>
            <a:r>
              <a:rPr lang="en-US" sz="2000" dirty="0"/>
              <a:t> methods</a:t>
            </a:r>
          </a:p>
          <a:p>
            <a:pPr marL="230188" indent="-230188"/>
            <a:r>
              <a:rPr lang="en-US" sz="2000" dirty="0"/>
              <a:t>MODTRAN, like most LBL algorithms, includes its own spin on LBL modeling</a:t>
            </a:r>
          </a:p>
          <a:p>
            <a:pPr marL="630238" lvl="1" indent="-230188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All LBL models treat distant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line contri-butions (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 &gt; 25 cm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-1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via continua</a:t>
            </a:r>
          </a:p>
          <a:p>
            <a:pPr marL="630238" lvl="1" indent="-230188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MODTRAN solves the line-by-line model in contiguous 0.1 cm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chunks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533400" cy="365125"/>
          </a:xfrm>
        </p:spPr>
        <p:txBody>
          <a:bodyPr/>
          <a:lstStyle/>
          <a:p>
            <a:fld id="{63774FFD-654C-46EB-968A-4A1985963CD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31" y="1066800"/>
            <a:ext cx="388861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304799" y="4064414"/>
            <a:ext cx="8686801" cy="2269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230188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Each molecular transition is explicitly modeled on-the-fly in two neighboring 0.1 cm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bins, chosen to span the range of its line center positions</a:t>
            </a:r>
          </a:p>
          <a:p>
            <a:pPr marL="630238" lvl="1" indent="-230188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Smoothly varying line tail (25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cm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-1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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&gt;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b="1" i="1" dirty="0">
                <a:sym typeface="Symbol"/>
              </a:rPr>
              <a:t>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cm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) contributions are summed and fit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b="1" i="1" dirty="0"/>
              <a:t>off-line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to pressure (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) and temperature (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) dependent [2,2] Padé approximants in frequency (i.e. the ratio of quadratic polynomials)</a:t>
            </a:r>
          </a:p>
          <a:p>
            <a:pPr marL="630238" lvl="1" indent="-230188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These pre-computed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fits are interpolated during processing</a:t>
            </a:r>
          </a:p>
          <a:p>
            <a:pPr marL="630238" lvl="1" indent="-230188"/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The challenge: </a:t>
            </a:r>
            <a:r>
              <a:rPr lang="en-US" sz="1800" b="1" i="1" dirty="0"/>
              <a:t>Insuring smooth transitions at each spectral bin edge</a:t>
            </a:r>
          </a:p>
          <a:p>
            <a:pPr marL="630238" lvl="1" indent="-230188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41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MODTRAN Features and Updates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Line-By-Line Approach</a:t>
            </a:r>
          </a:p>
          <a:p>
            <a:r>
              <a:rPr lang="en-US" sz="2400" dirty="0"/>
              <a:t>MODTRAN Interfaces and Tools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JSON Format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GUI Application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Aerosol Toolkit (ATK)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Atmospheric Generator Toolkit (AGT)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MOD6 Application Programming Interface (API)</a:t>
            </a:r>
          </a:p>
          <a:p>
            <a:r>
              <a:rPr lang="en-US" dirty="0"/>
              <a:t>Future Directions</a:t>
            </a:r>
            <a:endParaRPr lang="en-US" sz="2400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Updating MODTRAN6 Molecular Databases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8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9428C"/>
                </a:solidFill>
              </a:rPr>
              <a:t>Updating Molecular Databases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059363"/>
          </a:xfrm>
        </p:spPr>
        <p:txBody>
          <a:bodyPr>
            <a:normAutofit/>
          </a:bodyPr>
          <a:lstStyle/>
          <a:p>
            <a:pPr marL="233363" indent="-233363" defTabSz="457200">
              <a:lnSpc>
                <a:spcPct val="114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Detailed validation of MODTRAN6 Line-By-Line and Statistical Band Model and Correlated-k algorithms was published last year</a:t>
            </a:r>
          </a:p>
          <a:p>
            <a:pPr marL="693738" lvl="1" defTabSz="457200">
              <a:lnSpc>
                <a:spcPct val="114000"/>
              </a:lnSpc>
            </a:pPr>
            <a:r>
              <a:rPr lang="en-US" sz="2200" dirty="0">
                <a:solidFill>
                  <a:srgbClr val="19428C"/>
                </a:solidFill>
              </a:rPr>
              <a:t>A. Berk and F. Hawes, “Validation of MODTRAN</a:t>
            </a:r>
            <a:r>
              <a:rPr lang="en-US" sz="2200" b="1" baseline="30000" dirty="0">
                <a:solidFill>
                  <a:srgbClr val="19428C"/>
                </a:solidFill>
              </a:rPr>
              <a:t>®</a:t>
            </a:r>
            <a:r>
              <a:rPr lang="en-US" sz="2200" dirty="0">
                <a:solidFill>
                  <a:srgbClr val="19428C"/>
                </a:solidFill>
              </a:rPr>
              <a:t>6 and its line-by-line algorithm” </a:t>
            </a:r>
            <a:r>
              <a:rPr lang="fr-FR" sz="2200" dirty="0">
                <a:solidFill>
                  <a:srgbClr val="19428C"/>
                </a:solidFill>
              </a:rPr>
              <a:t>J Quant Spectrosc Radiat Transfer, 203 (2017) 542-556</a:t>
            </a:r>
            <a:endParaRPr lang="en-US" sz="2400" dirty="0">
              <a:solidFill>
                <a:prstClr val="black"/>
              </a:solidFill>
            </a:endParaRPr>
          </a:p>
          <a:p>
            <a:pPr marL="233363" indent="-233363" defTabSz="457200">
              <a:lnSpc>
                <a:spcPct val="114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number of model upgrades were recommended</a:t>
            </a:r>
          </a:p>
          <a:p>
            <a:pPr marL="233363" indent="-233363" defTabSz="457200">
              <a:lnSpc>
                <a:spcPct val="114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SSI recently initiated generation of new MODTRAN molecular data based on the HITRAN2016 line compilation</a:t>
            </a:r>
          </a:p>
          <a:p>
            <a:pPr marL="233363" indent="-233363" defTabSz="457200">
              <a:lnSpc>
                <a:spcPct val="114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All recommended upgrades are being implemented coincident with the updating of the molecular databases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7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 fontScale="92500"/>
          </a:bodyPr>
          <a:lstStyle/>
          <a:p>
            <a:pPr marL="233363" indent="-233363" defTabSz="457200">
              <a:buFontTx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Three distinct forms for the Voigt lineshape function are used in MODTRAN and its database generation modules</a:t>
            </a:r>
          </a:p>
          <a:p>
            <a:pPr marL="233363" indent="-233363" defTabSz="457200">
              <a:buFontTx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 new and simple rational expansion for the Voigt function 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="1" i="1" baseline="-25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sz="2600" b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sz="2600" b="1" i="1" baseline="-25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sz="2600" b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</a:t>
            </a:r>
            <a:r>
              <a:rPr lang="en-US" sz="2600" b="1" i="1" baseline="-25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</a:t>
            </a:r>
            <a:r>
              <a:rPr lang="en-US" sz="2600" b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provides double precision accuracy, given spectral displacement 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sz="2600" dirty="0">
                <a:solidFill>
                  <a:prstClr val="black"/>
                </a:solidFill>
              </a:rPr>
              <a:t>  and Lorentz and Doppler widths 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sz="2600" b="1" i="1" baseline="-25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sz="2600" b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and</a:t>
            </a:r>
            <a:r>
              <a:rPr lang="en-US" sz="2600" b="1" i="1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</a:t>
            </a:r>
            <a:r>
              <a:rPr lang="en-US" sz="2600" b="1" i="1" baseline="-25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</a:t>
            </a:r>
            <a:endParaRPr lang="en-US" sz="2600" dirty="0">
              <a:solidFill>
                <a:prstClr val="black"/>
              </a:solidFill>
            </a:endParaRPr>
          </a:p>
          <a:p>
            <a:pPr lvl="1" defTabSz="457200"/>
            <a:r>
              <a:rPr lang="en-US" sz="2000" dirty="0">
                <a:solidFill>
                  <a:srgbClr val="19428C"/>
                </a:solidFill>
              </a:rPr>
              <a:t>AM </a:t>
            </a:r>
            <a:r>
              <a:rPr lang="en-US" sz="2000" dirty="0" err="1">
                <a:solidFill>
                  <a:srgbClr val="19428C"/>
                </a:solidFill>
              </a:rPr>
              <a:t>Abrarov</a:t>
            </a:r>
            <a:r>
              <a:rPr lang="en-US" sz="2000" dirty="0">
                <a:solidFill>
                  <a:srgbClr val="19428C"/>
                </a:solidFill>
              </a:rPr>
              <a:t>, BM </a:t>
            </a:r>
            <a:r>
              <a:rPr lang="en-US" sz="2000" dirty="0" err="1">
                <a:solidFill>
                  <a:srgbClr val="19428C"/>
                </a:solidFill>
              </a:rPr>
              <a:t>Quine</a:t>
            </a:r>
            <a:r>
              <a:rPr lang="en-US" sz="2000" dirty="0">
                <a:solidFill>
                  <a:srgbClr val="19428C"/>
                </a:solidFill>
              </a:rPr>
              <a:t> and RK </a:t>
            </a:r>
            <a:r>
              <a:rPr lang="en-US" sz="2000" dirty="0" err="1">
                <a:solidFill>
                  <a:srgbClr val="19428C"/>
                </a:solidFill>
              </a:rPr>
              <a:t>Jagpal</a:t>
            </a:r>
            <a:r>
              <a:rPr lang="en-US" sz="2000" dirty="0">
                <a:solidFill>
                  <a:srgbClr val="19428C"/>
                </a:solidFill>
              </a:rPr>
              <a:t>, Appl. </a:t>
            </a:r>
            <a:r>
              <a:rPr lang="en-US" sz="2000" dirty="0" err="1">
                <a:solidFill>
                  <a:srgbClr val="19428C"/>
                </a:solidFill>
              </a:rPr>
              <a:t>Numer</a:t>
            </a:r>
            <a:r>
              <a:rPr lang="en-US" sz="2000" dirty="0">
                <a:solidFill>
                  <a:srgbClr val="19428C"/>
                </a:solidFill>
              </a:rPr>
              <a:t>. Math.,  129. 10.1016/j.apnum.2018.03.009,  </a:t>
            </a:r>
            <a:r>
              <a:rPr lang="en-US" sz="2000" dirty="0">
                <a:solidFill>
                  <a:srgbClr val="19428C"/>
                </a:solidFill>
                <a:hlinkClick r:id="rId3"/>
              </a:rPr>
              <a:t>https://arxiv.org/pdf/1802.06077.pdf</a:t>
            </a:r>
            <a:endParaRPr lang="en-US" sz="2000" dirty="0">
              <a:solidFill>
                <a:srgbClr val="19428C"/>
              </a:solidFill>
            </a:endParaRPr>
          </a:p>
          <a:p>
            <a:pPr lvl="1" defTabSz="457200"/>
            <a:endParaRPr lang="en-US" sz="2000" dirty="0">
              <a:solidFill>
                <a:srgbClr val="19428C"/>
              </a:solidFill>
            </a:endParaRPr>
          </a:p>
          <a:p>
            <a:pPr lvl="1" defTabSz="457200"/>
            <a:endParaRPr lang="en-US" sz="2000" dirty="0">
              <a:solidFill>
                <a:srgbClr val="19428C"/>
              </a:solidFill>
            </a:endParaRPr>
          </a:p>
          <a:p>
            <a:pPr lvl="1" defTabSz="457200"/>
            <a:endParaRPr lang="en-US" sz="2000" dirty="0">
              <a:solidFill>
                <a:srgbClr val="19428C"/>
              </a:solidFill>
            </a:endParaRPr>
          </a:p>
          <a:p>
            <a:pPr lvl="1" defTabSz="457200"/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/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1942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b="1" i="1" dirty="0">
                <a:solidFill>
                  <a:prstClr val="black"/>
                </a:solidFill>
                <a:latin typeface="Times New Roman"/>
                <a:cs typeface="Times New Roman"/>
              </a:rPr>
              <a:t>ς</a:t>
            </a:r>
            <a:r>
              <a:rPr lang="en-US" sz="2000" dirty="0">
                <a:solidFill>
                  <a:srgbClr val="19428C"/>
                </a:solidFill>
                <a:latin typeface="Times New Roman"/>
                <a:cs typeface="Times New Roman"/>
              </a:rPr>
              <a:t>, 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US" sz="2000" b="1" i="1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solidFill>
                  <a:srgbClr val="19428C"/>
                </a:solidFill>
                <a:latin typeface="Times New Roman"/>
                <a:cs typeface="Times New Roman"/>
              </a:rPr>
              <a:t>, </a:t>
            </a:r>
            <a:r>
              <a:rPr lang="el-GR" sz="2000" b="1" i="1" dirty="0">
                <a:solidFill>
                  <a:prstClr val="black"/>
                </a:solidFill>
                <a:latin typeface="Times New Roman"/>
                <a:cs typeface="Times New Roman"/>
              </a:rPr>
              <a:t>α</a:t>
            </a:r>
            <a:r>
              <a:rPr lang="en-US" sz="2000" b="1" i="1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solidFill>
                  <a:srgbClr val="19428C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19428C"/>
                </a:solidFill>
              </a:rPr>
              <a:t>and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b="1" i="1" dirty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</a:t>
            </a:r>
            <a:r>
              <a:rPr lang="en-US" sz="2000" b="1" i="1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solidFill>
                  <a:srgbClr val="19428C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19428C"/>
                </a:solidFill>
              </a:rPr>
              <a:t>are all constants</a:t>
            </a:r>
            <a:endParaRPr lang="en-US" sz="2400" dirty="0">
              <a:solidFill>
                <a:prstClr val="black"/>
              </a:solidFill>
            </a:endParaRPr>
          </a:p>
          <a:p>
            <a:pPr marL="233363" indent="-233363" defTabSz="457200">
              <a:buFontTx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AQJ form is being adopted universally within MODTRAN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56094"/>
              </p:ext>
            </p:extLst>
          </p:nvPr>
        </p:nvGraphicFramePr>
        <p:xfrm>
          <a:off x="609600" y="3810000"/>
          <a:ext cx="792674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4775040" imgH="698400" progId="Equation.DSMT4">
                  <p:embed/>
                </p:oleObj>
              </mc:Choice>
              <mc:Fallback>
                <p:oleObj name="Equation" r:id="rId4" imgW="477504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7926742" cy="11557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9428C"/>
                </a:solidFill>
              </a:rPr>
              <a:t>Update 1: Voigt </a:t>
            </a:r>
            <a:r>
              <a:rPr lang="en-US" b="1" dirty="0" err="1">
                <a:solidFill>
                  <a:srgbClr val="19428C"/>
                </a:solidFill>
              </a:rPr>
              <a:t>Lineshape</a:t>
            </a:r>
            <a:r>
              <a:rPr lang="en-US" b="1" dirty="0">
                <a:solidFill>
                  <a:srgbClr val="19428C"/>
                </a:solidFill>
              </a:rPr>
              <a:t>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0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brightnessContrast bright="-2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4171" r="4952" b="389"/>
          <a:stretch/>
        </p:blipFill>
        <p:spPr>
          <a:xfrm>
            <a:off x="228600" y="1343891"/>
            <a:ext cx="7708902" cy="490450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3827" y="1184068"/>
            <a:ext cx="6542115" cy="316715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1437" y="1342507"/>
            <a:ext cx="332509" cy="34580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17533" y="5110941"/>
            <a:ext cx="274320" cy="274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2594" y="5621681"/>
            <a:ext cx="274320" cy="274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823" y="914400"/>
            <a:ext cx="7507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MODTRAN6  LBL  algorithm computes high resolution spectra independently in 0.1 cm</a:t>
            </a:r>
            <a:r>
              <a:rPr lang="en-US" sz="2000" baseline="30000" dirty="0">
                <a:solidFill>
                  <a:prstClr val="black"/>
                </a:solidFill>
              </a:rPr>
              <a:t>-1</a:t>
            </a:r>
            <a:r>
              <a:rPr lang="en-US" sz="2000" dirty="0">
                <a:solidFill>
                  <a:prstClr val="black"/>
                </a:solidFill>
              </a:rPr>
              <a:t> bins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development effort focused on removing bin edge dis-continuities, but problems remain in the microwave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MODTRAN adopted the Van-Vleck Huber (VVH) line shape function for modeling the MW region and for smooth transitioning into shorter wavelengths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Unfortunately, the pre-computed line tails were still generated with the Voigt lineshape function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Future line tail data are being computed using the VVH form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9428C"/>
                </a:solidFill>
              </a:rPr>
              <a:t>Update 2: VVH Lineshape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411123" y="3023646"/>
            <a:ext cx="4212254" cy="3224754"/>
            <a:chOff x="4497969" y="3063402"/>
            <a:chExt cx="4125408" cy="31849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39"/>
            <a:stretch/>
          </p:blipFill>
          <p:spPr bwMode="auto">
            <a:xfrm>
              <a:off x="4497969" y="3063402"/>
              <a:ext cx="4125408" cy="3184998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6724040" y="4876800"/>
              <a:ext cx="1887022" cy="359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b="1" i="1" dirty="0">
                  <a:solidFill>
                    <a:prstClr val="black"/>
                  </a:solidFill>
                </a:rPr>
                <a:t>AIRS Channels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3808729"/>
              <a:ext cx="5499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prstClr val="black"/>
                  </a:solidFill>
                </a:rPr>
                <a:t>O</a:t>
              </a:r>
              <a:r>
                <a:rPr lang="en-US" b="1" baseline="-25000" dirty="0">
                  <a:solidFill>
                    <a:prstClr val="black"/>
                  </a:solidFill>
                </a:rPr>
                <a:t>3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4876800"/>
              <a:ext cx="6873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prstClr val="black"/>
                  </a:solidFill>
                </a:rPr>
                <a:t>CO</a:t>
              </a:r>
              <a:r>
                <a:rPr lang="en-US" b="1" baseline="-25000" dirty="0">
                  <a:solidFill>
                    <a:prstClr val="black"/>
                  </a:solidFill>
                </a:rPr>
                <a:t>2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3023646"/>
            <a:ext cx="387931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HITRAN 2016 band model line tails will be generated without line position offsetting </a:t>
            </a:r>
          </a:p>
          <a:p>
            <a:pPr marL="690563" lvl="1" indent="-233363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9428C"/>
                </a:solidFill>
              </a:rPr>
              <a:t>Will line tail fits be adversely effected?</a:t>
            </a:r>
          </a:p>
          <a:p>
            <a:pPr marL="690563" lvl="1" indent="-233363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9428C"/>
                </a:solidFill>
              </a:rPr>
              <a:t>If so, a correction scheme will be implemented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9428C"/>
                </a:solidFill>
              </a:rPr>
              <a:t>Update 3: Band Model Line Tails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474" y="887422"/>
            <a:ext cx="7921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Discrepancies between MODTRAN statistical methods and its LBL methods are larger than necessary</a:t>
            </a:r>
          </a:p>
          <a:p>
            <a:pPr marL="690563" lvl="1" indent="-233363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9428C"/>
                </a:solidFill>
              </a:rPr>
              <a:t>See 15 </a:t>
            </a:r>
            <a:r>
              <a:rPr lang="en-US" sz="2000" dirty="0">
                <a:solidFill>
                  <a:srgbClr val="19428C"/>
                </a:solidFill>
                <a:sym typeface="Symbol"/>
              </a:rPr>
              <a:t>m CO</a:t>
            </a:r>
            <a:r>
              <a:rPr lang="en-US" sz="2000" baseline="-25000" dirty="0">
                <a:solidFill>
                  <a:srgbClr val="19428C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19428C"/>
                </a:solidFill>
                <a:sym typeface="Symbol"/>
              </a:rPr>
              <a:t> and 9.6 m O</a:t>
            </a:r>
            <a:r>
              <a:rPr lang="en-US" sz="2000" baseline="-25000" dirty="0">
                <a:solidFill>
                  <a:srgbClr val="19428C"/>
                </a:solidFill>
                <a:sym typeface="Symbol"/>
              </a:rPr>
              <a:t>3</a:t>
            </a:r>
            <a:r>
              <a:rPr lang="en-US" sz="2000" dirty="0">
                <a:solidFill>
                  <a:srgbClr val="19428C"/>
                </a:solidFill>
                <a:sym typeface="Symbol"/>
              </a:rPr>
              <a:t> band residuals below</a:t>
            </a:r>
          </a:p>
          <a:p>
            <a:pPr marL="690563" lvl="1" indent="-233363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9428C"/>
                </a:solidFill>
                <a:sym typeface="Symbol"/>
              </a:rPr>
              <a:t>MODTRAN band model line tail calculations offset the position of lines located “too close” to a bin edge</a:t>
            </a:r>
          </a:p>
          <a:p>
            <a:pPr marL="690563" lvl="1" indent="-233363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9428C"/>
                </a:solidFill>
                <a:sym typeface="Symbol"/>
              </a:rPr>
              <a:t>This offsetting produces the largest MODTRAN errors</a:t>
            </a:r>
            <a:endParaRPr lang="en-US" sz="2000" dirty="0">
              <a:solidFill>
                <a:srgbClr val="19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9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618" y="914398"/>
            <a:ext cx="8940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MODTRAN band model (BM) line tail data are generated at 1.0 and 0.1 atm Pressure (P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= 1.00 and 0.01 atm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LBL line tails required 4 pressure grid points (P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= 1.495, 1.000, 0.505 and 0.010 atm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) to model Lorentzian self-broadening and to capture the Doppler to Lorentzian regime transition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small biasing of apparent reflectance (see blue curve) is caused by the</a:t>
            </a:r>
            <a:endParaRPr lang="en-US" sz="2000" dirty="0">
              <a:solidFill>
                <a:srgbClr val="19428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1" y="2895601"/>
            <a:ext cx="4343400" cy="275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defTabSz="45720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BM 2-point pressure interpolation</a:t>
            </a:r>
          </a:p>
          <a:p>
            <a:pPr marL="233363" indent="-233363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new band model line tails will be generated at the 4 pressure grid points </a:t>
            </a:r>
          </a:p>
          <a:p>
            <a:pPr marL="515938" lvl="1" indent="-233363" defTabSz="4572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19428C"/>
                </a:solidFill>
              </a:rPr>
              <a:t>Temperature step size will be increased from 5 to 10 K</a:t>
            </a:r>
          </a:p>
          <a:p>
            <a:pPr marL="233363" indent="-233363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Self-broadening effects will also be added to the statistical models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9"/>
          <a:stretch/>
        </p:blipFill>
        <p:spPr bwMode="auto">
          <a:xfrm>
            <a:off x="4655140" y="2971800"/>
            <a:ext cx="4376650" cy="32004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9428C"/>
                </a:solidFill>
              </a:rPr>
              <a:t>Update 4: Line Tail Pressure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2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912299"/>
            <a:ext cx="8458200" cy="525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HITRAN includes molecular transition </a:t>
            </a:r>
            <a:r>
              <a:rPr lang="en-US" sz="2300" b="1" dirty="0">
                <a:solidFill>
                  <a:prstClr val="black"/>
                </a:solidFill>
              </a:rPr>
              <a:t>pressure</a:t>
            </a:r>
            <a:r>
              <a:rPr lang="en-US" sz="2300" dirty="0">
                <a:solidFill>
                  <a:prstClr val="black"/>
                </a:solidFill>
              </a:rPr>
              <a:t> shifts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The AER algorithm, LBLRTM, models the shifts as </a:t>
            </a:r>
            <a:r>
              <a:rPr lang="en-US" sz="2300" b="1" dirty="0">
                <a:solidFill>
                  <a:prstClr val="black"/>
                </a:solidFill>
              </a:rPr>
              <a:t>density</a:t>
            </a:r>
            <a:r>
              <a:rPr lang="en-US" sz="2300" dirty="0">
                <a:solidFill>
                  <a:prstClr val="black"/>
                </a:solidFill>
              </a:rPr>
              <a:t> dependent – MODTRAN6 has adopted that approach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For 0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atm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</a:t>
            </a:r>
            <a:r>
              <a:rPr lang="en-US" sz="2300" dirty="0">
                <a:solidFill>
                  <a:prstClr val="black"/>
                </a:solidFill>
              </a:rPr>
              <a:t> P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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1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atm and 180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K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</a:t>
            </a:r>
            <a:r>
              <a:rPr lang="en-US" sz="230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T</a:t>
            </a:r>
            <a:r>
              <a:rPr lang="en-US" sz="230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</a:t>
            </a:r>
            <a:r>
              <a:rPr lang="en-US" sz="230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330</a:t>
            </a:r>
            <a:r>
              <a:rPr lang="en-US" sz="230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K, all HITRAN 2012 line centers remained in 2 neighboring 0.1 cm</a:t>
            </a:r>
            <a:r>
              <a:rPr lang="en-US" sz="2300" baseline="30000" dirty="0">
                <a:solidFill>
                  <a:prstClr val="black"/>
                </a:solidFill>
                <a:sym typeface="Symbol"/>
              </a:rPr>
              <a:t>-1</a:t>
            </a:r>
            <a:r>
              <a:rPr lang="en-US" sz="2300" dirty="0">
                <a:solidFill>
                  <a:prstClr val="black"/>
                </a:solidFill>
                <a:sym typeface="Symbol"/>
              </a:rPr>
              <a:t> spectral bins</a:t>
            </a:r>
            <a:endParaRPr lang="en-US" sz="2300" dirty="0">
              <a:solidFill>
                <a:prstClr val="black"/>
              </a:solidFill>
            </a:endParaRP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Many line shifts are much larger in HITRAN 2016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endParaRPr lang="en-US" sz="2300" dirty="0">
              <a:solidFill>
                <a:prstClr val="black"/>
              </a:solidFill>
            </a:endParaRP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endParaRPr lang="en-US" sz="2300" dirty="0">
              <a:solidFill>
                <a:prstClr val="black"/>
              </a:solidFill>
            </a:endParaRP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endParaRPr lang="en-US" sz="2300" dirty="0">
              <a:solidFill>
                <a:prstClr val="black"/>
              </a:solidFill>
            </a:endParaRP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Also, the temperature range is being increased: 160 to 360</a:t>
            </a:r>
            <a:r>
              <a:rPr lang="en-US" sz="2300" baseline="-250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K</a:t>
            </a:r>
          </a:p>
          <a:p>
            <a:pPr marL="233363" indent="-233363" defTabSz="457200">
              <a:spcBef>
                <a:spcPct val="20000"/>
              </a:spcBef>
              <a:buFontTx/>
              <a:buChar char="•"/>
            </a:pPr>
            <a:r>
              <a:rPr lang="en-US" sz="2300" i="1" dirty="0">
                <a:solidFill>
                  <a:srgbClr val="19428C"/>
                </a:solidFill>
              </a:rPr>
              <a:t>The new MODTRAN databases will not allow transition frequencies to shift beyond the two neighboring spectral bins to which it is assigned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779" r="60277" b="61522"/>
          <a:stretch/>
        </p:blipFill>
        <p:spPr bwMode="auto">
          <a:xfrm>
            <a:off x="762000" y="3314010"/>
            <a:ext cx="7410039" cy="12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9428C"/>
                </a:solidFill>
              </a:rPr>
              <a:t>Update 5: Pressure/Density Line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0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We are open to suggestions!</a:t>
            </a:r>
            <a:endParaRPr lang="en-US" sz="2400" dirty="0"/>
          </a:p>
          <a:p>
            <a:r>
              <a:rPr lang="en-US" sz="2400" dirty="0"/>
              <a:t>Integration of External Toolkits</a:t>
            </a:r>
          </a:p>
          <a:p>
            <a:pPr lvl="1"/>
            <a:r>
              <a:rPr lang="en-US" sz="2000" dirty="0"/>
              <a:t>Incorporate the standalone aerosol and atmosphere utilities directly into the MODTRAN 6 library</a:t>
            </a:r>
          </a:p>
          <a:p>
            <a:pPr lvl="1"/>
            <a:r>
              <a:rPr lang="en-US" sz="2000" dirty="0"/>
              <a:t>Pave the way for future 3</a:t>
            </a:r>
            <a:r>
              <a:rPr lang="en-US" sz="2000" baseline="30000" dirty="0"/>
              <a:t>rd</a:t>
            </a:r>
            <a:r>
              <a:rPr lang="en-US" sz="2000" dirty="0"/>
              <a:t>-party toolkit additions</a:t>
            </a:r>
          </a:p>
          <a:p>
            <a:r>
              <a:rPr lang="en-US" sz="2400" dirty="0"/>
              <a:t>Expansion of API Output</a:t>
            </a:r>
          </a:p>
          <a:p>
            <a:pPr lvl="1"/>
            <a:r>
              <a:rPr lang="en-US" sz="2000" dirty="0"/>
              <a:t>Current output limited to spectral data.</a:t>
            </a:r>
          </a:p>
          <a:p>
            <a:pPr lvl="1"/>
            <a:r>
              <a:rPr lang="en-US" sz="2000" dirty="0"/>
              <a:t>Encode data normally found in logs, such as atmospheric profiles, refracted paths, aerosol properties, etc.</a:t>
            </a:r>
          </a:p>
          <a:p>
            <a:r>
              <a:rPr lang="en-US" sz="2400" dirty="0"/>
              <a:t>Matlab Interface Development</a:t>
            </a:r>
          </a:p>
          <a:p>
            <a:r>
              <a:rPr lang="en-US" sz="2400" dirty="0"/>
              <a:t>Polarization</a:t>
            </a:r>
          </a:p>
          <a:p>
            <a:endParaRPr lang="en-US" sz="2400" dirty="0"/>
          </a:p>
          <a:p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MODTRAN </a:t>
            </a:r>
            <a:r>
              <a:rPr lang="en-US" sz="3200" dirty="0">
                <a:solidFill>
                  <a:schemeClr val="accent1"/>
                </a:solidFill>
              </a:rPr>
              <a:t>General Description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000" dirty="0"/>
              <a:t>Atmospheric Radiative Transfer Algorithm for computing IR / Vis / UV Transmittances, Radiances, Fluxes, …</a:t>
            </a:r>
          </a:p>
          <a:p>
            <a:pPr marL="342900" lvl="1" indent="-342900">
              <a:buFontTx/>
              <a:buChar char="•"/>
            </a:pPr>
            <a:r>
              <a:rPr lang="en-US" sz="2000" dirty="0"/>
              <a:t>Line-By-Line and </a:t>
            </a:r>
            <a:r>
              <a:rPr lang="en-US" sz="2000" i="1" dirty="0">
                <a:solidFill>
                  <a:srgbClr val="FF0000"/>
                </a:solidFill>
              </a:rPr>
              <a:t>Statistical</a:t>
            </a:r>
            <a:r>
              <a:rPr lang="en-US" sz="2000" dirty="0"/>
              <a:t> Band Model and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Correlated-</a:t>
            </a:r>
            <a:r>
              <a:rPr lang="en-US" sz="2000" i="1" dirty="0"/>
              <a:t>k</a:t>
            </a:r>
            <a:r>
              <a:rPr lang="en-US" sz="2000" dirty="0"/>
              <a:t> Algorithms</a:t>
            </a:r>
            <a:endParaRPr lang="en-US" sz="1850" dirty="0"/>
          </a:p>
          <a:p>
            <a:pPr>
              <a:buFontTx/>
              <a:buChar char="•"/>
            </a:pPr>
            <a:r>
              <a:rPr lang="en-US" sz="2000" dirty="0"/>
              <a:t>0.2, 2.0, 10.0 or 30.0 cm</a:t>
            </a:r>
            <a:r>
              <a:rPr lang="en-US" sz="2000" baseline="30000" dirty="0"/>
              <a:t>-1</a:t>
            </a:r>
            <a:r>
              <a:rPr lang="en-US" sz="2000" dirty="0"/>
              <a:t> Spectral Resolution from band models</a:t>
            </a:r>
          </a:p>
          <a:p>
            <a:pPr>
              <a:buFontTx/>
              <a:buChar char="•"/>
            </a:pPr>
            <a:r>
              <a:rPr lang="en-US" sz="2000" dirty="0"/>
              <a:t>Stratified Molecular / Aerosol / Cloud Atmosphere</a:t>
            </a:r>
          </a:p>
          <a:p>
            <a:pPr lvl="1">
              <a:buFontTx/>
              <a:buChar char="–"/>
            </a:pPr>
            <a:r>
              <a:rPr lang="en-US" sz="1850" dirty="0">
                <a:solidFill>
                  <a:schemeClr val="accent1"/>
                </a:solidFill>
              </a:rPr>
              <a:t>Standard and Auxiliary Molecular Species</a:t>
            </a:r>
          </a:p>
          <a:p>
            <a:pPr lvl="1">
              <a:buFontTx/>
              <a:buChar char="–"/>
            </a:pPr>
            <a:r>
              <a:rPr lang="en-US" sz="1850" dirty="0">
                <a:solidFill>
                  <a:schemeClr val="accent1"/>
                </a:solidFill>
              </a:rPr>
              <a:t>Built-in and User-Specified Particulate Optical Properties</a:t>
            </a:r>
          </a:p>
          <a:p>
            <a:pPr>
              <a:buFontTx/>
              <a:buChar char="•"/>
            </a:pPr>
            <a:r>
              <a:rPr lang="en-US" sz="2000" dirty="0"/>
              <a:t>Solar and Thermal Scattering</a:t>
            </a:r>
          </a:p>
          <a:p>
            <a:pPr lvl="1">
              <a:buFontTx/>
              <a:buChar char="–"/>
            </a:pPr>
            <a:r>
              <a:rPr lang="en-US" sz="1850" dirty="0">
                <a:solidFill>
                  <a:schemeClr val="accent1"/>
                </a:solidFill>
              </a:rPr>
              <a:t>DISORT Discrete Ordinate N-Stream Model</a:t>
            </a:r>
          </a:p>
          <a:p>
            <a:pPr lvl="1">
              <a:buFontTx/>
              <a:buChar char="–"/>
            </a:pPr>
            <a:r>
              <a:rPr lang="en-US" sz="1850" dirty="0">
                <a:solidFill>
                  <a:schemeClr val="accent1"/>
                </a:solidFill>
              </a:rPr>
              <a:t>Diffuse Transmittances and Spherical Albedo</a:t>
            </a:r>
          </a:p>
          <a:p>
            <a:pPr>
              <a:buFontTx/>
              <a:buChar char="•"/>
            </a:pPr>
            <a:r>
              <a:rPr lang="en-US" sz="2000" dirty="0"/>
              <a:t>Spherical Refractive Geometry</a:t>
            </a:r>
          </a:p>
          <a:p>
            <a:pPr>
              <a:buFontTx/>
              <a:buChar char="•"/>
            </a:pPr>
            <a:r>
              <a:rPr lang="en-US" sz="2000" dirty="0"/>
              <a:t>Multiple Spectral Convolution and Filterin</a:t>
            </a:r>
            <a:r>
              <a:rPr lang="en-US" sz="2000" dirty="0">
                <a:solidFill>
                  <a:srgbClr val="000000"/>
                </a:solidFill>
              </a:rPr>
              <a:t>g Options</a:t>
            </a:r>
          </a:p>
          <a:p>
            <a:pPr>
              <a:buFontTx/>
              <a:buChar char="•"/>
            </a:pPr>
            <a:r>
              <a:rPr lang="en-US" sz="2000" dirty="0"/>
              <a:t>Many Applications:  </a:t>
            </a:r>
            <a:r>
              <a:rPr lang="en-US" sz="1850" dirty="0">
                <a:solidFill>
                  <a:schemeClr val="accent1"/>
                </a:solidFill>
              </a:rPr>
              <a:t>Remote Sensing, Scene Simulation, Algorithm Development, Measurement / Data Analyses, Climate Forecasting,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MODTRAN6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104305" y="1066800"/>
            <a:ext cx="3934295" cy="5138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10000"/>
              </a:lnSpc>
            </a:pPr>
            <a:r>
              <a:rPr lang="en-US" sz="1900" dirty="0"/>
              <a:t>MODTRAN modernization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Mixed Fortran and C/C++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Modular partitioning 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Parallel options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Improved I/O scheme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Retains all Mod5 features</a:t>
            </a:r>
          </a:p>
          <a:p>
            <a:pPr marL="225425" indent="-225425">
              <a:lnSpc>
                <a:spcPct val="110000"/>
              </a:lnSpc>
            </a:pPr>
            <a:r>
              <a:rPr lang="en-US" sz="1900" dirty="0"/>
              <a:t>Software documentation</a:t>
            </a:r>
          </a:p>
          <a:p>
            <a:pPr marL="228600" indent="-228600">
              <a:lnSpc>
                <a:spcPct val="110000"/>
              </a:lnSpc>
            </a:pPr>
            <a:r>
              <a:rPr lang="en-US" sz="1900" dirty="0"/>
              <a:t>MODTRAN Toolbox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Custom aerosols and clouds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NASA Mie &amp; T-Matrix code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Atmosphere generator </a:t>
            </a:r>
            <a:endParaRPr lang="en-US" sz="2000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900" dirty="0"/>
              <a:t>Physics upgrades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Line-by-line (LBL) RT option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Improved DISORT integration</a:t>
            </a:r>
          </a:p>
          <a:p>
            <a:pPr marL="228600" indent="-228600">
              <a:lnSpc>
                <a:spcPct val="110000"/>
              </a:lnSpc>
            </a:pPr>
            <a:r>
              <a:rPr lang="en-US" sz="1900" dirty="0"/>
              <a:t>Graphical user interface (GUI)</a:t>
            </a:r>
          </a:p>
          <a:p>
            <a:pPr marL="228600" indent="-228600">
              <a:lnSpc>
                <a:spcPct val="110000"/>
              </a:lnSpc>
            </a:pPr>
            <a:r>
              <a:rPr lang="en-US" sz="1900" dirty="0"/>
              <a:t>Library interface (API)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6585C3-822F-4541-A3B8-DB41A2DA41D9}"/>
              </a:ext>
            </a:extLst>
          </p:cNvPr>
          <p:cNvGrpSpPr/>
          <p:nvPr/>
        </p:nvGrpSpPr>
        <p:grpSpPr>
          <a:xfrm>
            <a:off x="3429000" y="1371600"/>
            <a:ext cx="5241371" cy="4337508"/>
            <a:chOff x="838200" y="1242510"/>
            <a:chExt cx="7603571" cy="553929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42510"/>
              <a:ext cx="7603571" cy="553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223D639-0180-48B6-90DA-CFBC8856DE2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7" t="39472" r="9805" b="56401"/>
            <a:stretch/>
          </p:blipFill>
          <p:spPr bwMode="auto">
            <a:xfrm>
              <a:off x="6478905" y="3212647"/>
              <a:ext cx="1522095" cy="23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67C1C4-3194-476C-BDCB-252E8E779261}"/>
                </a:ext>
              </a:extLst>
            </p:cNvPr>
            <p:cNvSpPr txBox="1"/>
            <p:nvPr/>
          </p:nvSpPr>
          <p:spPr>
            <a:xfrm>
              <a:off x="6305178" y="3113276"/>
              <a:ext cx="1828800" cy="589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T-Matrix and Mie Codes)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9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 6.0.1 Released in May</a:t>
            </a:r>
          </a:p>
          <a:p>
            <a:pPr lvl="1"/>
            <a:r>
              <a:rPr lang="en-US" dirty="0"/>
              <a:t>Maintenance release</a:t>
            </a:r>
          </a:p>
          <a:p>
            <a:pPr lvl="2"/>
            <a:r>
              <a:rPr lang="en-US" dirty="0"/>
              <a:t>Better error handling and logging</a:t>
            </a:r>
          </a:p>
          <a:p>
            <a:pPr lvl="1"/>
            <a:r>
              <a:rPr lang="en-US" dirty="0"/>
              <a:t>GUI Improvements</a:t>
            </a:r>
          </a:p>
          <a:p>
            <a:pPr lvl="2"/>
            <a:r>
              <a:rPr lang="en-US" dirty="0"/>
              <a:t>Changes to layout and plotting</a:t>
            </a:r>
          </a:p>
          <a:p>
            <a:pPr lvl="1"/>
            <a:r>
              <a:rPr lang="en-US" dirty="0"/>
              <a:t>New Input and Output options</a:t>
            </a:r>
          </a:p>
          <a:p>
            <a:pPr lvl="2"/>
            <a:r>
              <a:rPr lang="en-US" dirty="0"/>
              <a:t>JSON output format</a:t>
            </a:r>
          </a:p>
          <a:p>
            <a:pPr lvl="1"/>
            <a:r>
              <a:rPr lang="en-US" dirty="0"/>
              <a:t>API and Documentation revisions</a:t>
            </a:r>
          </a:p>
          <a:p>
            <a:r>
              <a:rPr lang="en-US" dirty="0"/>
              <a:t>Forthcoming 2018 Release</a:t>
            </a:r>
          </a:p>
          <a:p>
            <a:pPr lvl="1"/>
            <a:r>
              <a:rPr lang="en-US" dirty="0"/>
              <a:t>Band Model refinement, based on HITRAN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JavaScript Object Notation (JSON)</a:t>
            </a:r>
          </a:p>
          <a:p>
            <a:pPr lvl="1"/>
            <a:r>
              <a:rPr lang="en-US" sz="1900" dirty="0"/>
              <a:t>Open-source standard for data interchange</a:t>
            </a:r>
          </a:p>
          <a:p>
            <a:pPr lvl="1"/>
            <a:r>
              <a:rPr lang="en-US" sz="1900" dirty="0"/>
              <a:t>Similar to XML but more compact (less markup)</a:t>
            </a:r>
          </a:p>
          <a:p>
            <a:pPr lvl="1"/>
            <a:r>
              <a:rPr lang="en-US" sz="1900" dirty="0"/>
              <a:t>Position-independent  parameters</a:t>
            </a:r>
          </a:p>
          <a:p>
            <a:pPr lvl="1"/>
            <a:r>
              <a:rPr lang="en-US" sz="1900" dirty="0"/>
              <a:t>Named key/value pairs produce a self-descriptive input format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Input configurations with minimal redundancy</a:t>
            </a:r>
            <a:endParaRPr lang="en-US" sz="19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Unused or default values may be omitted completely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“Repeat” input cases can inherit values from a previous case</a:t>
            </a:r>
          </a:p>
          <a:p>
            <a:pPr lvl="2">
              <a:lnSpc>
                <a:spcPct val="120000"/>
              </a:lnSpc>
            </a:pPr>
            <a:r>
              <a:rPr lang="en-US" sz="1500" dirty="0"/>
              <a:t>Ex: Varying a single parameter, “H2OSTR”, could define a new case with only one input parameter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Output format permits a purely JSON-driven interfac</a:t>
            </a:r>
            <a:r>
              <a:rPr lang="en-US" sz="2400" dirty="0"/>
              <a:t>e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Complete state of a calculation is available, including input settings, output data, and status information such as warnings and error messages.</a:t>
            </a:r>
          </a:p>
          <a:p>
            <a:r>
              <a:rPr lang="en-US" sz="2200" i="1" dirty="0"/>
              <a:t>Tape 5 is still supported, but the format is frozen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3983142"/>
            <a:ext cx="3034030" cy="16556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US" sz="1400" dirty="0"/>
              <a:t>JSON types:</a:t>
            </a:r>
          </a:p>
          <a:p>
            <a:pPr marL="461963" lvl="1" indent="-236538"/>
            <a:r>
              <a:rPr lang="en-US" sz="1400" dirty="0"/>
              <a:t>Key/value pairs {‘key’ : ‘value’}</a:t>
            </a:r>
          </a:p>
          <a:p>
            <a:pPr marL="461963" lvl="1" indent="-236538"/>
            <a:r>
              <a:rPr lang="en-US" sz="1400" dirty="0"/>
              <a:t>Strings, floats, integers, booleans</a:t>
            </a:r>
          </a:p>
          <a:p>
            <a:pPr marL="461963" lvl="1" indent="-236538"/>
            <a:r>
              <a:rPr lang="en-US" sz="1400" dirty="0"/>
              <a:t>Arrays: [ obj1, obj2,…]</a:t>
            </a:r>
          </a:p>
          <a:p>
            <a:pPr marL="461963" lvl="1" indent="-236538"/>
            <a:r>
              <a:rPr lang="en-US" sz="1400" dirty="0"/>
              <a:t>Any combination of the above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3438" y="1600201"/>
            <a:ext cx="3582162" cy="445506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"UserInfo" : "non-MODTRAN stuff here",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"MODTRAN" : [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# A comment line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"ModtranInput" :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"name" : "05vs15nadirRAD_15",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"case" :   1,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"RTOptions" :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"MODTRN" : "RT_MODTRAN",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"T_BEST" : false,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"IEMSCT" : "RT_SOLAR_AND_THERMAL",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"IMULT" :  "RT_DISORT",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"NSTR" :   8,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“DISALB" : false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},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"Atmosphere" :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"MODEL" : "ATM_MIDLAT_SUMMER",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...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... Etc.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}, # End input case 1, start another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"ModtranInput" :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"name" : "05vs15nadirRAD_05",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"case" :   2,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... Etc. </a:t>
            </a:r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590800" y="1469920"/>
            <a:ext cx="810260" cy="5142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228600" y="1155278"/>
            <a:ext cx="2362200" cy="62928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Top level structure is labeled “MODTRAN”, which contains an array of input cases.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1526962"/>
            <a:ext cx="919480" cy="304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/>
          </p:cNvSpPr>
          <p:nvPr/>
        </p:nvSpPr>
        <p:spPr>
          <a:xfrm>
            <a:off x="6705600" y="1143000"/>
            <a:ext cx="2192020" cy="221276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MODTRAN will ignore anything outside of the “MODTRAN” structure, so users can add additional parameters for their own processing.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Example: For a tape5 to JSON conversion, the text of the original tape5 could be embedded as a string here.</a:t>
            </a: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590800" y="2281342"/>
            <a:ext cx="914400" cy="838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 txBox="1">
            <a:spLocks/>
          </p:cNvSpPr>
          <p:nvPr/>
        </p:nvSpPr>
        <p:spPr>
          <a:xfrm>
            <a:off x="223520" y="2060362"/>
            <a:ext cx="2367280" cy="4419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MODTRAN extension of JSON format, a comment character.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2667000" y="2669963"/>
            <a:ext cx="990600" cy="6857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 txBox="1">
            <a:spLocks/>
          </p:cNvSpPr>
          <p:nvPr/>
        </p:nvSpPr>
        <p:spPr>
          <a:xfrm>
            <a:off x="223520" y="3050962"/>
            <a:ext cx="2443480" cy="6096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Sub-structures correspond to Tape5 cards, with original input names carried over.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2667000" y="3355762"/>
            <a:ext cx="11430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5257800" y="5176942"/>
            <a:ext cx="1442720" cy="4267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>
          <a:xfrm>
            <a:off x="6700520" y="4955962"/>
            <a:ext cx="2176780" cy="4419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Additional cases for this input can follow here if desired.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4953000" y="3812962"/>
            <a:ext cx="174574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/>
          <p:cNvSpPr txBox="1">
            <a:spLocks/>
          </p:cNvSpPr>
          <p:nvPr/>
        </p:nvSpPr>
        <p:spPr>
          <a:xfrm>
            <a:off x="6698740" y="3660562"/>
            <a:ext cx="2176780" cy="10668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Inputs that will use the default values can be omitted.  Defaults are defined in another JSON file, “keywords,json”.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Tape5 Input Converter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096000" cy="505936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lIns="45720" rIns="0">
            <a:noAutofit/>
          </a:bodyPr>
          <a:lstStyle/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M   4    3    0    0    0    0    0    0    0    0    1    0   -1          .05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F   0F   0  380.000                     1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1.00 1.00 1.05 1.00 1.00 1.00 1.00 1.00 1.00 1.00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A+  1    1USS 0    0    0    0     0.000     0.000     0.000     0.000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   1.                  .5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47    0    0    0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0.000e+00region 1 desert summer aerosol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0.201.016680.434950.8797  0.301.016680.434950.8797  0.341.019360.447350.8857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0.551.000000.219350.7980  0.691.037040.167430.7666  1.061.114910.037210.7143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1.541.208350.043480.7689  2.001.047120.042120.8557  2.250.905020.035770.8936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2.500.770220.050250.9116  2.700.667040.086210.9281  3.000.628860.114680.9247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3.390.812440.122180.8623  3.750.788880.100130.8493  4.500.677650.104040.8524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5.000.608420.104880.8551  5.500.511680.115510.8706  6.000.362390.150330.9038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6.200.337160.150810.9065  6.500.311720.152880.9079  7.200.670350.206630.7748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7.900.285240.129920.8881  8.200.301080.188320.8855  8.700.600290.258340.7717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9.000.829650.339030.6736  9.200.831530.346750.6684 10.000.808380.344870.6558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10.590.692100.275960.6814 11.000.669310.250000.6748 11.500.625310.232900.6805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12.500.526480.201000.7023 14.800.493950.190370.6708 15.000.487910.188070.6700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16.400.466220.177020.6539 17.200.461220.172020.6408 18.500.442030.181610.6366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21.300.485200.268970.5959 25.000.457050.223520.5460 30.000.401790.258470.5494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40.000.368010.239470.4688 50.000.000000.000000.0000 60.000.000000.000000.0000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80.000.000000.000000.0000100.000.000000.000000.0000150.000.000000.000000.0000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200.000.000000.000000.0000300.000.000000.000000.0000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4.90000           180.00000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2500      2600        25         5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0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5100" y="990600"/>
            <a:ext cx="2514600" cy="5189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18288" rIns="91440" bIns="1828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"MODTRAN": [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{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"MODTRANINPUT": {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"NAME": "A+USS.tp5",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"CASE": 1,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"RTOPTIONS": {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"MODTRN": “RT_MODTRAN",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"LYMOLC": false,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"T_BEST": false,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"IEMSCT": “RT_TRANS”,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"IMULT": “RT_NO_MS”,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"DISALB": false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},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"ATMOSPHERE": {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"MODEL": 4,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"M1":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"M2":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"M3":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"M4":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"M5":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"M6": 0,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"MDEF": 1,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"CO2MX":  3.80000E+02,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"H2OSTR": "",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"H2OUNIT": " ", 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…    },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0" y="2209800"/>
            <a:ext cx="533400" cy="3048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752600"/>
            <a:ext cx="11208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tp5tojson</a:t>
            </a:r>
          </a:p>
        </p:txBody>
      </p:sp>
    </p:spTree>
    <p:extLst>
      <p:ext uri="{BB962C8B-B14F-4D97-AF65-F5344CB8AC3E}">
        <p14:creationId xmlns:p14="http://schemas.microsoft.com/office/powerpoint/2010/main" val="101486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MODTRAN6 GUI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4FFD-654C-46EB-968A-4A1985963CD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655142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1981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Main Panel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Open/Save Configuration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2057400" y="1968788"/>
            <a:ext cx="609600" cy="1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3352800"/>
            <a:ext cx="16002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Load Examples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2057400" y="3522077"/>
            <a:ext cx="609600" cy="135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41148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Create/Edit Input Cases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057400" y="4407188"/>
            <a:ext cx="609600" cy="1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51816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Execute and View Output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2057400" y="5410200"/>
            <a:ext cx="609600" cy="6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1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54313</TotalTime>
  <Words>2907</Words>
  <Application>Microsoft Office PowerPoint</Application>
  <PresentationFormat>On-screen Show (4:3)</PresentationFormat>
  <Paragraphs>426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Symbol</vt:lpstr>
      <vt:lpstr>Times New Roman</vt:lpstr>
      <vt:lpstr>Wingdings</vt:lpstr>
      <vt:lpstr>Office Theme</vt:lpstr>
      <vt:lpstr>Equation</vt:lpstr>
      <vt:lpstr>MODTRAN®6 Overview and Features</vt:lpstr>
      <vt:lpstr>Outline</vt:lpstr>
      <vt:lpstr>MODTRAN General Description</vt:lpstr>
      <vt:lpstr>Overview of MODTRAN6</vt:lpstr>
      <vt:lpstr>2018 Update</vt:lpstr>
      <vt:lpstr>JSON Interface</vt:lpstr>
      <vt:lpstr>JSON Format</vt:lpstr>
      <vt:lpstr>Tape5 Input Converter</vt:lpstr>
      <vt:lpstr>MODTRAN6 GUI</vt:lpstr>
      <vt:lpstr>MODTRAN6 GUI</vt:lpstr>
      <vt:lpstr>Aerosol Toolkit</vt:lpstr>
      <vt:lpstr>Atmosphere Toolkit</vt:lpstr>
      <vt:lpstr>Atmosphere Toolkit</vt:lpstr>
      <vt:lpstr>API Overview</vt:lpstr>
      <vt:lpstr>API Design</vt:lpstr>
      <vt:lpstr>API Language Wrapping</vt:lpstr>
      <vt:lpstr>API Language Wrapping</vt:lpstr>
      <vt:lpstr>Documentation</vt:lpstr>
      <vt:lpstr>MODTRAN6 LBL </vt:lpstr>
      <vt:lpstr>Updating Molecular Databases</vt:lpstr>
      <vt:lpstr>Update 1: Voigt Lineshape Function</vt:lpstr>
      <vt:lpstr>Update 2: VVH Lineshape</vt:lpstr>
      <vt:lpstr>Update 3: Band Model Line Tails</vt:lpstr>
      <vt:lpstr>Update 4: Line Tail Pressure Grid</vt:lpstr>
      <vt:lpstr>Update 5: Pressure/Density Line Shifts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Lex Berk;Tim Perkins</dc:creator>
  <cp:lastModifiedBy>Lex Berk</cp:lastModifiedBy>
  <cp:revision>867</cp:revision>
  <cp:lastPrinted>2013-02-26T14:05:57Z</cp:lastPrinted>
  <dcterms:created xsi:type="dcterms:W3CDTF">2012-10-11T13:11:14Z</dcterms:created>
  <dcterms:modified xsi:type="dcterms:W3CDTF">2018-06-05T01:32:15Z</dcterms:modified>
</cp:coreProperties>
</file>