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82" r:id="rId2"/>
    <p:sldId id="283" r:id="rId3"/>
    <p:sldId id="287" r:id="rId4"/>
    <p:sldId id="286" r:id="rId5"/>
    <p:sldId id="284" r:id="rId6"/>
    <p:sldId id="259" r:id="rId7"/>
    <p:sldId id="260" r:id="rId8"/>
    <p:sldId id="274" r:id="rId9"/>
    <p:sldId id="276" r:id="rId10"/>
    <p:sldId id="297" r:id="rId11"/>
    <p:sldId id="280" r:id="rId12"/>
    <p:sldId id="281" r:id="rId13"/>
    <p:sldId id="262" r:id="rId14"/>
    <p:sldId id="277" r:id="rId15"/>
    <p:sldId id="261" r:id="rId16"/>
    <p:sldId id="263" r:id="rId17"/>
    <p:sldId id="289" r:id="rId18"/>
    <p:sldId id="265" r:id="rId19"/>
    <p:sldId id="271" r:id="rId20"/>
    <p:sldId id="272" r:id="rId21"/>
    <p:sldId id="266" r:id="rId22"/>
    <p:sldId id="267" r:id="rId23"/>
    <p:sldId id="273" r:id="rId24"/>
    <p:sldId id="268" r:id="rId25"/>
    <p:sldId id="299" r:id="rId26"/>
    <p:sldId id="292" r:id="rId27"/>
    <p:sldId id="291" r:id="rId28"/>
    <p:sldId id="293" r:id="rId29"/>
    <p:sldId id="269" r:id="rId30"/>
    <p:sldId id="294" r:id="rId31"/>
    <p:sldId id="295" r:id="rId32"/>
    <p:sldId id="288" r:id="rId33"/>
    <p:sldId id="296" r:id="rId34"/>
    <p:sldId id="298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AE7FF"/>
    <a:srgbClr val="74FFAC"/>
    <a:srgbClr val="3CF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0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056E4-0DCB-1A4C-A0BF-F96D140063E2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0A260-9B45-1F4C-9949-C1EC3E52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19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15BCE-9A26-FA46-A2C3-BBAA0BA8105C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4B015-AB81-F74E-B38A-97CD68FDB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011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80128-138F-6949-BFC0-D96D1578BA86}" type="slidenum">
              <a:rPr lang="en-US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626" y="9742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626" y="2730008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61093-815F-F547-91BE-3FCD4720D81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9E03C88-A9B0-E34F-93DD-22ED648775AA}" type="datetime1">
              <a:rPr lang="en-US" smtClean="0"/>
              <a:t>6/3/18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61093-815F-F547-91BE-3FCD4720D81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A9F89B8-A428-E74E-AC69-FE9912EF498D}" type="datetime1">
              <a:rPr lang="en-US" smtClean="0"/>
              <a:t>6/3/18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7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50" y="1246188"/>
            <a:ext cx="4732338" cy="487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61093-815F-F547-91BE-3FCD4720D81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EBAA44D-105E-B740-9E45-003237F51B90}" type="datetime1">
              <a:rPr lang="en-US" smtClean="0"/>
              <a:t>6/3/18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2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04" y="136525"/>
            <a:ext cx="8051946" cy="973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804" y="1291294"/>
            <a:ext cx="4038600" cy="4834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1294"/>
            <a:ext cx="4038600" cy="4834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61093-815F-F547-91BE-3FCD4720D8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B95F6F9-15CD-2D4E-AF1C-A922BFD5C56C}" type="datetime1">
              <a:rPr lang="en-US" smtClean="0"/>
              <a:t>6/3/18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4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61093-815F-F547-91BE-3FCD4720D81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E557D9B-3521-6E49-8970-8B67EF629043}" type="datetime1">
              <a:rPr lang="en-US" smtClean="0"/>
              <a:t>6/3/18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61093-815F-F547-91BE-3FCD4720D8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6AE947A-6CE5-E84C-B939-EFF49D045E28}" type="datetime1">
              <a:rPr lang="en-US" smtClean="0"/>
              <a:t>6/3/18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jpe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4950" y="136525"/>
            <a:ext cx="80518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4950" y="1246188"/>
            <a:ext cx="80518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9" name="Picture 8" descr="logo_v7_color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813" y="136525"/>
            <a:ext cx="7794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265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</a:defRPr>
            </a:lvl1pPr>
          </a:lstStyle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02088" y="6356350"/>
            <a:ext cx="7905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Calibri" charset="0"/>
              </a:defRPr>
            </a:lvl1pPr>
          </a:lstStyle>
          <a:p>
            <a:fld id="{AF461093-815F-F547-91BE-3FCD4720D81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181296"/>
            <a:ext cx="9144000" cy="1588"/>
          </a:xfrm>
          <a:prstGeom prst="line">
            <a:avLst/>
          </a:prstGeom>
          <a:ln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3" name="Picture 9" descr="tiger_walking_rit_color_sm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8" y="6245225"/>
            <a:ext cx="7635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9672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latin typeface="Calibri" charset="0"/>
              </a:defRPr>
            </a:lvl1pPr>
          </a:lstStyle>
          <a:p>
            <a:fld id="{13F7D0A4-15C3-B14C-8A8E-98FB11485AB0}" type="datetime1">
              <a:rPr lang="en-US" smtClean="0"/>
              <a:t>6/3/18</a:t>
            </a:fld>
            <a:endParaRPr lang="en-US"/>
          </a:p>
        </p:txBody>
      </p:sp>
      <p:pic>
        <p:nvPicPr>
          <p:cNvPr id="2" name="Picture 1" descr="cis_logo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6245835"/>
            <a:ext cx="1295400" cy="548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jpeg"/><Relationship Id="rId13" Type="http://schemas.openxmlformats.org/officeDocument/2006/relationships/image" Target="../media/image14.png"/><Relationship Id="rId14" Type="http://schemas.openxmlformats.org/officeDocument/2006/relationships/image" Target="../media/image15.gif"/><Relationship Id="rId15" Type="http://schemas.openxmlformats.org/officeDocument/2006/relationships/image" Target="../media/image16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5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A data-driven approach for efficiently storing, evaluating, integrating and sampling spherical and hemispherical datasets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 smtClean="0"/>
              <a:t>Adam </a:t>
            </a:r>
            <a:r>
              <a:rPr lang="en-US" sz="1800" dirty="0" err="1" smtClean="0"/>
              <a:t>Goodenough</a:t>
            </a:r>
            <a:r>
              <a:rPr lang="en-US" sz="1800" dirty="0" smtClean="0"/>
              <a:t> and Scott Brown</a:t>
            </a:r>
          </a:p>
          <a:p>
            <a:r>
              <a:rPr lang="en-US" sz="1800" dirty="0" smtClean="0"/>
              <a:t>Modeling and Simulation Group</a:t>
            </a:r>
          </a:p>
          <a:p>
            <a:r>
              <a:rPr lang="en-US" sz="1800" dirty="0" smtClean="0"/>
              <a:t>Digital Imaging and Remote Sensing Laboratory</a:t>
            </a:r>
          </a:p>
          <a:p>
            <a:r>
              <a:rPr lang="en-US" sz="1800" dirty="0" smtClean="0"/>
              <a:t>Rochester Institute of Technology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706617C-13C2-0242-9562-1679E1AA003A}" type="datetime1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3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Review of Existing Approaches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E03C88-A9B0-E34F-93DD-22ED648775AA}" type="datetime1">
              <a:rPr lang="en-US" smtClean="0"/>
              <a:t>6/3/18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8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BRDF Data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Each instrument measures and stores data differently, data can/will contain gaps due to mechanical </a:t>
            </a:r>
            <a:r>
              <a:rPr lang="en-US" sz="2000" dirty="0"/>
              <a:t>constraints</a:t>
            </a:r>
            <a:endParaRPr lang="en-US" sz="2000" dirty="0" smtClean="0"/>
          </a:p>
          <a:p>
            <a:r>
              <a:rPr lang="en-US" sz="2000" dirty="0" smtClean="0"/>
              <a:t>Storage</a:t>
            </a:r>
          </a:p>
          <a:p>
            <a:pPr lvl="1"/>
            <a:r>
              <a:rPr lang="en-US" sz="1800" dirty="0" smtClean="0"/>
              <a:t>High angular resolution, spectral data can quickly accumulate to 10s – 100s of GB per material.</a:t>
            </a:r>
          </a:p>
          <a:p>
            <a:r>
              <a:rPr lang="en-US" sz="2000" dirty="0" smtClean="0"/>
              <a:t>Evaluate</a:t>
            </a:r>
          </a:p>
          <a:p>
            <a:pPr lvl="1"/>
            <a:r>
              <a:rPr lang="en-US" sz="1800" dirty="0" smtClean="0"/>
              <a:t>Easy at measured geometries, but interpolation required for others.</a:t>
            </a:r>
          </a:p>
          <a:p>
            <a:r>
              <a:rPr lang="en-US" sz="2000" dirty="0" smtClean="0"/>
              <a:t>Integrate</a:t>
            </a:r>
          </a:p>
          <a:p>
            <a:pPr lvl="1"/>
            <a:r>
              <a:rPr lang="en-US" sz="1800" dirty="0" smtClean="0"/>
              <a:t>Easy for brute force solutions</a:t>
            </a:r>
          </a:p>
          <a:p>
            <a:r>
              <a:rPr lang="en-US" sz="2000" dirty="0" smtClean="0"/>
              <a:t>Sample</a:t>
            </a:r>
          </a:p>
          <a:p>
            <a:pPr lvl="1"/>
            <a:r>
              <a:rPr lang="en-US" sz="1800" dirty="0" smtClean="0"/>
              <a:t>Hard, requires some kind of acceleration structure to be efficient.</a:t>
            </a:r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087546" y="3547953"/>
            <a:ext cx="3437614" cy="2578210"/>
            <a:chOff x="4940069" y="1291294"/>
            <a:chExt cx="3437614" cy="25782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069" y="1291294"/>
              <a:ext cx="3437614" cy="2578210"/>
            </a:xfrm>
            <a:prstGeom prst="rect">
              <a:avLst/>
            </a:prstGeom>
          </p:spPr>
        </p:pic>
        <p:sp>
          <p:nvSpPr>
            <p:cNvPr id="6" name="Isosceles Triangle 5"/>
            <p:cNvSpPr/>
            <p:nvPr/>
          </p:nvSpPr>
          <p:spPr>
            <a:xfrm>
              <a:off x="6383337" y="2584450"/>
              <a:ext cx="174625" cy="10287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9573" y="1291295"/>
            <a:ext cx="1575203" cy="1585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920" y="1291295"/>
            <a:ext cx="2375668" cy="1585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3009" y="2893313"/>
            <a:ext cx="2799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Goniometer of the RIT Two (GRIT-T) 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E0FC1FB-7DF8-8A4C-A357-7D4CAA6326F5}" type="datetime1">
              <a:rPr lang="en-US" smtClean="0"/>
              <a:t>6/3/18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1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BRDF Models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Dozens of empirical, physics-inspired, etc. parametric models exist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r>
              <a:rPr lang="en-US" sz="2000" dirty="0" smtClean="0"/>
              <a:t>Storage</a:t>
            </a:r>
          </a:p>
          <a:p>
            <a:pPr lvl="1"/>
            <a:r>
              <a:rPr lang="en-US" sz="1800" dirty="0" smtClean="0"/>
              <a:t>Easy, small parameter set</a:t>
            </a:r>
            <a:r>
              <a:rPr lang="en-US" sz="1800" dirty="0" smtClean="0"/>
              <a:t>. Fits to real data can simplify shape.</a:t>
            </a:r>
          </a:p>
          <a:p>
            <a:r>
              <a:rPr lang="en-US" sz="2000" dirty="0" smtClean="0"/>
              <a:t>Evaluate</a:t>
            </a:r>
          </a:p>
          <a:p>
            <a:pPr lvl="1"/>
            <a:r>
              <a:rPr lang="en-US" sz="1800" dirty="0" smtClean="0"/>
              <a:t>Easy</a:t>
            </a:r>
            <a:r>
              <a:rPr lang="en-US" sz="1800" dirty="0" smtClean="0"/>
              <a:t>, </a:t>
            </a:r>
            <a:r>
              <a:rPr lang="en-US" sz="1800" dirty="0"/>
              <a:t>but may involve evaluating a </a:t>
            </a:r>
            <a:r>
              <a:rPr lang="en-US" sz="1800" dirty="0" smtClean="0"/>
              <a:t>several trigonometric functions (expensive)</a:t>
            </a:r>
            <a:r>
              <a:rPr lang="en-US" sz="1800" dirty="0" smtClean="0"/>
              <a:t>.</a:t>
            </a:r>
            <a:endParaRPr lang="en-US" sz="1800" dirty="0" smtClean="0"/>
          </a:p>
          <a:p>
            <a:r>
              <a:rPr lang="en-US" sz="2000" dirty="0" smtClean="0"/>
              <a:t>Integrate</a:t>
            </a:r>
          </a:p>
          <a:p>
            <a:pPr lvl="1"/>
            <a:r>
              <a:rPr lang="en-US" sz="1800" dirty="0" smtClean="0"/>
              <a:t>Hard, direct or closed form solutions are model specific </a:t>
            </a:r>
            <a:r>
              <a:rPr lang="is-IS" sz="1800" dirty="0" smtClean="0"/>
              <a:t>…</a:t>
            </a:r>
            <a:r>
              <a:rPr lang="en-US" sz="1800" dirty="0" smtClean="0"/>
              <a:t> if they exist at all.</a:t>
            </a:r>
          </a:p>
          <a:p>
            <a:r>
              <a:rPr lang="en-US" sz="2000" dirty="0" smtClean="0"/>
              <a:t>Sample</a:t>
            </a:r>
          </a:p>
          <a:p>
            <a:pPr lvl="1"/>
            <a:r>
              <a:rPr lang="en-US" sz="1800" dirty="0" smtClean="0"/>
              <a:t>A loosely </a:t>
            </a:r>
            <a:r>
              <a:rPr lang="en-US" sz="1800" dirty="0"/>
              <a:t>f</a:t>
            </a:r>
            <a:r>
              <a:rPr lang="en-US" sz="1800" dirty="0" smtClean="0"/>
              <a:t>itted PDF is usually employed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6" y="4818964"/>
            <a:ext cx="4772152" cy="558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70" b="17870"/>
          <a:stretch/>
        </p:blipFill>
        <p:spPr>
          <a:xfrm>
            <a:off x="434166" y="5421143"/>
            <a:ext cx="3755136" cy="632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43" y="5421143"/>
            <a:ext cx="4953508" cy="6329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4104" y="4913444"/>
            <a:ext cx="321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Torrance-Sparrow </a:t>
            </a:r>
            <a:r>
              <a:rPr lang="en-US" dirty="0" err="1" smtClean="0"/>
              <a:t>pBRDF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6788FF-3BC6-CC4C-9318-B72F75576EEF}" type="datetime1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3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Basis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50" y="1246188"/>
            <a:ext cx="5328518" cy="4879975"/>
          </a:xfrm>
        </p:spPr>
        <p:txBody>
          <a:bodyPr/>
          <a:lstStyle/>
          <a:p>
            <a:r>
              <a:rPr lang="en-US" sz="2000" dirty="0" smtClean="0"/>
              <a:t>Weighted basis function representations can be fit to data</a:t>
            </a:r>
          </a:p>
          <a:p>
            <a:pPr lvl="1"/>
            <a:r>
              <a:rPr lang="en-US" sz="1800" dirty="0"/>
              <a:t>A</a:t>
            </a:r>
            <a:r>
              <a:rPr lang="en-US" sz="1800" dirty="0" smtClean="0"/>
              <a:t> </a:t>
            </a:r>
            <a:r>
              <a:rPr lang="en-US" sz="1800" dirty="0"/>
              <a:t>large number of weighted functions may be </a:t>
            </a:r>
            <a:r>
              <a:rPr lang="en-US" sz="1800" dirty="0" smtClean="0"/>
              <a:t>required for complex shapes.</a:t>
            </a:r>
          </a:p>
          <a:p>
            <a:r>
              <a:rPr lang="en-US" sz="2000" dirty="0" smtClean="0"/>
              <a:t>Storage</a:t>
            </a:r>
          </a:p>
          <a:p>
            <a:pPr lvl="1"/>
            <a:r>
              <a:rPr lang="en-US" sz="1800" dirty="0" smtClean="0"/>
              <a:t>Easy, store the set of </a:t>
            </a:r>
            <a:r>
              <a:rPr lang="en-US" sz="1800" dirty="0" smtClean="0"/>
              <a:t>weights.</a:t>
            </a:r>
            <a:endParaRPr lang="en-US" sz="1800" dirty="0" smtClean="0"/>
          </a:p>
          <a:p>
            <a:r>
              <a:rPr lang="en-US" sz="2000" dirty="0" smtClean="0"/>
              <a:t>Evaluate</a:t>
            </a:r>
          </a:p>
          <a:p>
            <a:pPr lvl="1"/>
            <a:r>
              <a:rPr lang="en-US" sz="1800" dirty="0" smtClean="0"/>
              <a:t>Easy, but may involve evaluating a large number of expensive </a:t>
            </a:r>
            <a:r>
              <a:rPr lang="en-US" sz="1800" dirty="0" smtClean="0"/>
              <a:t>functions.</a:t>
            </a:r>
            <a:endParaRPr lang="en-US" sz="1800" dirty="0" smtClean="0"/>
          </a:p>
          <a:p>
            <a:r>
              <a:rPr lang="en-US" sz="2000" dirty="0" smtClean="0"/>
              <a:t>Integrate</a:t>
            </a:r>
          </a:p>
          <a:p>
            <a:pPr lvl="1"/>
            <a:r>
              <a:rPr lang="en-US" sz="1800" dirty="0" smtClean="0"/>
              <a:t>Possible when functions have closed </a:t>
            </a:r>
            <a:r>
              <a:rPr lang="en-US" sz="1800" dirty="0" smtClean="0"/>
              <a:t>form integrals.</a:t>
            </a:r>
            <a:endParaRPr lang="en-US" sz="1800" dirty="0" smtClean="0"/>
          </a:p>
          <a:p>
            <a:r>
              <a:rPr lang="en-US" sz="2000" dirty="0" smtClean="0"/>
              <a:t>Sample</a:t>
            </a:r>
          </a:p>
          <a:p>
            <a:pPr lvl="1"/>
            <a:r>
              <a:rPr lang="en-US" sz="1800" dirty="0" smtClean="0"/>
              <a:t>Possible when functions have compatible forms.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288" y="842477"/>
            <a:ext cx="3276209" cy="2047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3468" y="2890107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Spherical  Harmonics</a:t>
            </a:r>
          </a:p>
          <a:p>
            <a:pPr algn="ctr"/>
            <a:r>
              <a:rPr lang="en-US" sz="1200" dirty="0" smtClean="0"/>
              <a:t>https://</a:t>
            </a:r>
            <a:r>
              <a:rPr lang="en-US" sz="1200" dirty="0" err="1" smtClean="0"/>
              <a:t>en.wikipedia.org</a:t>
            </a:r>
            <a:r>
              <a:rPr lang="en-US" sz="1200" dirty="0" smtClean="0"/>
              <a:t>/wiki/</a:t>
            </a:r>
            <a:r>
              <a:rPr lang="en-US" sz="1200" dirty="0" err="1" smtClean="0"/>
              <a:t>Spherical_harmonics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981" y="3648469"/>
            <a:ext cx="2113622" cy="21136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5868" y="5682079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Zernike polynomials</a:t>
            </a:r>
          </a:p>
          <a:p>
            <a:pPr algn="ctr"/>
            <a:r>
              <a:rPr lang="en-US" sz="1200" dirty="0" smtClean="0"/>
              <a:t>https://</a:t>
            </a:r>
            <a:r>
              <a:rPr lang="en-US" sz="1200" dirty="0" err="1" smtClean="0"/>
              <a:t>en.wikipedia.org</a:t>
            </a:r>
            <a:r>
              <a:rPr lang="en-US" sz="1200" dirty="0" smtClean="0"/>
              <a:t>/wiki/</a:t>
            </a:r>
            <a:r>
              <a:rPr lang="en-US" sz="1200" dirty="0" err="1" smtClean="0"/>
              <a:t>Zernike_polynomials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052FDFE-FAF7-1848-B5F0-C7666F6C2117}" type="datetime1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9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82623"/>
              </p:ext>
            </p:extLst>
          </p:nvPr>
        </p:nvGraphicFramePr>
        <p:xfrm>
          <a:off x="234950" y="1397000"/>
          <a:ext cx="8667210" cy="299211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33442"/>
                <a:gridCol w="1733442"/>
                <a:gridCol w="1733442"/>
                <a:gridCol w="1733442"/>
                <a:gridCol w="173344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Evaluate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Integrate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Store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Measured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Hard, need interpolation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Depends</a:t>
                      </a:r>
                      <a:r>
                        <a:rPr lang="en-US" sz="1400" baseline="0" dirty="0" smtClean="0"/>
                        <a:t> on how data is sampled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r>
                        <a:rPr lang="en-US" sz="1400" baseline="0" dirty="0" smtClean="0"/>
                        <a:t> direct solution </a:t>
                      </a:r>
                      <a:r>
                        <a:rPr lang="en-US" sz="1400" dirty="0" smtClean="0"/>
                        <a:t>and usually</a:t>
                      </a:r>
                      <a:r>
                        <a:rPr lang="en-US" sz="1400" baseline="0" dirty="0" smtClean="0"/>
                        <a:t> r</a:t>
                      </a:r>
                      <a:r>
                        <a:rPr lang="en-US" sz="1400" dirty="0" smtClean="0"/>
                        <a:t>equires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approximate PDF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Can be very inefficient</a:t>
                      </a:r>
                      <a:r>
                        <a:rPr lang="en-US" sz="1400" baseline="0" dirty="0" smtClean="0"/>
                        <a:t> for large datasets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Parametric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Easy</a:t>
                      </a:r>
                      <a:r>
                        <a:rPr lang="en-US" sz="1400" baseline="0" dirty="0" smtClean="0"/>
                        <a:t> but usually involves </a:t>
                      </a:r>
                      <a:r>
                        <a:rPr lang="en-US" sz="1400" dirty="0" smtClean="0"/>
                        <a:t>expensive trig functions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Most functions don’t have closed-form integrals and must be sampled.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Rarely provides direct solution and usually</a:t>
                      </a:r>
                      <a:r>
                        <a:rPr lang="en-US" sz="1400" baseline="0" dirty="0" smtClean="0"/>
                        <a:t> r</a:t>
                      </a:r>
                      <a:r>
                        <a:rPr lang="en-US" sz="1400" dirty="0" smtClean="0"/>
                        <a:t>equires approximate PDF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Very</a:t>
                      </a:r>
                      <a:r>
                        <a:rPr lang="en-US" sz="1400" baseline="0" dirty="0" smtClean="0"/>
                        <a:t> e</a:t>
                      </a:r>
                      <a:r>
                        <a:rPr lang="en-US" sz="1400" dirty="0" smtClean="0"/>
                        <a:t>fficient since a small number of parameters are common.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Easy</a:t>
                      </a:r>
                      <a:r>
                        <a:rPr lang="en-US" sz="1400" baseline="0" dirty="0" smtClean="0"/>
                        <a:t> but </a:t>
                      </a:r>
                      <a:r>
                        <a:rPr lang="en-US" sz="1400" dirty="0" smtClean="0"/>
                        <a:t>may involve using a larger number of terms for complex functions.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Some basis functions have closed-form integrals, but terms must</a:t>
                      </a:r>
                      <a:r>
                        <a:rPr lang="en-US" sz="1400" baseline="0" dirty="0" smtClean="0"/>
                        <a:t> be combined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Some basis functions have direct solutions</a:t>
                      </a:r>
                    </a:p>
                    <a:p>
                      <a:pPr algn="ctr"/>
                      <a:r>
                        <a:rPr lang="en-US" sz="1400" dirty="0" smtClean="0"/>
                        <a:t>but terms must</a:t>
                      </a:r>
                      <a:r>
                        <a:rPr lang="en-US" sz="1400" baseline="0" dirty="0" smtClean="0"/>
                        <a:t> be combined.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Very</a:t>
                      </a:r>
                      <a:r>
                        <a:rPr lang="en-US" sz="1400" baseline="0" dirty="0" smtClean="0"/>
                        <a:t> e</a:t>
                      </a:r>
                      <a:r>
                        <a:rPr lang="en-US" sz="1400" dirty="0" smtClean="0"/>
                        <a:t>fficient if function parameters are limited.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4950" y="4564851"/>
            <a:ext cx="8667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single solution for evaluation, integrating, sampling and storing arbitrary hemispherical and spherical weighting functions is desired.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2491043"/>
            <a:ext cx="9144000" cy="9524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43501"/>
            <a:ext cx="9144000" cy="112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C4CC34C-49FE-9348-BF60-2C8C7B2D6F2C}" type="datetime1">
              <a:rPr lang="en-US" smtClean="0"/>
              <a:t>6/3/18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3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Data-Driven Approach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58889"/>
            <a:ext cx="8229600" cy="9715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Convert any </a:t>
            </a:r>
            <a:r>
              <a:rPr lang="en-US" dirty="0" smtClean="0"/>
              <a:t>hemispherical or spherical data </a:t>
            </a:r>
            <a:r>
              <a:rPr lang="en-US" sz="2400" dirty="0" smtClean="0"/>
              <a:t>source into common raw data covering angular/spectral distributions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43000" y="4213537"/>
            <a:ext cx="4849813" cy="865188"/>
            <a:chOff x="1143000" y="2547936"/>
            <a:chExt cx="4849813" cy="865188"/>
          </a:xfrm>
        </p:grpSpPr>
        <p:sp>
          <p:nvSpPr>
            <p:cNvPr id="9" name="Right Arrow 8"/>
            <p:cNvSpPr/>
            <p:nvPr/>
          </p:nvSpPr>
          <p:spPr>
            <a:xfrm>
              <a:off x="1666875" y="2682868"/>
              <a:ext cx="4325938" cy="611186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3000" y="2547936"/>
              <a:ext cx="1143000" cy="8651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NEFDS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8275" y="2547936"/>
              <a:ext cx="1143000" cy="8651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Beard-Maxwell</a:t>
              </a:r>
            </a:p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model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25925" y="2547936"/>
              <a:ext cx="1143000" cy="86518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Sampled</a:t>
              </a:r>
              <a:b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992813" y="2335463"/>
            <a:ext cx="2000250" cy="36750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6F664C"/>
                </a:solidFill>
              </a:rPr>
              <a:t>Common</a:t>
            </a:r>
            <a:br>
              <a:rPr lang="en-US" dirty="0" smtClean="0">
                <a:solidFill>
                  <a:srgbClr val="6F664C"/>
                </a:solidFill>
              </a:rPr>
            </a:br>
            <a:r>
              <a:rPr lang="en-US" dirty="0" smtClean="0">
                <a:solidFill>
                  <a:srgbClr val="6F664C"/>
                </a:solidFill>
              </a:rPr>
              <a:t>Representation</a:t>
            </a:r>
            <a:endParaRPr lang="en-US" dirty="0">
              <a:solidFill>
                <a:srgbClr val="6F664C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708275" y="3260721"/>
            <a:ext cx="3284538" cy="865188"/>
            <a:chOff x="2708275" y="3386923"/>
            <a:chExt cx="3284538" cy="865188"/>
          </a:xfrm>
        </p:grpSpPr>
        <p:sp>
          <p:nvSpPr>
            <p:cNvPr id="10" name="Right Arrow 9"/>
            <p:cNvSpPr/>
            <p:nvPr/>
          </p:nvSpPr>
          <p:spPr>
            <a:xfrm>
              <a:off x="3008313" y="3521855"/>
              <a:ext cx="2984500" cy="611186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08275" y="3386923"/>
              <a:ext cx="1143000" cy="8651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Ward</a:t>
              </a:r>
            </a:p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model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25925" y="3386923"/>
              <a:ext cx="1143000" cy="86518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Sampled</a:t>
              </a:r>
              <a:b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25926" y="2307905"/>
            <a:ext cx="1766887" cy="865188"/>
            <a:chOff x="4225925" y="4919663"/>
            <a:chExt cx="1766887" cy="865188"/>
          </a:xfrm>
        </p:grpSpPr>
        <p:sp>
          <p:nvSpPr>
            <p:cNvPr id="14" name="Right Arrow 13"/>
            <p:cNvSpPr/>
            <p:nvPr/>
          </p:nvSpPr>
          <p:spPr>
            <a:xfrm>
              <a:off x="4635499" y="5054595"/>
              <a:ext cx="1357313" cy="611186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25925" y="4919663"/>
              <a:ext cx="1143000" cy="86518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Measured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BRDF</a:t>
              </a:r>
              <a:endPara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43000" y="5166354"/>
            <a:ext cx="4849813" cy="865188"/>
            <a:chOff x="1143000" y="2547936"/>
            <a:chExt cx="4849813" cy="865188"/>
          </a:xfrm>
        </p:grpSpPr>
        <p:sp>
          <p:nvSpPr>
            <p:cNvPr id="21" name="Right Arrow 20"/>
            <p:cNvSpPr/>
            <p:nvPr/>
          </p:nvSpPr>
          <p:spPr>
            <a:xfrm>
              <a:off x="1666875" y="2682868"/>
              <a:ext cx="4325938" cy="611186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43000" y="2547936"/>
              <a:ext cx="1143000" cy="8651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MODIS</a:t>
              </a:r>
              <a:b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Kernel Weights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08275" y="2547936"/>
              <a:ext cx="1143000" cy="8651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Ross-Li</a:t>
              </a:r>
            </a:p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model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25925" y="2547936"/>
              <a:ext cx="1143000" cy="86518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Sampled</a:t>
              </a:r>
              <a:b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3646716-66D7-5045-B700-96111B1E496D}" type="datetime1">
              <a:rPr lang="en-US" smtClean="0"/>
              <a:t>6/3/18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57724" y="2888982"/>
            <a:ext cx="3022570" cy="3280569"/>
            <a:chOff x="581213" y="3390643"/>
            <a:chExt cx="2644364" cy="28700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13" y="3390643"/>
              <a:ext cx="2644364" cy="26289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1213" y="6060668"/>
              <a:ext cx="2644364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i="1" dirty="0" smtClean="0"/>
                <a:t>http://</a:t>
              </a:r>
              <a:r>
                <a:rPr lang="en-US" sz="700" i="1" dirty="0" err="1" smtClean="0"/>
                <a:t>healpix.jpl.nasa.gov</a:t>
              </a:r>
              <a:r>
                <a:rPr lang="en-US" sz="700" i="1" dirty="0" smtClean="0"/>
                <a:t>/</a:t>
              </a:r>
              <a:r>
                <a:rPr lang="en-US" sz="700" i="1" dirty="0" err="1" smtClean="0"/>
                <a:t>healpixBackgroundPurpose.shtml</a:t>
              </a:r>
              <a:endParaRPr lang="en-US" sz="700" i="1" dirty="0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anchor="ctr" anchorCtr="0">
            <a:spAutoFit/>
          </a:bodyPr>
          <a:lstStyle/>
          <a:p>
            <a:r>
              <a:rPr lang="en-US" sz="3200" dirty="0" err="1" smtClean="0"/>
              <a:t>HEALPix</a:t>
            </a:r>
            <a:r>
              <a:rPr lang="en-US" sz="3200" dirty="0" smtClean="0"/>
              <a:t>-Based Sphere Partition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Equal </a:t>
            </a:r>
            <a:r>
              <a:rPr lang="en-US" sz="2000" dirty="0" smtClean="0"/>
              <a:t>area and </a:t>
            </a:r>
            <a:r>
              <a:rPr lang="en-US" sz="2000" dirty="0"/>
              <a:t>e</a:t>
            </a:r>
            <a:r>
              <a:rPr lang="en-US" sz="2000" dirty="0" smtClean="0"/>
              <a:t>qual shape cannot be maintained across a sphere</a:t>
            </a:r>
          </a:p>
          <a:p>
            <a:pPr lvl="1"/>
            <a:r>
              <a:rPr lang="en-US" sz="1600" dirty="0"/>
              <a:t>W</a:t>
            </a:r>
            <a:r>
              <a:rPr lang="en-US" sz="1600" dirty="0" smtClean="0"/>
              <a:t>e </a:t>
            </a:r>
            <a:r>
              <a:rPr lang="en-US" sz="1600" dirty="0" smtClean="0"/>
              <a:t>use a custom implementation of the </a:t>
            </a:r>
            <a:r>
              <a:rPr lang="en-US" sz="1600" dirty="0" err="1" smtClean="0"/>
              <a:t>HEALPix</a:t>
            </a:r>
            <a:r>
              <a:rPr lang="en-US" sz="1600" dirty="0" smtClean="0"/>
              <a:t> (Hierarchical Equal Area </a:t>
            </a:r>
            <a:r>
              <a:rPr lang="en-US" sz="1600" dirty="0" err="1" smtClean="0"/>
              <a:t>isoLatitude</a:t>
            </a:r>
            <a:r>
              <a:rPr lang="en-US" sz="1600" dirty="0" smtClean="0"/>
              <a:t> </a:t>
            </a:r>
            <a:r>
              <a:rPr lang="en-US" sz="1600" dirty="0" err="1" smtClean="0"/>
              <a:t>Pixelization</a:t>
            </a:r>
            <a:r>
              <a:rPr lang="en-US" sz="1600" dirty="0" smtClean="0"/>
              <a:t>)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en-US" sz="1600" dirty="0" smtClean="0"/>
              <a:t>artition </a:t>
            </a:r>
            <a:r>
              <a:rPr lang="en-US" sz="1600" dirty="0" smtClean="0"/>
              <a:t>designed for cosmic microwave background data (NASA/JPL)</a:t>
            </a:r>
          </a:p>
          <a:p>
            <a:r>
              <a:rPr lang="en-US" sz="2000" dirty="0" smtClean="0"/>
              <a:t>Data is stored in </a:t>
            </a:r>
            <a:r>
              <a:rPr lang="en-US" sz="2000" dirty="0" smtClean="0"/>
              <a:t>twelve adaptively sub-divided "</a:t>
            </a:r>
            <a:r>
              <a:rPr lang="en-US" sz="2000" dirty="0" smtClean="0"/>
              <a:t>quad-</a:t>
            </a:r>
            <a:r>
              <a:rPr lang="en-US" sz="2000" dirty="0" smtClean="0"/>
              <a:t>trees”. We call this geometric data structure a Spherical Quad-Tree (SQT).</a:t>
            </a:r>
            <a:endParaRPr lang="en-US" sz="2000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26C7DB1-D29E-EE44-860C-33843FBD3D9D}" type="datetime1">
              <a:rPr lang="en-US" smtClean="0"/>
              <a:t>6/3/18</a:t>
            </a:fld>
            <a:endParaRPr lang="en-US"/>
          </a:p>
        </p:txBody>
      </p:sp>
      <p:pic>
        <p:nvPicPr>
          <p:cNvPr id="13" name="Picture 12" descr="healpixpoint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289" y="2805860"/>
            <a:ext cx="3524568" cy="32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#1: HG Phase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this data-driven representation to capture an analytical function. In this case, a </a:t>
            </a:r>
            <a:r>
              <a:rPr lang="en-US" dirty="0"/>
              <a:t>SPF (Scattering Phase Function)</a:t>
            </a:r>
          </a:p>
          <a:p>
            <a:pPr lvl="1"/>
            <a:r>
              <a:rPr lang="en-US" sz="1800" dirty="0" smtClean="0"/>
              <a:t>Single </a:t>
            </a:r>
            <a:r>
              <a:rPr lang="en-US" sz="1800" dirty="0"/>
              <a:t>lobe, forward scattering </a:t>
            </a:r>
            <a:r>
              <a:rPr lang="en-US" sz="1800" dirty="0" err="1"/>
              <a:t>Henyey</a:t>
            </a:r>
            <a:r>
              <a:rPr lang="en-US" sz="1800" dirty="0"/>
              <a:t>-Greenstein function with an average cosine of 0.8</a:t>
            </a:r>
          </a:p>
          <a:p>
            <a:endParaRPr lang="en-US" sz="3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F89B8-A428-E74E-AC69-FE9912EF498D}" type="datetime1">
              <a:rPr lang="en-US" smtClean="0"/>
              <a:t>6/3/18</a:t>
            </a:fld>
            <a:endParaRPr lang="en-US"/>
          </a:p>
        </p:txBody>
      </p:sp>
      <p:pic>
        <p:nvPicPr>
          <p:cNvPr id="7" name="Picture 6" descr="Screen Shot 2015-11-13 at 11.15.13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29" y="2679710"/>
            <a:ext cx="3631085" cy="34464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0715" y="3146047"/>
            <a:ext cx="40338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he three-dimensional function is sampled regularly at </a:t>
            </a:r>
            <a:r>
              <a:rPr lang="en-US" sz="1400" dirty="0" err="1" smtClean="0"/>
              <a:t>Δθ</a:t>
            </a:r>
            <a:r>
              <a:rPr lang="en-US" sz="1400" dirty="0" smtClean="0"/>
              <a:t>=0.0005</a:t>
            </a:r>
            <a:r>
              <a:rPr lang="en-US" sz="1400" i="1" dirty="0"/>
              <a:t> </a:t>
            </a:r>
            <a:r>
              <a:rPr lang="en-US" sz="1400" i="1" dirty="0" smtClean="0"/>
              <a:t>rad </a:t>
            </a:r>
            <a:r>
              <a:rPr lang="en-US" sz="1400" dirty="0" smtClean="0"/>
              <a:t>(zenith, from forward direction) and </a:t>
            </a:r>
            <a:r>
              <a:rPr lang="en-US" sz="1400" dirty="0" err="1" smtClean="0"/>
              <a:t>Δφ</a:t>
            </a:r>
            <a:r>
              <a:rPr lang="en-US" sz="1400" dirty="0" smtClean="0"/>
              <a:t>=0.05 </a:t>
            </a:r>
            <a:r>
              <a:rPr lang="en-US" sz="1400" i="1" dirty="0" smtClean="0"/>
              <a:t>rad</a:t>
            </a:r>
            <a:r>
              <a:rPr lang="en-US" sz="1400" dirty="0" smtClean="0"/>
              <a:t> (azimuth)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600715" y="4658191"/>
            <a:ext cx="40338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 moderately sized partition is used with 6 orders of subdivision per region </a:t>
            </a:r>
            <a:r>
              <a:rPr lang="en-US" sz="1400" dirty="0"/>
              <a:t>(</a:t>
            </a:r>
            <a:r>
              <a:rPr lang="en-US" sz="1400" dirty="0" smtClean="0"/>
              <a:t>12 x </a:t>
            </a:r>
            <a:r>
              <a:rPr lang="en-US" sz="1400" dirty="0" smtClean="0"/>
              <a:t>4</a:t>
            </a:r>
            <a:r>
              <a:rPr lang="en-US" sz="1400" baseline="30000" dirty="0" smtClean="0"/>
              <a:t>6 </a:t>
            </a:r>
            <a:r>
              <a:rPr lang="en-US" sz="1400" dirty="0" smtClean="0"/>
              <a:t>= 49,152 </a:t>
            </a:r>
            <a:r>
              <a:rPr lang="en-US" sz="1400" dirty="0" smtClean="0"/>
              <a:t>cells); </a:t>
            </a:r>
            <a:br>
              <a:rPr lang="en-US" sz="1400" dirty="0" smtClean="0"/>
            </a:br>
            <a:r>
              <a:rPr lang="en-US" sz="1400" dirty="0" smtClean="0"/>
              <a:t>we end up having many more samples in the zenith dimension than we have cells, but that is important for capturing the lobe falloff  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94259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6"/>
          </a:xfrm>
        </p:spPr>
        <p:txBody>
          <a:bodyPr anchor="t" anchorCtr="0">
            <a:spAutoFit/>
          </a:bodyPr>
          <a:lstStyle/>
          <a:p>
            <a:pPr algn="l"/>
            <a:r>
              <a:rPr lang="en-US" sz="3200" dirty="0" smtClean="0"/>
              <a:t>Step 1: Add data [cell count: 49,152]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926514"/>
            <a:ext cx="8229600" cy="313896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Data is added in a vector/value value format</a:t>
            </a:r>
          </a:p>
          <a:p>
            <a:r>
              <a:rPr lang="en-US" sz="1800" dirty="0" smtClean="0"/>
              <a:t>The "deepest" available cell is used to store the value (red)</a:t>
            </a:r>
          </a:p>
          <a:p>
            <a:r>
              <a:rPr lang="en-US" sz="1800" dirty="0" smtClean="0"/>
              <a:t>Cells that don't receive data remain undefined (black)</a:t>
            </a:r>
            <a:endParaRPr lang="en-US" sz="1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0" y="2038397"/>
            <a:ext cx="9144000" cy="4772055"/>
            <a:chOff x="0" y="2038397"/>
            <a:chExt cx="9144000" cy="4772055"/>
          </a:xfrm>
        </p:grpSpPr>
        <p:pic>
          <p:nvPicPr>
            <p:cNvPr id="2" name="Picture 1" descr="ra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038397"/>
              <a:ext cx="9144000" cy="4572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087350" y="3610862"/>
              <a:ext cx="444176" cy="447282"/>
            </a:xfrm>
            <a:prstGeom prst="rect">
              <a:avLst/>
            </a:prstGeom>
            <a:noFill/>
            <a:ln w="19050" cmpd="sng">
              <a:solidFill>
                <a:srgbClr val="00DF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610397"/>
              <a:ext cx="456900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i="1" dirty="0" smtClean="0"/>
                <a:t>forward hemisphere</a:t>
              </a:r>
              <a:endParaRPr lang="en-US" sz="700" i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74995" y="6610397"/>
              <a:ext cx="456900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i="1" dirty="0" smtClean="0"/>
                <a:t>backward hemisphere</a:t>
              </a:r>
              <a:endParaRPr lang="en-US" sz="700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51916" y="714987"/>
            <a:ext cx="1816100" cy="1828800"/>
            <a:chOff x="6951916" y="339589"/>
            <a:chExt cx="1816100" cy="1828800"/>
          </a:xfrm>
        </p:grpSpPr>
        <p:pic>
          <p:nvPicPr>
            <p:cNvPr id="4" name="Picture 3" descr="Screen Shot 2015-11-13 at 11.55.10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1916" y="339589"/>
              <a:ext cx="1816100" cy="1828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951916" y="339589"/>
              <a:ext cx="1816100" cy="1828800"/>
            </a:xfrm>
            <a:prstGeom prst="rect">
              <a:avLst/>
            </a:prstGeom>
            <a:noFill/>
            <a:ln w="19050" cmpd="sng">
              <a:solidFill>
                <a:srgbClr val="00DF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417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Samples onto Rectangular Grid</a:t>
            </a:r>
            <a:endParaRPr lang="en-US" dirty="0"/>
          </a:p>
        </p:txBody>
      </p:sp>
      <p:sp>
        <p:nvSpPr>
          <p:cNvPr id="103" name="Content Placeholder 102"/>
          <p:cNvSpPr>
            <a:spLocks noGrp="1"/>
          </p:cNvSpPr>
          <p:nvPr>
            <p:ph idx="1"/>
          </p:nvPr>
        </p:nvSpPr>
        <p:spPr>
          <a:xfrm>
            <a:off x="234950" y="1246188"/>
            <a:ext cx="4098299" cy="4879975"/>
          </a:xfrm>
        </p:spPr>
        <p:txBody>
          <a:bodyPr/>
          <a:lstStyle/>
          <a:p>
            <a:r>
              <a:rPr lang="en-US" dirty="0" smtClean="0"/>
              <a:t>In this example, the scattering function was sampled on constant zenith and azimuth intervals.</a:t>
            </a:r>
          </a:p>
          <a:p>
            <a:r>
              <a:rPr lang="en-US" dirty="0" smtClean="0"/>
              <a:t>The projection of these polar samples </a:t>
            </a:r>
            <a:r>
              <a:rPr lang="en-US" dirty="0" smtClean="0"/>
              <a:t>onto </a:t>
            </a:r>
            <a:r>
              <a:rPr lang="en-US" dirty="0" smtClean="0"/>
              <a:t>a orthogonal grid does not uniformly distribute the samples.</a:t>
            </a:r>
          </a:p>
          <a:p>
            <a:pPr lvl="1"/>
            <a:r>
              <a:rPr lang="en-US" dirty="0" smtClean="0"/>
              <a:t>As a result, some grid cells have multiple samples and some have none.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3858569" y="1181002"/>
            <a:ext cx="5208648" cy="4913003"/>
            <a:chOff x="1834573" y="1282769"/>
            <a:chExt cx="5208648" cy="4913003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2183424" y="1385391"/>
              <a:ext cx="4628872" cy="45794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2309253" y="3461329"/>
              <a:ext cx="4733968" cy="27344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834573" y="1282769"/>
              <a:ext cx="2873737" cy="4508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2724477" y="1808703"/>
              <a:ext cx="914400" cy="914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628026" y="1808703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24477" y="2712378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628026" y="2712378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724477" y="1808704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548841" y="1803340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452390" y="1803340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548841" y="2707015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452390" y="2707015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42426" y="1814066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724477" y="3632141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628026" y="3632141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724477" y="4535816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628026" y="4535816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724477" y="3632142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452390" y="3626778"/>
              <a:ext cx="914400" cy="9144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548841" y="4530453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452390" y="4530453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542426" y="3637504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6132256" y="3796989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604989" y="5257029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109601" y="2833380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090866" y="1935443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110113" y="1862106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202333" y="3714855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370456" y="304253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689505" y="4183922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253189" y="4660541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760742" y="243609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018656" y="3621415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675222" y="3277070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555277" y="238725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735084" y="4197124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784123" y="5139762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555277" y="414753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283718" y="4856016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548841" y="3626778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875068" y="4543275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277D97-1D43-8F4D-926B-85D449B53BFF}" type="datetime1">
              <a:rPr lang="en-US" smtClean="0"/>
              <a:t>6/3/18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0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DIRSIG: The Basics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3" name="Picture 12" descr="Screen Shot 2013-04-05 at 9.03.26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443" y="990600"/>
            <a:ext cx="1098673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5800" y="1143000"/>
            <a:ext cx="1669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Modeling a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Real-world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Target</a:t>
            </a:r>
          </a:p>
        </p:txBody>
      </p:sp>
      <p:grpSp>
        <p:nvGrpSpPr>
          <p:cNvPr id="37897" name="Group 37896"/>
          <p:cNvGrpSpPr/>
          <p:nvPr/>
        </p:nvGrpSpPr>
        <p:grpSpPr>
          <a:xfrm>
            <a:off x="762000" y="1905000"/>
            <a:ext cx="2684857" cy="1597688"/>
            <a:chOff x="762000" y="1905000"/>
            <a:chExt cx="2684857" cy="1597688"/>
          </a:xfrm>
        </p:grpSpPr>
        <p:pic>
          <p:nvPicPr>
            <p:cNvPr id="11" name="Picture 10" descr="Screen Shot 2013-04-02 at 10.28.44 PM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02" y="2514600"/>
              <a:ext cx="1128155" cy="988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62000" y="2438400"/>
              <a:ext cx="158932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+mn-lt"/>
                </a:rPr>
                <a:t>Geometry: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3D geometry model by “</a:t>
              </a:r>
              <a:r>
                <a:rPr lang="en-US" sz="1000" i="1" dirty="0" err="1" smtClean="0">
                  <a:solidFill>
                    <a:schemeClr val="tx1"/>
                  </a:solidFill>
                  <a:latin typeface="+mn-lt"/>
                </a:rPr>
                <a:t>natman</a:t>
              </a:r>
              <a:r>
                <a:rPr lang="en-US" sz="1000" i="1" dirty="0" smtClean="0">
                  <a:solidFill>
                    <a:schemeClr val="tx1"/>
                  </a:solidFill>
                  <a:latin typeface="+mn-lt"/>
                </a:rPr>
                <a:t>” (Neil Taylor) 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Obtained from</a:t>
              </a:r>
              <a:r>
                <a:rPr lang="en-US" sz="1000" i="1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1000" i="1" dirty="0" err="1" smtClean="0">
                  <a:solidFill>
                    <a:schemeClr val="tx1"/>
                  </a:solidFill>
                  <a:latin typeface="+mn-lt"/>
                </a:rPr>
                <a:t>BlendSwap</a:t>
              </a:r>
              <a:r>
                <a:rPr lang="en-US" sz="1000" i="1" dirty="0" smtClean="0">
                  <a:solidFill>
                    <a:schemeClr val="tx1"/>
                  </a:solidFill>
                  <a:latin typeface="+mn-lt"/>
                </a:rPr>
                <a:t> 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CC-BY License</a:t>
              </a:r>
            </a:p>
          </p:txBody>
        </p:sp>
        <p:sp>
          <p:nvSpPr>
            <p:cNvPr id="2" name="Down Arrow 1"/>
            <p:cNvSpPr/>
            <p:nvPr/>
          </p:nvSpPr>
          <p:spPr>
            <a:xfrm>
              <a:off x="2699899" y="190500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900" name="Group 37899"/>
          <p:cNvGrpSpPr/>
          <p:nvPr/>
        </p:nvGrpSpPr>
        <p:grpSpPr>
          <a:xfrm>
            <a:off x="1905000" y="3657600"/>
            <a:ext cx="1526818" cy="1081445"/>
            <a:chOff x="1905000" y="3657600"/>
            <a:chExt cx="1526818" cy="1081445"/>
          </a:xfrm>
        </p:grpSpPr>
        <p:sp>
          <p:nvSpPr>
            <p:cNvPr id="8" name="Down Arrow 7"/>
            <p:cNvSpPr/>
            <p:nvPr/>
          </p:nvSpPr>
          <p:spPr>
            <a:xfrm>
              <a:off x="2699899" y="365760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 rot="16200000">
              <a:off x="1950720" y="4187952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33741" y="4154269"/>
              <a:ext cx="109807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</a:rPr>
                <a:t>Material</a:t>
              </a:r>
            </a:p>
            <a:p>
              <a:pPr algn="ctr"/>
              <a:r>
                <a:rPr lang="en-US" sz="1600" dirty="0" smtClean="0">
                  <a:latin typeface="+mn-lt"/>
                </a:rPr>
                <a:t>Attribution</a:t>
              </a:r>
            </a:p>
          </p:txBody>
        </p:sp>
      </p:grpSp>
      <p:grpSp>
        <p:nvGrpSpPr>
          <p:cNvPr id="37902" name="Group 37901"/>
          <p:cNvGrpSpPr/>
          <p:nvPr/>
        </p:nvGrpSpPr>
        <p:grpSpPr>
          <a:xfrm>
            <a:off x="3810000" y="5432931"/>
            <a:ext cx="1542449" cy="584776"/>
            <a:chOff x="3810000" y="5432931"/>
            <a:chExt cx="1542449" cy="584776"/>
          </a:xfrm>
        </p:grpSpPr>
        <p:sp>
          <p:nvSpPr>
            <p:cNvPr id="18" name="Down Arrow 17"/>
            <p:cNvSpPr/>
            <p:nvPr/>
          </p:nvSpPr>
          <p:spPr>
            <a:xfrm rot="16200000">
              <a:off x="3855720" y="549672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72694" y="5432931"/>
              <a:ext cx="97975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</a:rPr>
                <a:t>Scene</a:t>
              </a:r>
            </a:p>
            <a:p>
              <a:pPr algn="ctr"/>
              <a:r>
                <a:rPr lang="en-US" sz="1600" dirty="0" smtClean="0">
                  <a:latin typeface="+mn-lt"/>
                </a:rPr>
                <a:t>Assembly</a:t>
              </a:r>
            </a:p>
          </p:txBody>
        </p:sp>
      </p:grpSp>
      <p:grpSp>
        <p:nvGrpSpPr>
          <p:cNvPr id="37903" name="Group 37902"/>
          <p:cNvGrpSpPr/>
          <p:nvPr/>
        </p:nvGrpSpPr>
        <p:grpSpPr>
          <a:xfrm>
            <a:off x="5457943" y="5344319"/>
            <a:ext cx="1555770" cy="762000"/>
            <a:chOff x="5457943" y="5344319"/>
            <a:chExt cx="1555770" cy="762000"/>
          </a:xfrm>
        </p:grpSpPr>
        <p:pic>
          <p:nvPicPr>
            <p:cNvPr id="20" name="Picture 19" descr="clutter_demo.pn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ADA"/>
                </a:clrFrom>
                <a:clrTo>
                  <a:srgbClr val="FFFAD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19800" y="5344319"/>
              <a:ext cx="993913" cy="762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Down Arrow 20"/>
            <p:cNvSpPr/>
            <p:nvPr/>
          </p:nvSpPr>
          <p:spPr>
            <a:xfrm rot="16200000">
              <a:off x="5503663" y="549672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909" name="Group 37908"/>
          <p:cNvGrpSpPr/>
          <p:nvPr/>
        </p:nvGrpSpPr>
        <p:grpSpPr>
          <a:xfrm>
            <a:off x="5334000" y="3048000"/>
            <a:ext cx="1358545" cy="2220420"/>
            <a:chOff x="5334000" y="3048000"/>
            <a:chExt cx="1358545" cy="2220420"/>
          </a:xfrm>
        </p:grpSpPr>
        <p:sp>
          <p:nvSpPr>
            <p:cNvPr id="31" name="Down Arrow 30"/>
            <p:cNvSpPr/>
            <p:nvPr/>
          </p:nvSpPr>
          <p:spPr>
            <a:xfrm>
              <a:off x="6326784" y="304800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wn Arrow 31"/>
            <p:cNvSpPr/>
            <p:nvPr/>
          </p:nvSpPr>
          <p:spPr>
            <a:xfrm rot="16200000">
              <a:off x="5379720" y="392574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own Arrow 32"/>
            <p:cNvSpPr/>
            <p:nvPr/>
          </p:nvSpPr>
          <p:spPr>
            <a:xfrm rot="10800000">
              <a:off x="6326785" y="481122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904" name="Group 37903"/>
          <p:cNvGrpSpPr/>
          <p:nvPr/>
        </p:nvGrpSpPr>
        <p:grpSpPr>
          <a:xfrm>
            <a:off x="5638800" y="116413"/>
            <a:ext cx="1741728" cy="1255187"/>
            <a:chOff x="5638800" y="116413"/>
            <a:chExt cx="1741728" cy="1255187"/>
          </a:xfrm>
        </p:grpSpPr>
        <p:pic>
          <p:nvPicPr>
            <p:cNvPr id="34" name="Picture 33" descr="cam2_Clipart_Fre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539496"/>
              <a:ext cx="832104" cy="832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TextBox 34"/>
            <p:cNvSpPr txBox="1"/>
            <p:nvPr/>
          </p:nvSpPr>
          <p:spPr>
            <a:xfrm>
              <a:off x="5638800" y="116413"/>
              <a:ext cx="1741728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+mn-lt"/>
                </a:rPr>
                <a:t>Instruments: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Imaging and</a:t>
              </a:r>
            </a:p>
            <a:p>
              <a:pPr algn="ctr"/>
              <a:r>
                <a:rPr lang="en-US" sz="1000" dirty="0" smtClean="0">
                  <a:latin typeface="+mn-lt"/>
                </a:rPr>
                <a:t>Non-Imaging Instruments</a:t>
              </a:r>
              <a:endParaRPr lang="en-US" sz="1000" dirty="0" smtClean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37905" name="Group 37904"/>
          <p:cNvGrpSpPr/>
          <p:nvPr/>
        </p:nvGrpSpPr>
        <p:grpSpPr>
          <a:xfrm>
            <a:off x="5562600" y="1371600"/>
            <a:ext cx="1894128" cy="1676400"/>
            <a:chOff x="5562600" y="1371600"/>
            <a:chExt cx="1894128" cy="1676400"/>
          </a:xfrm>
        </p:grpSpPr>
        <p:pic>
          <p:nvPicPr>
            <p:cNvPr id="36" name="Picture 35" descr="cessna-aircraft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428" y="2252793"/>
              <a:ext cx="1152473" cy="7952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Down Arrow 36"/>
            <p:cNvSpPr/>
            <p:nvPr/>
          </p:nvSpPr>
          <p:spPr>
            <a:xfrm>
              <a:off x="6326784" y="137160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62600" y="1828800"/>
              <a:ext cx="189412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+mn-lt"/>
                </a:rPr>
                <a:t>Platform: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Attach multiple instruments</a:t>
              </a:r>
            </a:p>
          </p:txBody>
        </p:sp>
      </p:grpSp>
      <p:grpSp>
        <p:nvGrpSpPr>
          <p:cNvPr id="37907" name="Group 37906"/>
          <p:cNvGrpSpPr/>
          <p:nvPr/>
        </p:nvGrpSpPr>
        <p:grpSpPr>
          <a:xfrm>
            <a:off x="7239000" y="1828800"/>
            <a:ext cx="1587508" cy="1066800"/>
            <a:chOff x="7239000" y="1828800"/>
            <a:chExt cx="1587508" cy="1066800"/>
          </a:xfrm>
        </p:grpSpPr>
        <p:pic>
          <p:nvPicPr>
            <p:cNvPr id="22" name="Picture 21" descr="clock-clip-art-dcrakazc9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886" y="2267086"/>
              <a:ext cx="628514" cy="628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7618180" y="1828800"/>
              <a:ext cx="120832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+mn-lt"/>
                </a:rPr>
                <a:t>Collection Data: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Date and Time</a:t>
              </a:r>
            </a:p>
          </p:txBody>
        </p:sp>
        <p:sp>
          <p:nvSpPr>
            <p:cNvPr id="39" name="Down Arrow 38"/>
            <p:cNvSpPr/>
            <p:nvPr/>
          </p:nvSpPr>
          <p:spPr>
            <a:xfrm rot="5400000" flipH="1">
              <a:off x="7284720" y="2345596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889" name="Picture 37888" descr="DIRSIG_Icon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3581400"/>
            <a:ext cx="1116744" cy="1149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910" name="Group 37909"/>
          <p:cNvGrpSpPr/>
          <p:nvPr/>
        </p:nvGrpSpPr>
        <p:grpSpPr>
          <a:xfrm>
            <a:off x="7239000" y="3628008"/>
            <a:ext cx="1752600" cy="2239392"/>
            <a:chOff x="7239000" y="3628008"/>
            <a:chExt cx="1752600" cy="2239392"/>
          </a:xfrm>
        </p:grpSpPr>
        <p:sp>
          <p:nvSpPr>
            <p:cNvPr id="41" name="Down Arrow 40"/>
            <p:cNvSpPr/>
            <p:nvPr/>
          </p:nvSpPr>
          <p:spPr>
            <a:xfrm rot="16200000">
              <a:off x="7284720" y="392574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772400" y="3628008"/>
              <a:ext cx="120832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+mn-lt"/>
                </a:rPr>
                <a:t>Data Products: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Low-Level Imagery</a:t>
              </a:r>
            </a:p>
            <a:p>
              <a:pPr algn="ctr"/>
              <a:r>
                <a:rPr lang="en-US" sz="1000" dirty="0" smtClean="0">
                  <a:latin typeface="+mn-lt"/>
                </a:rPr>
                <a:t>Platform Ephemeris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Truth Data</a:t>
              </a:r>
            </a:p>
          </p:txBody>
        </p:sp>
        <p:pic>
          <p:nvPicPr>
            <p:cNvPr id="37892" name="Picture 37891" descr="data_recorder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400" y="5039821"/>
              <a:ext cx="830223" cy="827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2" name="Picture 8" descr="target_zoom1-2m-3x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661" y="4430221"/>
              <a:ext cx="590939" cy="5741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73" name="Group 23"/>
            <p:cNvGrpSpPr>
              <a:grpSpLocks noChangeAspect="1"/>
            </p:cNvGrpSpPr>
            <p:nvPr/>
          </p:nvGrpSpPr>
          <p:grpSpPr bwMode="auto">
            <a:xfrm>
              <a:off x="7638661" y="4449271"/>
              <a:ext cx="690515" cy="669111"/>
              <a:chOff x="2468" y="3168"/>
              <a:chExt cx="1228" cy="1228"/>
            </a:xfrm>
          </p:grpSpPr>
          <p:pic>
            <p:nvPicPr>
              <p:cNvPr id="74" name="Picture 24" descr="shot6b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" y="3168"/>
                <a:ext cx="1036" cy="10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7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592" y="3216"/>
                <a:ext cx="1056" cy="1056"/>
              </a:xfrm>
              <a:prstGeom prst="rect">
                <a:avLst/>
              </a:prstGeom>
              <a:solidFill>
                <a:srgbClr val="5F5F5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544" y="3264"/>
                <a:ext cx="1056" cy="1056"/>
              </a:xfrm>
              <a:prstGeom prst="rect">
                <a:avLst/>
              </a:prstGeom>
              <a:solidFill>
                <a:srgbClr val="5F5F5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77" name="Picture 27" descr="shot6b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" y="3312"/>
                <a:ext cx="1036" cy="10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78" name="Picture 28" descr="shot6b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8" y="3360"/>
                <a:ext cx="1036" cy="10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grpSp>
        <p:nvGrpSpPr>
          <p:cNvPr id="37901" name="Group 37900"/>
          <p:cNvGrpSpPr/>
          <p:nvPr/>
        </p:nvGrpSpPr>
        <p:grpSpPr>
          <a:xfrm>
            <a:off x="866136" y="4800600"/>
            <a:ext cx="2791464" cy="1316038"/>
            <a:chOff x="866136" y="4800600"/>
            <a:chExt cx="2791464" cy="1316038"/>
          </a:xfrm>
        </p:grpSpPr>
        <p:sp>
          <p:nvSpPr>
            <p:cNvPr id="15" name="Down Arrow 14"/>
            <p:cNvSpPr/>
            <p:nvPr/>
          </p:nvSpPr>
          <p:spPr>
            <a:xfrm>
              <a:off x="2699899" y="4800600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66136" y="5334000"/>
              <a:ext cx="1191264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latin typeface="+mn-lt"/>
                </a:rPr>
                <a:t>Object Database:</a:t>
              </a:r>
            </a:p>
            <a:p>
              <a:pPr algn="ctr"/>
              <a:r>
                <a:rPr lang="en-US" sz="1000" dirty="0" smtClean="0">
                  <a:latin typeface="+mn-lt"/>
                </a:rPr>
                <a:t>Different objects</a:t>
              </a:r>
            </a:p>
            <a:p>
              <a:pPr algn="ctr"/>
              <a:r>
                <a:rPr lang="en-US" sz="1000" dirty="0" smtClean="0">
                  <a:latin typeface="+mn-lt"/>
                </a:rPr>
                <a:t>Geometry variants</a:t>
              </a:r>
            </a:p>
            <a:p>
              <a:pPr algn="ctr"/>
              <a:r>
                <a:rPr lang="en-US" sz="1000" dirty="0" smtClean="0">
                  <a:latin typeface="+mn-lt"/>
                </a:rPr>
                <a:t>Material variants</a:t>
              </a:r>
            </a:p>
          </p:txBody>
        </p:sp>
        <p:pic>
          <p:nvPicPr>
            <p:cNvPr id="80" name="Picture 8" descr="car_variants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875" y="5334000"/>
              <a:ext cx="1594725" cy="782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908" name="Group 37907"/>
          <p:cNvGrpSpPr/>
          <p:nvPr/>
        </p:nvGrpSpPr>
        <p:grpSpPr>
          <a:xfrm>
            <a:off x="3973272" y="3211021"/>
            <a:ext cx="1741728" cy="1288868"/>
            <a:chOff x="3973272" y="3211021"/>
            <a:chExt cx="1741728" cy="1288868"/>
          </a:xfrm>
        </p:grpSpPr>
        <p:sp>
          <p:nvSpPr>
            <p:cNvPr id="24" name="TextBox 23"/>
            <p:cNvSpPr txBox="1"/>
            <p:nvPr/>
          </p:nvSpPr>
          <p:spPr>
            <a:xfrm>
              <a:off x="3973272" y="3211021"/>
              <a:ext cx="1741728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+mn-lt"/>
                </a:rPr>
                <a:t>Atmosphere:</a:t>
              </a:r>
            </a:p>
            <a:p>
              <a:pPr algn="ctr"/>
              <a:r>
                <a:rPr lang="en-US" sz="1000" dirty="0" err="1" smtClean="0">
                  <a:solidFill>
                    <a:schemeClr val="tx1"/>
                  </a:solidFill>
                  <a:latin typeface="+mn-lt"/>
                </a:rPr>
                <a:t>Radiative</a:t>
              </a:r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 Transfer</a:t>
              </a:r>
            </a:p>
            <a:p>
              <a:pPr algn="ctr"/>
              <a:r>
                <a:rPr lang="en-US" sz="1000" dirty="0" smtClean="0">
                  <a:latin typeface="+mn-lt"/>
                </a:rPr>
                <a:t>Weather (Thermodynamics)</a:t>
              </a:r>
              <a:endParaRPr lang="en-US" sz="100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37894" name="Picture 37893" descr="skydome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9192" y="3810000"/>
              <a:ext cx="689889" cy="689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7906" name="Group 37905"/>
          <p:cNvGrpSpPr/>
          <p:nvPr/>
        </p:nvGrpSpPr>
        <p:grpSpPr>
          <a:xfrm>
            <a:off x="3733800" y="1828800"/>
            <a:ext cx="2057400" cy="990600"/>
            <a:chOff x="3733800" y="1828800"/>
            <a:chExt cx="2057400" cy="990600"/>
          </a:xfrm>
        </p:grpSpPr>
        <p:sp>
          <p:nvSpPr>
            <p:cNvPr id="44" name="TextBox 43"/>
            <p:cNvSpPr txBox="1"/>
            <p:nvPr/>
          </p:nvSpPr>
          <p:spPr>
            <a:xfrm>
              <a:off x="3733800" y="1828800"/>
              <a:ext cx="189412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+mn-lt"/>
                </a:rPr>
                <a:t>Platform Motion:</a:t>
              </a:r>
            </a:p>
            <a:p>
              <a:pPr algn="ctr"/>
              <a:r>
                <a:rPr lang="en-US" sz="1000" dirty="0" smtClean="0">
                  <a:latin typeface="+mn-lt"/>
                </a:rPr>
                <a:t>Dynamic location/orientation</a:t>
              </a:r>
              <a:endParaRPr lang="en-US" sz="1000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5" name="Down Arrow 44"/>
            <p:cNvSpPr/>
            <p:nvPr/>
          </p:nvSpPr>
          <p:spPr>
            <a:xfrm rot="16200000">
              <a:off x="5379720" y="2345596"/>
              <a:ext cx="365760" cy="4572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896" name="Picture 37895" descr="nav.gif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8711" y="2286000"/>
              <a:ext cx="1104306" cy="533400"/>
            </a:xfrm>
            <a:prstGeom prst="rect">
              <a:avLst/>
            </a:prstGeom>
          </p:spPr>
        </p:pic>
      </p:grpSp>
      <p:grpSp>
        <p:nvGrpSpPr>
          <p:cNvPr id="37899" name="Group 37898"/>
          <p:cNvGrpSpPr/>
          <p:nvPr/>
        </p:nvGrpSpPr>
        <p:grpSpPr>
          <a:xfrm>
            <a:off x="76200" y="3505200"/>
            <a:ext cx="2057400" cy="1425750"/>
            <a:chOff x="76200" y="3505200"/>
            <a:chExt cx="2057400" cy="1425750"/>
          </a:xfrm>
        </p:grpSpPr>
        <p:sp>
          <p:nvSpPr>
            <p:cNvPr id="10" name="TextBox 9"/>
            <p:cNvSpPr txBox="1"/>
            <p:nvPr/>
          </p:nvSpPr>
          <p:spPr>
            <a:xfrm>
              <a:off x="76200" y="3505200"/>
              <a:ext cx="205740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+mn-lt"/>
                </a:rPr>
                <a:t>Materials</a:t>
              </a:r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:</a:t>
              </a:r>
            </a:p>
            <a:p>
              <a:pPr algn="ctr"/>
              <a:r>
                <a:rPr lang="en-US" sz="1000" dirty="0" smtClean="0">
                  <a:latin typeface="+mn-lt"/>
                </a:rPr>
                <a:t>Surface (Bulk) Optical Properties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Thermodynamic Properties</a:t>
              </a:r>
            </a:p>
          </p:txBody>
        </p:sp>
        <p:pic>
          <p:nvPicPr>
            <p:cNvPr id="37898" name="Picture 37897" descr="brdf.img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00" y="4038600"/>
              <a:ext cx="1189800" cy="892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</a:t>
            </a:r>
            <a:fld id="{49DD0853-270B-594E-9BA1-986EE5D5701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476BDBE-7C5D-5A44-9EC0-CE27AC0A646B}" type="datetime1">
              <a:rPr lang="en-US" smtClean="0"/>
              <a:t>6/3/18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200" y="3278207"/>
            <a:ext cx="2057400" cy="2057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13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Aggregate </a:t>
            </a:r>
            <a:r>
              <a:rPr lang="en-US" dirty="0" smtClean="0"/>
              <a:t>and Average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873071" y="1385351"/>
            <a:ext cx="3635898" cy="3646874"/>
            <a:chOff x="4873071" y="1793395"/>
            <a:chExt cx="3635898" cy="3646874"/>
          </a:xfrm>
        </p:grpSpPr>
        <p:sp>
          <p:nvSpPr>
            <p:cNvPr id="67" name="Rectangle 66"/>
            <p:cNvSpPr/>
            <p:nvPr/>
          </p:nvSpPr>
          <p:spPr>
            <a:xfrm>
              <a:off x="6691020" y="1798757"/>
              <a:ext cx="1817949" cy="181807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873071" y="1793395"/>
              <a:ext cx="1817949" cy="181807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691020" y="3622195"/>
              <a:ext cx="1817949" cy="181807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873071" y="3616832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776620" y="3616832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873071" y="4520507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776620" y="4520507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73071" y="3218369"/>
            <a:ext cx="1817949" cy="181807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838099" y="1448333"/>
            <a:ext cx="3677284" cy="3629456"/>
            <a:chOff x="4838099" y="1846797"/>
            <a:chExt cx="3677284" cy="3629456"/>
          </a:xfrm>
        </p:grpSpPr>
        <p:sp>
          <p:nvSpPr>
            <p:cNvPr id="77" name="Oval 76"/>
            <p:cNvSpPr/>
            <p:nvPr/>
          </p:nvSpPr>
          <p:spPr>
            <a:xfrm>
              <a:off x="8280850" y="3781680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023662" y="4527966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753583" y="5241720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7258195" y="2818071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239460" y="1920134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8258707" y="184679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350927" y="3699546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519050" y="3027228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838099" y="4168613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401783" y="4645232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909336" y="2420788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167250" y="3606106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6823816" y="3261761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703871" y="2371948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883678" y="4181815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932717" y="5124453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703871" y="4132228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432312" y="484070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2901" y="5090616"/>
            <a:ext cx="3677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a child cell does not contain samples, collapse the cells into the parent partition.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4873071" y="5090000"/>
            <a:ext cx="362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samples within each partition cell to determine the value for that cell.</a:t>
            </a:r>
            <a:endParaRPr lang="en-US" dirty="0"/>
          </a:p>
        </p:txBody>
      </p:sp>
      <p:grpSp>
        <p:nvGrpSpPr>
          <p:cNvPr id="97" name="Group 96"/>
          <p:cNvGrpSpPr/>
          <p:nvPr/>
        </p:nvGrpSpPr>
        <p:grpSpPr>
          <a:xfrm>
            <a:off x="592901" y="1364677"/>
            <a:ext cx="3677285" cy="3688222"/>
            <a:chOff x="2689505" y="1803340"/>
            <a:chExt cx="3677285" cy="3688222"/>
          </a:xfrm>
        </p:grpSpPr>
        <p:sp>
          <p:nvSpPr>
            <p:cNvPr id="101" name="Rectangle 100"/>
            <p:cNvSpPr/>
            <p:nvPr/>
          </p:nvSpPr>
          <p:spPr>
            <a:xfrm>
              <a:off x="2724477" y="1808703"/>
              <a:ext cx="914400" cy="914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628026" y="1808703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724477" y="2712378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628026" y="2712378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724477" y="1808704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548841" y="1803340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452390" y="1803340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548841" y="2707015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452390" y="2707015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542426" y="1814066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2724477" y="3632141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628026" y="3632141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724477" y="4535816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628026" y="4535816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724477" y="3632142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452390" y="3626778"/>
              <a:ext cx="914400" cy="9144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548841" y="4530453"/>
              <a:ext cx="914400" cy="9144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452390" y="4530453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542426" y="3637504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32256" y="3796989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604989" y="5257029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109601" y="2833380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090866" y="1935443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6110113" y="1862106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202333" y="3714855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370456" y="304253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2689505" y="4183922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53189" y="4660541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760742" y="243609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018656" y="3621415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675222" y="3277070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555277" y="238725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735084" y="4197124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784123" y="5139762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555277" y="4147537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283718" y="4856016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548841" y="3626778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875068" y="4543275"/>
              <a:ext cx="234533" cy="2345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5121A56-FA26-1543-B2DF-83941F7887C2}" type="datetime1">
              <a:rPr lang="en-US" smtClean="0"/>
              <a:t>6/3/18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5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cumula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8397"/>
            <a:ext cx="9144000" cy="4572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6"/>
          </a:xfrm>
        </p:spPr>
        <p:txBody>
          <a:bodyPr anchor="t" anchorCtr="0">
            <a:spAutoFit/>
          </a:bodyPr>
          <a:lstStyle/>
          <a:p>
            <a:pPr algn="l"/>
            <a:r>
              <a:rPr lang="en-US" sz="3200" dirty="0" smtClean="0"/>
              <a:t>Step 2: Accumulate [cell count: 16,248]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926514"/>
            <a:ext cx="8229600" cy="313896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Cells with multiple samples are averaged</a:t>
            </a:r>
          </a:p>
          <a:p>
            <a:r>
              <a:rPr lang="en-US" sz="1800" dirty="0" smtClean="0"/>
              <a:t>Siblings cells with undefined values are aggregated into the parent cell</a:t>
            </a:r>
          </a:p>
          <a:p>
            <a:r>
              <a:rPr lang="en-US" sz="1800" dirty="0" smtClean="0"/>
              <a:t>All cells are now defined, but may be in a different order partition</a:t>
            </a:r>
            <a:endParaRPr lang="en-US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6610397"/>
            <a:ext cx="456900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i="1" dirty="0" smtClean="0"/>
              <a:t>forward hemisphere</a:t>
            </a:r>
            <a:endParaRPr lang="en-US" sz="700" i="1" dirty="0"/>
          </a:p>
        </p:txBody>
      </p:sp>
      <p:sp>
        <p:nvSpPr>
          <p:cNvPr id="16" name="Rectangle 15"/>
          <p:cNvSpPr/>
          <p:nvPr/>
        </p:nvSpPr>
        <p:spPr>
          <a:xfrm>
            <a:off x="4574995" y="6610397"/>
            <a:ext cx="456900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i="1" dirty="0" smtClean="0"/>
              <a:t>backward hemisphere</a:t>
            </a:r>
            <a:endParaRPr lang="en-US" sz="700" i="1" dirty="0"/>
          </a:p>
        </p:txBody>
      </p:sp>
    </p:spTree>
    <p:extLst>
      <p:ext uri="{BB962C8B-B14F-4D97-AF65-F5344CB8AC3E}">
        <p14:creationId xmlns:p14="http://schemas.microsoft.com/office/powerpoint/2010/main" val="51170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iz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" y="2038397"/>
            <a:ext cx="9144000" cy="4572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6"/>
          </a:xfrm>
        </p:spPr>
        <p:txBody>
          <a:bodyPr anchor="t" anchorCtr="0">
            <a:spAutoFit/>
          </a:bodyPr>
          <a:lstStyle/>
          <a:p>
            <a:pPr algn="l"/>
            <a:r>
              <a:rPr lang="en-US" sz="3200" dirty="0" smtClean="0"/>
              <a:t>Step 3: Normalize [cell count: 16,248]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926514"/>
            <a:ext cx="8229600" cy="313896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Cell values are scaled so that the integral over the sphere is one</a:t>
            </a:r>
          </a:p>
          <a:p>
            <a:r>
              <a:rPr lang="en-US" sz="1800" dirty="0" smtClean="0"/>
              <a:t>The magnitude (integral of the sphere) prior to normalization is stored</a:t>
            </a:r>
          </a:p>
          <a:p>
            <a:r>
              <a:rPr lang="en-US" sz="1800" dirty="0" smtClean="0"/>
              <a:t>We can now plot the relative contribution of each cell</a:t>
            </a:r>
            <a:endParaRPr lang="en-US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6610397"/>
            <a:ext cx="456900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i="1" dirty="0" smtClean="0"/>
              <a:t>forward hemisphere</a:t>
            </a:r>
            <a:endParaRPr lang="en-US" sz="700" i="1" dirty="0"/>
          </a:p>
        </p:txBody>
      </p:sp>
      <p:sp>
        <p:nvSpPr>
          <p:cNvPr id="16" name="Rectangle 15"/>
          <p:cNvSpPr/>
          <p:nvPr/>
        </p:nvSpPr>
        <p:spPr>
          <a:xfrm>
            <a:off x="4574995" y="6610397"/>
            <a:ext cx="456900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i="1" dirty="0" smtClean="0"/>
              <a:t>backward hemisphere</a:t>
            </a:r>
            <a:endParaRPr lang="en-US" sz="700" i="1" dirty="0"/>
          </a:p>
        </p:txBody>
      </p:sp>
      <p:pic>
        <p:nvPicPr>
          <p:cNvPr id="4" name="Picture 3" descr="Screen Shot 2015-11-13 at 12.14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704" y="95846"/>
            <a:ext cx="3302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4: Collapse </a:t>
            </a:r>
            <a:r>
              <a:rPr lang="en-US" dirty="0" smtClean="0"/>
              <a:t>to compress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085" y="5489080"/>
            <a:ext cx="793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all the child cells have the same value, then collapse into the parent.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3086" y="1767358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6635" y="1767358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086" y="2671033"/>
            <a:ext cx="914400" cy="914400"/>
          </a:xfrm>
          <a:prstGeom prst="rect">
            <a:avLst/>
          </a:prstGeom>
          <a:solidFill>
            <a:srgbClr val="7AE7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86635" y="2671033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086" y="1767359"/>
            <a:ext cx="1817949" cy="181807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7450" y="1761995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10999" y="1761995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07450" y="2665670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10999" y="2665670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01035" y="1772721"/>
            <a:ext cx="1817949" cy="181807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3086" y="3590796"/>
            <a:ext cx="914400" cy="914400"/>
          </a:xfrm>
          <a:prstGeom prst="rect">
            <a:avLst/>
          </a:prstGeom>
          <a:solidFill>
            <a:srgbClr val="74FFA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86635" y="3590796"/>
            <a:ext cx="914400" cy="914400"/>
          </a:xfrm>
          <a:prstGeom prst="rect">
            <a:avLst/>
          </a:prstGeom>
          <a:solidFill>
            <a:srgbClr val="7AE7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3086" y="4494471"/>
            <a:ext cx="914400" cy="914400"/>
          </a:xfrm>
          <a:prstGeom prst="rect">
            <a:avLst/>
          </a:prstGeom>
          <a:solidFill>
            <a:srgbClr val="3CFF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86635" y="4494471"/>
            <a:ext cx="914400" cy="914400"/>
          </a:xfrm>
          <a:prstGeom prst="rect">
            <a:avLst/>
          </a:prstGeom>
          <a:solidFill>
            <a:srgbClr val="74FFA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3086" y="3590797"/>
            <a:ext cx="1817949" cy="181807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410999" y="3585433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410999" y="4489108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07450" y="3585433"/>
            <a:ext cx="914400" cy="9144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01035" y="3596159"/>
            <a:ext cx="1817949" cy="181807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07450" y="4489108"/>
            <a:ext cx="914400" cy="914400"/>
          </a:xfrm>
          <a:prstGeom prst="rect">
            <a:avLst/>
          </a:prstGeom>
          <a:solidFill>
            <a:srgbClr val="7AE7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4979312" y="1756633"/>
            <a:ext cx="3642313" cy="3646875"/>
            <a:chOff x="683086" y="1767358"/>
            <a:chExt cx="3642313" cy="3646875"/>
          </a:xfrm>
        </p:grpSpPr>
        <p:sp>
          <p:nvSpPr>
            <p:cNvPr id="97" name="Rectangle 96"/>
            <p:cNvSpPr/>
            <p:nvPr/>
          </p:nvSpPr>
          <p:spPr>
            <a:xfrm>
              <a:off x="683086" y="176735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586635" y="176735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83086" y="2671033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586635" y="26710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83086" y="1767359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501035" y="1772721"/>
              <a:ext cx="1817949" cy="1818074"/>
            </a:xfrm>
            <a:prstGeom prst="rect">
              <a:avLst/>
            </a:prstGeom>
            <a:solidFill>
              <a:srgbClr val="3366FF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83086" y="3590796"/>
              <a:ext cx="914400" cy="914400"/>
            </a:xfrm>
            <a:prstGeom prst="rect">
              <a:avLst/>
            </a:prstGeom>
            <a:solidFill>
              <a:srgbClr val="74FF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586635" y="3590796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83086" y="4494471"/>
              <a:ext cx="914400" cy="914400"/>
            </a:xfrm>
            <a:prstGeom prst="rect">
              <a:avLst/>
            </a:prstGeom>
            <a:solidFill>
              <a:srgbClr val="3CFF4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586635" y="4494471"/>
              <a:ext cx="914400" cy="914400"/>
            </a:xfrm>
            <a:prstGeom prst="rect">
              <a:avLst/>
            </a:prstGeom>
            <a:solidFill>
              <a:srgbClr val="74FF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83086" y="3590797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410999" y="35854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410999" y="448910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507450" y="35854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501035" y="3596159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507450" y="4489108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83D625E-AD04-A64C-BF1B-E0C0BE998607}" type="datetime1">
              <a:rPr lang="en-US" smtClean="0"/>
              <a:t>6/3/18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0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6"/>
          </a:xfrm>
        </p:spPr>
        <p:txBody>
          <a:bodyPr anchor="t" anchorCtr="0">
            <a:spAutoFit/>
          </a:bodyPr>
          <a:lstStyle/>
          <a:p>
            <a:pPr algn="l"/>
            <a:r>
              <a:rPr lang="en-US" sz="3200" dirty="0" smtClean="0"/>
              <a:t>Step 4: Compress [cell count: variable]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926514"/>
            <a:ext cx="8229600" cy="313896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Many neighboring cells in the normalized partition are very similar</a:t>
            </a:r>
          </a:p>
          <a:p>
            <a:r>
              <a:rPr lang="en-US" sz="1800" dirty="0" smtClean="0"/>
              <a:t>As in accumulation we can combine those cells and store less data</a:t>
            </a:r>
          </a:p>
          <a:p>
            <a:r>
              <a:rPr lang="en-US" sz="1800" dirty="0" smtClean="0"/>
              <a:t>The compression below uses only 828 cells</a:t>
            </a:r>
            <a:endParaRPr lang="en-US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6610397"/>
            <a:ext cx="456900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i="1" dirty="0" smtClean="0"/>
              <a:t>forward hemisphere</a:t>
            </a:r>
            <a:endParaRPr lang="en-US" sz="700" i="1" dirty="0"/>
          </a:p>
        </p:txBody>
      </p:sp>
      <p:sp>
        <p:nvSpPr>
          <p:cNvPr id="16" name="Rectangle 15"/>
          <p:cNvSpPr/>
          <p:nvPr/>
        </p:nvSpPr>
        <p:spPr>
          <a:xfrm>
            <a:off x="4574995" y="6610397"/>
            <a:ext cx="456900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i="1" dirty="0" smtClean="0"/>
              <a:t>backward hemisphere</a:t>
            </a:r>
            <a:endParaRPr lang="en-US" sz="700" i="1" dirty="0"/>
          </a:p>
        </p:txBody>
      </p:sp>
      <p:pic>
        <p:nvPicPr>
          <p:cNvPr id="4" name="Picture 3" descr="Screen Shot 2015-11-13 at 12.14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704" y="95846"/>
            <a:ext cx="330200" cy="2336800"/>
          </a:xfrm>
          <a:prstGeom prst="rect">
            <a:avLst/>
          </a:prstGeom>
        </p:spPr>
      </p:pic>
      <p:pic>
        <p:nvPicPr>
          <p:cNvPr id="6" name="Picture 5" descr="compress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5" y="2034211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9864" y="5550136"/>
            <a:ext cx="4385285" cy="769441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** the apparent gaps are due to the shape changing between different orders of the partition (a consequence of the equal area property); their presence here is an artifact of the visualization and the gaps do not exist in the data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6704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SQT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final SQT contains the normalized function (PDF) and each parent node contains the integrated value for it’s children.</a:t>
            </a:r>
          </a:p>
          <a:p>
            <a:pPr lvl="1"/>
            <a:r>
              <a:rPr lang="en-US" sz="1800" dirty="0" smtClean="0"/>
              <a:t>The total magnitude of the entire function is stored at the “top”.</a:t>
            </a:r>
          </a:p>
          <a:p>
            <a:r>
              <a:rPr lang="en-US" sz="2000" dirty="0" smtClean="0"/>
              <a:t>Store</a:t>
            </a:r>
          </a:p>
          <a:p>
            <a:pPr lvl="1"/>
            <a:r>
              <a:rPr lang="en-US" sz="1800" dirty="0" smtClean="0"/>
              <a:t>The collapsed tree can be compactly stored in a binary form that can be quickly stored/loaded.</a:t>
            </a:r>
          </a:p>
          <a:p>
            <a:pPr lvl="1"/>
            <a:r>
              <a:rPr lang="en-US" sz="1800" dirty="0" smtClean="0"/>
              <a:t>Lossless compression (currently LZMA) can further reduce storage size.</a:t>
            </a:r>
          </a:p>
          <a:p>
            <a:r>
              <a:rPr lang="en-US" sz="2000" dirty="0" smtClean="0"/>
              <a:t>Evaluate</a:t>
            </a:r>
          </a:p>
          <a:p>
            <a:pPr lvl="1"/>
            <a:r>
              <a:rPr lang="en-US" sz="1800" dirty="0" smtClean="0"/>
              <a:t>Map query angles to highest/deepest partition indexing, even if the quad-tree was collapsed and that cell no longer exists</a:t>
            </a:r>
          </a:p>
          <a:p>
            <a:pPr lvl="1"/>
            <a:r>
              <a:rPr lang="en-US" sz="1800" dirty="0" smtClean="0"/>
              <a:t>Traverse the quad-tree from the top to find the deepest (closest) level to that index.</a:t>
            </a:r>
          </a:p>
          <a:p>
            <a:r>
              <a:rPr lang="en-US" sz="2000" dirty="0" smtClean="0"/>
              <a:t>Integrate</a:t>
            </a:r>
          </a:p>
          <a:p>
            <a:pPr lvl="1"/>
            <a:r>
              <a:rPr lang="en-US" sz="1800" dirty="0" smtClean="0"/>
              <a:t>Sum the PDF values across any desired partitions and weight by the total magnitude.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25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F89B8-A428-E74E-AC69-FE9912EF498D}" type="datetime1">
              <a:rPr lang="en-US" smtClean="0"/>
              <a:t>6/4/18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7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a uniform random from [0:1], starting at the root 12 nodes, traverse </a:t>
            </a:r>
            <a:r>
              <a:rPr lang="en-US" dirty="0"/>
              <a:t>the tree </a:t>
            </a:r>
            <a:r>
              <a:rPr lang="en-US" dirty="0" smtClean="0"/>
              <a:t>by </a:t>
            </a:r>
            <a:r>
              <a:rPr lang="en-US" dirty="0"/>
              <a:t>comparing the random value with the integral of the child PDFs at each node until a leaf node is reached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26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F89B8-A428-E74E-AC69-FE9912EF498D}" type="datetime1">
              <a:rPr lang="en-US" smtClean="0"/>
              <a:t>6/3/18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25521" y="1576703"/>
            <a:ext cx="3642313" cy="3646875"/>
            <a:chOff x="683086" y="1767358"/>
            <a:chExt cx="3642313" cy="3646875"/>
          </a:xfrm>
        </p:grpSpPr>
        <p:sp>
          <p:nvSpPr>
            <p:cNvPr id="8" name="Rectangle 7"/>
            <p:cNvSpPr/>
            <p:nvPr/>
          </p:nvSpPr>
          <p:spPr>
            <a:xfrm>
              <a:off x="683086" y="176735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586635" y="176735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3086" y="2671033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86635" y="26710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83086" y="1767359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01035" y="1772721"/>
              <a:ext cx="1817949" cy="1818074"/>
            </a:xfrm>
            <a:prstGeom prst="rect">
              <a:avLst/>
            </a:prstGeom>
            <a:solidFill>
              <a:srgbClr val="3366FF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3086" y="3590796"/>
              <a:ext cx="914400" cy="914400"/>
            </a:xfrm>
            <a:prstGeom prst="rect">
              <a:avLst/>
            </a:prstGeom>
            <a:solidFill>
              <a:srgbClr val="74FF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86635" y="3590796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3086" y="4494471"/>
              <a:ext cx="914400" cy="914400"/>
            </a:xfrm>
            <a:prstGeom prst="rect">
              <a:avLst/>
            </a:prstGeom>
            <a:solidFill>
              <a:srgbClr val="3CFF4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86635" y="4494471"/>
              <a:ext cx="914400" cy="914400"/>
            </a:xfrm>
            <a:prstGeom prst="rect">
              <a:avLst/>
            </a:prstGeom>
            <a:solidFill>
              <a:srgbClr val="74FF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3086" y="3590797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10999" y="35854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10999" y="448910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07450" y="35854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01035" y="3596159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7450" y="4489108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25521" y="1582067"/>
            <a:ext cx="3635898" cy="3646874"/>
            <a:chOff x="5128729" y="1761997"/>
            <a:chExt cx="3635898" cy="3646874"/>
          </a:xfrm>
        </p:grpSpPr>
        <p:sp>
          <p:nvSpPr>
            <p:cNvPr id="24" name="Rectangle 23"/>
            <p:cNvSpPr/>
            <p:nvPr/>
          </p:nvSpPr>
          <p:spPr>
            <a:xfrm>
              <a:off x="5128729" y="1761997"/>
              <a:ext cx="1817949" cy="181807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946678" y="1767359"/>
              <a:ext cx="1817949" cy="181807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28729" y="3585435"/>
              <a:ext cx="1817949" cy="181807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6678" y="3590797"/>
              <a:ext cx="1817949" cy="181807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93815" y="4293717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0.5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93815" y="2486367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18179" y="4288405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97474" y="2493507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</a:t>
              </a:r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765620" y="1061522"/>
            <a:ext cx="215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Random value = 0.22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4876093" y="5373975"/>
            <a:ext cx="4134754" cy="601577"/>
            <a:chOff x="636756" y="4062438"/>
            <a:chExt cx="4134754" cy="601577"/>
          </a:xfrm>
        </p:grpSpPr>
        <p:sp>
          <p:nvSpPr>
            <p:cNvPr id="35" name="Rectangle 34"/>
            <p:cNvSpPr/>
            <p:nvPr/>
          </p:nvSpPr>
          <p:spPr>
            <a:xfrm>
              <a:off x="636756" y="4062438"/>
              <a:ext cx="1817949" cy="60157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14293" y="4178560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0.5</a:t>
              </a: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454705" y="4062438"/>
              <a:ext cx="913714" cy="60157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368419" y="4062438"/>
              <a:ext cx="926165" cy="60157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94584" y="4062438"/>
              <a:ext cx="465463" cy="60157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74479" y="4178560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33237" y="4178560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94584" y="4178560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</a:t>
              </a:r>
              <a:endParaRPr lang="en-US" dirty="0"/>
            </a:p>
          </p:txBody>
        </p:sp>
      </p:grpSp>
      <p:sp>
        <p:nvSpPr>
          <p:cNvPr id="44" name="4-Point Star 43"/>
          <p:cNvSpPr/>
          <p:nvPr/>
        </p:nvSpPr>
        <p:spPr>
          <a:xfrm>
            <a:off x="5394827" y="5426074"/>
            <a:ext cx="524078" cy="524078"/>
          </a:xfrm>
          <a:prstGeom prst="star4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0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a uniform random from [0:1], starting at the root 12 nodes, traverse </a:t>
            </a:r>
            <a:r>
              <a:rPr lang="en-US" dirty="0"/>
              <a:t>the tree </a:t>
            </a:r>
            <a:r>
              <a:rPr lang="en-US" dirty="0" smtClean="0"/>
              <a:t>by </a:t>
            </a:r>
            <a:r>
              <a:rPr lang="en-US" dirty="0"/>
              <a:t>comparing the random value with the integral of the child PDFs at each node until a leaf node is reached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27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F89B8-A428-E74E-AC69-FE9912EF498D}" type="datetime1">
              <a:rPr lang="en-US" smtClean="0"/>
              <a:t>6/3/18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28724" y="1566133"/>
            <a:ext cx="3642313" cy="3646875"/>
            <a:chOff x="683086" y="1767358"/>
            <a:chExt cx="3642313" cy="3646875"/>
          </a:xfrm>
        </p:grpSpPr>
        <p:sp>
          <p:nvSpPr>
            <p:cNvPr id="8" name="Rectangle 7"/>
            <p:cNvSpPr/>
            <p:nvPr/>
          </p:nvSpPr>
          <p:spPr>
            <a:xfrm>
              <a:off x="683086" y="176735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586635" y="176735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3086" y="2671033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86635" y="26710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83086" y="1767359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01035" y="1772721"/>
              <a:ext cx="1817949" cy="1818074"/>
            </a:xfrm>
            <a:prstGeom prst="rect">
              <a:avLst/>
            </a:prstGeom>
            <a:solidFill>
              <a:srgbClr val="3366FF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3086" y="3590796"/>
              <a:ext cx="914400" cy="914400"/>
            </a:xfrm>
            <a:prstGeom prst="rect">
              <a:avLst/>
            </a:prstGeom>
            <a:solidFill>
              <a:srgbClr val="74FF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86635" y="3590796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3086" y="4494471"/>
              <a:ext cx="914400" cy="914400"/>
            </a:xfrm>
            <a:prstGeom prst="rect">
              <a:avLst/>
            </a:prstGeom>
            <a:solidFill>
              <a:srgbClr val="3CFF4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86635" y="4494471"/>
              <a:ext cx="914400" cy="914400"/>
            </a:xfrm>
            <a:prstGeom prst="rect">
              <a:avLst/>
            </a:prstGeom>
            <a:solidFill>
              <a:srgbClr val="74FF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3086" y="3590797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10999" y="35854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10999" y="448910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07450" y="35854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01035" y="3596159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7450" y="4489108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41602" y="3394934"/>
            <a:ext cx="1817949" cy="1818075"/>
            <a:chOff x="736366" y="4037271"/>
            <a:chExt cx="1817949" cy="1818075"/>
          </a:xfrm>
        </p:grpSpPr>
        <p:sp>
          <p:nvSpPr>
            <p:cNvPr id="24" name="Rectangle 23"/>
            <p:cNvSpPr/>
            <p:nvPr/>
          </p:nvSpPr>
          <p:spPr>
            <a:xfrm>
              <a:off x="736366" y="4037271"/>
              <a:ext cx="914400" cy="9144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39915" y="4037271"/>
              <a:ext cx="914400" cy="9144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6366" y="4940946"/>
              <a:ext cx="914400" cy="9144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39915" y="4940946"/>
              <a:ext cx="914400" cy="9144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2867" y="4309805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0.10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28043" y="5208117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0.10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27486" y="4304442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0.03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12867" y="5218842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0.27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123298" y="3400297"/>
            <a:ext cx="1817949" cy="181807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765620" y="1061522"/>
            <a:ext cx="215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Random value = 0.22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4876094" y="5373975"/>
            <a:ext cx="4123290" cy="601577"/>
            <a:chOff x="636757" y="4062438"/>
            <a:chExt cx="4123290" cy="601577"/>
          </a:xfrm>
        </p:grpSpPr>
        <p:sp>
          <p:nvSpPr>
            <p:cNvPr id="36" name="Rectangle 35"/>
            <p:cNvSpPr/>
            <p:nvPr/>
          </p:nvSpPr>
          <p:spPr>
            <a:xfrm>
              <a:off x="636757" y="4062438"/>
              <a:ext cx="1356628" cy="60157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34893" y="4178560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0.27</a:t>
              </a: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93942" y="4062438"/>
              <a:ext cx="1044277" cy="60157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038219" y="4062438"/>
              <a:ext cx="926165" cy="60157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64384" y="4062438"/>
              <a:ext cx="795663" cy="60157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29979" y="4178560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0.10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14137" y="4178560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0.10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65984" y="4178560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0.03</a:t>
              </a:r>
              <a:endParaRPr lang="en-US" dirty="0"/>
            </a:p>
          </p:txBody>
        </p:sp>
      </p:grpSp>
      <p:sp>
        <p:nvSpPr>
          <p:cNvPr id="44" name="4-Point Star 43"/>
          <p:cNvSpPr/>
          <p:nvPr/>
        </p:nvSpPr>
        <p:spPr>
          <a:xfrm>
            <a:off x="5689199" y="5426074"/>
            <a:ext cx="524078" cy="524078"/>
          </a:xfrm>
          <a:prstGeom prst="star4">
            <a:avLst>
              <a:gd name="adj" fmla="val 173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9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a uniform random from [0:1], starting at the root 12 nodes, traverse </a:t>
            </a:r>
            <a:r>
              <a:rPr lang="en-US" dirty="0"/>
              <a:t>the tree </a:t>
            </a:r>
            <a:r>
              <a:rPr lang="en-US" dirty="0" smtClean="0"/>
              <a:t>by </a:t>
            </a:r>
            <a:r>
              <a:rPr lang="en-US" dirty="0"/>
              <a:t>comparing the random value with the integral of the child PDFs at each node until a leaf node is reached</a:t>
            </a:r>
            <a:r>
              <a:rPr lang="en-US" dirty="0" smtClean="0"/>
              <a:t>.</a:t>
            </a:r>
          </a:p>
          <a:p>
            <a:r>
              <a:rPr lang="en-US" dirty="0"/>
              <a:t>Once the leaf node is found, a uniform sampling is performed within the solid angle defined by that </a:t>
            </a:r>
            <a:r>
              <a:rPr lang="en-US" dirty="0" smtClean="0"/>
              <a:t>node.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28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F89B8-A428-E74E-AC69-FE9912EF498D}" type="datetime1">
              <a:rPr lang="en-US" smtClean="0"/>
              <a:t>6/3/18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28724" y="1566133"/>
            <a:ext cx="3642313" cy="3646875"/>
            <a:chOff x="683086" y="1767358"/>
            <a:chExt cx="3642313" cy="3646875"/>
          </a:xfrm>
        </p:grpSpPr>
        <p:sp>
          <p:nvSpPr>
            <p:cNvPr id="8" name="Rectangle 7"/>
            <p:cNvSpPr/>
            <p:nvPr/>
          </p:nvSpPr>
          <p:spPr>
            <a:xfrm>
              <a:off x="683086" y="176735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586635" y="176735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3086" y="2671033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86635" y="26710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83086" y="1767359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01035" y="1772721"/>
              <a:ext cx="1817949" cy="1818074"/>
            </a:xfrm>
            <a:prstGeom prst="rect">
              <a:avLst/>
            </a:prstGeom>
            <a:solidFill>
              <a:srgbClr val="3366FF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3086" y="3590796"/>
              <a:ext cx="914400" cy="914400"/>
            </a:xfrm>
            <a:prstGeom prst="rect">
              <a:avLst/>
            </a:prstGeom>
            <a:solidFill>
              <a:srgbClr val="74FF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86635" y="3590796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3086" y="4494471"/>
              <a:ext cx="914400" cy="914400"/>
            </a:xfrm>
            <a:prstGeom prst="rect">
              <a:avLst/>
            </a:prstGeom>
            <a:solidFill>
              <a:srgbClr val="3CFF4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86635" y="4494471"/>
              <a:ext cx="914400" cy="914400"/>
            </a:xfrm>
            <a:prstGeom prst="rect">
              <a:avLst/>
            </a:prstGeom>
            <a:solidFill>
              <a:srgbClr val="74FF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3086" y="3590797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10999" y="35854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10999" y="4489108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07450" y="3585433"/>
              <a:ext cx="914400" cy="9144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01035" y="3596159"/>
              <a:ext cx="1817949" cy="181807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7450" y="4489108"/>
              <a:ext cx="914400" cy="914400"/>
            </a:xfrm>
            <a:prstGeom prst="rect">
              <a:avLst/>
            </a:prstGeom>
            <a:solidFill>
              <a:srgbClr val="7AE7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5123298" y="3400297"/>
            <a:ext cx="1817949" cy="181807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765620" y="1061522"/>
            <a:ext cx="215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Random value = 0.22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128724" y="4287883"/>
            <a:ext cx="914400" cy="91440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128724" y="4284579"/>
            <a:ext cx="914400" cy="914400"/>
          </a:xfrm>
          <a:prstGeom prst="rect">
            <a:avLst/>
          </a:prstGeom>
          <a:solidFill>
            <a:srgbClr val="FFFFFF">
              <a:alpha val="50000"/>
            </a:srgb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-Point Star 46"/>
          <p:cNvSpPr/>
          <p:nvPr/>
        </p:nvSpPr>
        <p:spPr>
          <a:xfrm>
            <a:off x="5231999" y="4737100"/>
            <a:ext cx="362152" cy="362152"/>
          </a:xfrm>
          <a:prstGeom prst="star4">
            <a:avLst>
              <a:gd name="adj" fmla="val 173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2" animBg="1"/>
      <p:bldP spid="46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/>
        <p:txBody>
          <a:bodyPr anchor="t" anchorCtr="0">
            <a:spAutoFit/>
          </a:bodyPr>
          <a:lstStyle/>
          <a:p>
            <a:pPr algn="l"/>
            <a:r>
              <a:rPr lang="en-US" sz="3200" dirty="0" smtClean="0"/>
              <a:t>Compression and Sampling Examples:</a:t>
            </a:r>
            <a:br>
              <a:rPr lang="en-US" sz="3200" dirty="0" smtClean="0"/>
            </a:br>
            <a:r>
              <a:rPr lang="en-US" sz="1600" dirty="0" smtClean="0"/>
              <a:t>each set of samples consists of 5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vectors</a:t>
            </a: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286376" y="2697323"/>
            <a:ext cx="2610004" cy="2947226"/>
            <a:chOff x="6286374" y="274637"/>
            <a:chExt cx="2610004" cy="2947226"/>
          </a:xfrm>
        </p:grpSpPr>
        <p:pic>
          <p:nvPicPr>
            <p:cNvPr id="7" name="Picture 6" descr="Screen Shot 2015-11-13 at 12.36.27 P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375" y="274637"/>
              <a:ext cx="2610003" cy="255603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86374" y="2975642"/>
              <a:ext cx="261000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 smtClean="0"/>
                <a:t>direct sampling of HG(0.8)</a:t>
              </a:r>
              <a:endParaRPr lang="en-US" sz="1000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1771" y="4912638"/>
            <a:ext cx="5807072" cy="1828800"/>
            <a:chOff x="251771" y="4912638"/>
            <a:chExt cx="5807072" cy="1828800"/>
          </a:xfrm>
        </p:grpSpPr>
        <p:pic>
          <p:nvPicPr>
            <p:cNvPr id="5" name="Picture 4" descr="compressed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771" y="4912638"/>
              <a:ext cx="3657600" cy="1828800"/>
            </a:xfrm>
            <a:prstGeom prst="rect">
              <a:avLst/>
            </a:prstGeom>
          </p:spPr>
        </p:pic>
        <p:pic>
          <p:nvPicPr>
            <p:cNvPr id="6" name="Picture 5" descr="Screen Shot 2015-11-13 at 12.35.32 PM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5141" y="5024560"/>
              <a:ext cx="1863702" cy="160495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752238" y="6421011"/>
              <a:ext cx="6943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828 cells</a:t>
              </a:r>
              <a:endParaRPr lang="en-US" sz="1050" dirty="0" smtClean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1771" y="1113102"/>
            <a:ext cx="5785821" cy="1861220"/>
            <a:chOff x="251771" y="1113102"/>
            <a:chExt cx="5785821" cy="1861220"/>
          </a:xfrm>
        </p:grpSpPr>
        <p:pic>
          <p:nvPicPr>
            <p:cNvPr id="10" name="Picture 9" descr="Screen Shot 2015-11-13 at 12.41.15 PM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179" y="1226768"/>
              <a:ext cx="1825413" cy="1601468"/>
            </a:xfrm>
            <a:prstGeom prst="rect">
              <a:avLst/>
            </a:prstGeom>
          </p:spPr>
        </p:pic>
        <p:pic>
          <p:nvPicPr>
            <p:cNvPr id="11" name="Picture 10" descr="compressed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771" y="1113102"/>
              <a:ext cx="3657600" cy="18288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38370" y="2697323"/>
              <a:ext cx="8722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12,816 cells</a:t>
              </a:r>
              <a:endParaRPr lang="en-US" sz="1050" dirty="0" smtClean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1771" y="3007160"/>
            <a:ext cx="5751270" cy="1847821"/>
            <a:chOff x="251771" y="3007160"/>
            <a:chExt cx="5751270" cy="1847821"/>
          </a:xfrm>
        </p:grpSpPr>
        <p:pic>
          <p:nvPicPr>
            <p:cNvPr id="13" name="Picture 12" descr="Screen Shot 2015-11-13 at 12.44.22 PM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5142" y="3092753"/>
              <a:ext cx="1807899" cy="1657614"/>
            </a:xfrm>
            <a:prstGeom prst="rect">
              <a:avLst/>
            </a:prstGeom>
          </p:spPr>
        </p:pic>
        <p:pic>
          <p:nvPicPr>
            <p:cNvPr id="15" name="Picture 14" descr="compressed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771" y="3007160"/>
              <a:ext cx="36576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699339" y="4577982"/>
              <a:ext cx="8001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3,798 cells</a:t>
              </a:r>
              <a:endParaRPr lang="en-US" sz="105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57873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AE947A-6CE5-E84C-B939-EFF49D045E28}" type="datetime1">
              <a:rPr lang="en-US" smtClean="0"/>
              <a:t>6/3/18</a:t>
            </a:fld>
            <a:endParaRPr lang="en-US"/>
          </a:p>
        </p:txBody>
      </p:sp>
      <p:pic>
        <p:nvPicPr>
          <p:cNvPr id="5" name="tacom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9325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#2: MERL Database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Mitsubishi Electric Research Laboratories (MERL) BRDF </a:t>
            </a:r>
            <a:r>
              <a:rPr lang="en-US" sz="2000" dirty="0" smtClean="0"/>
              <a:t>database includes measured data for 100 materials</a:t>
            </a:r>
          </a:p>
          <a:p>
            <a:pPr lvl="1"/>
            <a:r>
              <a:rPr lang="en-US" sz="1800" dirty="0" smtClean="0"/>
              <a:t>Materials range </a:t>
            </a:r>
            <a:r>
              <a:rPr lang="en-US" sz="1800" dirty="0"/>
              <a:t>from fabrics and woods to metals and plastics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Only red, green and blue provided.</a:t>
            </a:r>
          </a:p>
          <a:p>
            <a:pPr lvl="1"/>
            <a:r>
              <a:rPr lang="en-US" sz="1800" dirty="0" smtClean="0"/>
              <a:t>The BRDFs were extracted as “measurements” using code provided.</a:t>
            </a:r>
          </a:p>
          <a:p>
            <a:r>
              <a:rPr lang="en-US" sz="2000" dirty="0" smtClean="0"/>
              <a:t>Extracted data converted into SQTs.</a:t>
            </a:r>
          </a:p>
          <a:p>
            <a:pPr lvl="1"/>
            <a:r>
              <a:rPr lang="en-US" sz="1800" dirty="0" smtClean="0"/>
              <a:t>Original data was 3.3 GB (all 100 mats)</a:t>
            </a:r>
          </a:p>
          <a:p>
            <a:pPr lvl="1"/>
            <a:r>
              <a:rPr lang="en-US" sz="1800" dirty="0"/>
              <a:t>T</a:t>
            </a:r>
            <a:r>
              <a:rPr lang="en-US" sz="1800" dirty="0" smtClean="0"/>
              <a:t>he SQT version is only 34 MB</a:t>
            </a:r>
          </a:p>
          <a:p>
            <a:pPr lvl="2"/>
            <a:r>
              <a:rPr lang="en-US" sz="1600" dirty="0" smtClean="0"/>
              <a:t>1/100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of the original size</a:t>
            </a:r>
          </a:p>
          <a:p>
            <a:pPr lvl="1"/>
            <a:r>
              <a:rPr lang="en-US" sz="1800" dirty="0" smtClean="0"/>
              <a:t>Summed RMSE 10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 1/</a:t>
            </a:r>
            <a:r>
              <a:rPr lang="en-US" sz="1800" dirty="0" err="1" smtClean="0"/>
              <a:t>sr</a:t>
            </a:r>
            <a:r>
              <a:rPr lang="en-US" sz="1800" dirty="0" smtClean="0"/>
              <a:t> compared to peak BRDF values of 10</a:t>
            </a:r>
            <a:r>
              <a:rPr lang="en-US" sz="1800" baseline="30000" dirty="0" smtClean="0"/>
              <a:t>+2</a:t>
            </a:r>
            <a:r>
              <a:rPr lang="en-US" sz="1800" dirty="0" smtClean="0"/>
              <a:t> 1/</a:t>
            </a:r>
            <a:r>
              <a:rPr lang="en-US" sz="1800" dirty="0" err="1" smtClean="0"/>
              <a:t>sr</a:t>
            </a:r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30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AE947A-6CE5-E84C-B939-EFF49D045E28}" type="datetime1">
              <a:rPr lang="en-US" smtClean="0"/>
              <a:t>6/3/18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984" y="5526529"/>
            <a:ext cx="394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100 MERL materials attached to a </a:t>
            </a:r>
            <a:r>
              <a:rPr lang="en-US" sz="1400" dirty="0"/>
              <a:t>10 x 10 grid of </a:t>
            </a:r>
            <a:r>
              <a:rPr lang="en-US" sz="1400" dirty="0" smtClean="0"/>
              <a:t>spheres.</a:t>
            </a:r>
            <a:endParaRPr lang="en-US" sz="1400" dirty="0"/>
          </a:p>
        </p:txBody>
      </p:sp>
      <p:pic>
        <p:nvPicPr>
          <p:cNvPr id="9" name="merl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2663" y="1246188"/>
            <a:ext cx="4280341" cy="42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erlrms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86" y="0"/>
            <a:ext cx="9144000" cy="2956705"/>
          </a:xfrm>
          <a:prstGeom prst="rect">
            <a:avLst/>
          </a:prstGeom>
        </p:spPr>
      </p:pic>
      <p:pic>
        <p:nvPicPr>
          <p:cNvPr id="7" name="Picture 6" descr="merlcomp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238" y="2956704"/>
            <a:ext cx="3876013" cy="3641749"/>
          </a:xfrm>
          <a:prstGeom prst="rect">
            <a:avLst/>
          </a:prstGeom>
        </p:spPr>
      </p:pic>
      <p:pic>
        <p:nvPicPr>
          <p:cNvPr id="8" name="Picture 7" descr="merlcomp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70" y="2974658"/>
            <a:ext cx="3836335" cy="362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Parametric micro-facet based BRDF </a:t>
            </a:r>
            <a:r>
              <a:rPr lang="en-US" sz="3200" dirty="0" smtClean="0"/>
              <a:t>models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32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AE947A-6CE5-E84C-B939-EFF49D045E28}" type="datetime1">
              <a:rPr lang="en-US" smtClean="0"/>
              <a:t>6/5/18</a:t>
            </a:fld>
            <a:endParaRPr lang="en-US"/>
          </a:p>
        </p:txBody>
      </p:sp>
      <p:pic>
        <p:nvPicPr>
          <p:cNvPr id="5" name="brdf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1479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introduced a data-driven approach to representing hemispherical or spherical weighting functions using a geometric partitioning method.</a:t>
            </a:r>
          </a:p>
          <a:p>
            <a:pPr lvl="1"/>
            <a:r>
              <a:rPr lang="en-US" dirty="0" smtClean="0"/>
              <a:t>This approach is efficient at storing, evaluating, integrating and sampling the data, which are critical tasks for Monte-Carlo methods including path tracing.</a:t>
            </a:r>
          </a:p>
          <a:p>
            <a:r>
              <a:rPr lang="en-US" dirty="0" smtClean="0"/>
              <a:t>The approach has been demonstrated for spherical applications (scattering phase functions) and hemispherical applications (BRDFs).</a:t>
            </a:r>
          </a:p>
          <a:p>
            <a:r>
              <a:rPr lang="en-US" dirty="0" smtClean="0"/>
              <a:t>Evaluating use for capturing</a:t>
            </a:r>
            <a:br>
              <a:rPr lang="en-US" dirty="0" smtClean="0"/>
            </a:br>
            <a:r>
              <a:rPr lang="en-US" dirty="0" smtClean="0"/>
              <a:t>angular source distributions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F89B8-A428-E74E-AC69-FE9912EF498D}" type="datetime1">
              <a:rPr lang="en-US" smtClean="0"/>
              <a:t>6/3/18</a:t>
            </a:fld>
            <a:endParaRPr lang="en-US"/>
          </a:p>
        </p:txBody>
      </p:sp>
      <p:pic>
        <p:nvPicPr>
          <p:cNvPr id="7" name="Picture 6" descr="Sources5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1012"/>
          <a:stretch/>
        </p:blipFill>
        <p:spPr>
          <a:xfrm>
            <a:off x="5080000" y="4328216"/>
            <a:ext cx="4064000" cy="1797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9283" y="4356222"/>
            <a:ext cx="2563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Angular source distributions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3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DIRSIG5 only supports 3 type of materials</a:t>
            </a:r>
          </a:p>
          <a:p>
            <a:pPr lvl="1"/>
            <a:r>
              <a:rPr lang="en-US" dirty="0" smtClean="0"/>
              <a:t>100% diffuse, 100% specular (delta) and SQT (everything else!)</a:t>
            </a:r>
          </a:p>
          <a:p>
            <a:pPr lvl="1"/>
            <a:r>
              <a:rPr lang="en-US" dirty="0" smtClean="0"/>
              <a:t>All DIRSIG4 era BRDF models are converted to SQT automatically</a:t>
            </a:r>
          </a:p>
          <a:p>
            <a:pPr lvl="1"/>
            <a:r>
              <a:rPr lang="en-US" dirty="0" smtClean="0"/>
              <a:t>Utilities to import raw data into SQTs are provided with DIRSIG5</a:t>
            </a:r>
          </a:p>
          <a:p>
            <a:r>
              <a:rPr lang="en-US" dirty="0" smtClean="0"/>
              <a:t>Strongly </a:t>
            </a:r>
            <a:r>
              <a:rPr lang="en-US" dirty="0"/>
              <a:t>considering providing an open source implementation of our SQT toolbox</a:t>
            </a:r>
          </a:p>
          <a:p>
            <a:pPr lvl="1"/>
            <a:r>
              <a:rPr lang="en-US" dirty="0" smtClean="0"/>
              <a:t>That would include the </a:t>
            </a:r>
            <a:r>
              <a:rPr lang="en-US" dirty="0"/>
              <a:t>core </a:t>
            </a:r>
            <a:r>
              <a:rPr lang="en-US" dirty="0" smtClean="0"/>
              <a:t>library, the command-line utilities (import, extract, etc.) and basic visualization methods.</a:t>
            </a:r>
          </a:p>
          <a:p>
            <a:pPr lvl="1"/>
            <a:r>
              <a:rPr lang="en-US" dirty="0" smtClean="0"/>
              <a:t>Seeking feedback from community </a:t>
            </a:r>
            <a:r>
              <a:rPr lang="is-IS" dirty="0" smtClean="0"/>
              <a:t>…</a:t>
            </a:r>
          </a:p>
          <a:p>
            <a:r>
              <a:rPr lang="en-US" dirty="0"/>
              <a:t>A GPU implementation of the “render-time” operations (evaluate, integrate and sample) is certainly possible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34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F89B8-A428-E74E-AC69-FE9912EF498D}" type="datetime1">
              <a:rPr lang="en-US" smtClean="0"/>
              <a:t>6/5/18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3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35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F89B8-A428-E74E-AC69-FE9912EF498D}" type="datetime1">
              <a:rPr lang="en-US" smtClean="0"/>
              <a:t>6/5/18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2" y="614843"/>
            <a:ext cx="8130770" cy="54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0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coma_chan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41" y="116684"/>
            <a:ext cx="7435115" cy="594809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A1312C8-F01F-3A41-9AE8-3D3A3DD60EBB}" type="datetime1">
              <a:rPr lang="en-US" smtClean="0"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3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DIRSIG4 vs. DIRSIG5: Radiometry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1552134"/>
            <a:ext cx="2235625" cy="3349346"/>
            <a:chOff x="5856690" y="1600200"/>
            <a:chExt cx="2992926" cy="4483911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7391400" y="1600200"/>
              <a:ext cx="0" cy="762000"/>
            </a:xfrm>
            <a:prstGeom prst="straightConnector1">
              <a:avLst/>
            </a:prstGeom>
            <a:ln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6324600" y="2393536"/>
              <a:ext cx="1067228" cy="959264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6781800" y="2393536"/>
              <a:ext cx="610028" cy="959264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7239000" y="2393536"/>
              <a:ext cx="152828" cy="959264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391828" y="2393536"/>
              <a:ext cx="228172" cy="959264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391828" y="2393536"/>
              <a:ext cx="685372" cy="959264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391828" y="2393536"/>
              <a:ext cx="1142572" cy="959264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6172200" y="3429000"/>
              <a:ext cx="304800" cy="838200"/>
              <a:chOff x="6400800" y="3200400"/>
              <a:chExt cx="304800" cy="838200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H="1">
                <a:off x="6400800" y="3200400"/>
                <a:ext cx="15240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6553200" y="3200400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553200" y="3200400"/>
                <a:ext cx="15240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7086600" y="3429000"/>
              <a:ext cx="304800" cy="838200"/>
              <a:chOff x="6400800" y="3200400"/>
              <a:chExt cx="304800" cy="838200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 flipH="1">
                <a:off x="6400800" y="3200400"/>
                <a:ext cx="15240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6553200" y="3200400"/>
                <a:ext cx="15240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7924800" y="3429000"/>
              <a:ext cx="304800" cy="838200"/>
              <a:chOff x="6400800" y="3200400"/>
              <a:chExt cx="304800" cy="838200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H="1">
                <a:off x="6400800" y="3200400"/>
                <a:ext cx="15240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6553200" y="3200400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6553200" y="3200400"/>
                <a:ext cx="15240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8382000" y="3429000"/>
              <a:ext cx="304800" cy="838200"/>
              <a:chOff x="6400800" y="3200400"/>
              <a:chExt cx="304800" cy="838200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H="1">
                <a:off x="6400800" y="3200400"/>
                <a:ext cx="15240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6553200" y="3200400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6553200" y="3200400"/>
                <a:ext cx="15240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7086600" y="41148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...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56690" y="4724400"/>
              <a:ext cx="2992926" cy="1359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A</a:t>
              </a:r>
              <a:r>
                <a:rPr lang="en-US" sz="1200" i="1" dirty="0" smtClean="0"/>
                <a:t> single sub-pixel ray spawns generations of new rays. Each sub-pixel ray triggers a lot of calculations that contribute a </a:t>
              </a:r>
              <a:r>
                <a:rPr lang="en-US" sz="1200" b="1" i="1" dirty="0" smtClean="0"/>
                <a:t>small</a:t>
              </a:r>
              <a:r>
                <a:rPr lang="en-US" sz="1200" i="1" dirty="0" smtClean="0"/>
                <a:t> fraction to the final result.</a:t>
              </a:r>
              <a:endParaRPr lang="en-US" sz="1200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795312" y="3419462"/>
              <a:ext cx="152400" cy="838200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prstDash val="dot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2076026" y="1005338"/>
            <a:ext cx="2657939" cy="4209410"/>
            <a:chOff x="3084894" y="1112268"/>
            <a:chExt cx="3193841" cy="5058124"/>
          </a:xfrm>
        </p:grpSpPr>
        <p:pic>
          <p:nvPicPr>
            <p:cNvPr id="72" name="Picture 71" descr="Screen Shot 2015-03-17 at 3.48.12 PM.pn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4894" y="1112268"/>
              <a:ext cx="2891065" cy="5058124"/>
            </a:xfrm>
            <a:prstGeom prst="rect">
              <a:avLst/>
            </a:prstGeom>
          </p:spPr>
        </p:pic>
        <p:sp>
          <p:nvSpPr>
            <p:cNvPr id="73" name="Pie 72"/>
            <p:cNvSpPr/>
            <p:nvPr/>
          </p:nvSpPr>
          <p:spPr>
            <a:xfrm>
              <a:off x="4564112" y="3221384"/>
              <a:ext cx="334298" cy="334298"/>
            </a:xfrm>
            <a:prstGeom prst="pie">
              <a:avLst>
                <a:gd name="adj1" fmla="val 5359928"/>
                <a:gd name="adj2" fmla="val 16200000"/>
              </a:avLst>
            </a:prstGeom>
            <a:solidFill>
              <a:schemeClr val="bg1">
                <a:lumMod val="65000"/>
                <a:alpha val="30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 flipV="1">
              <a:off x="4125350" y="3368358"/>
              <a:ext cx="591162" cy="29090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4109574" y="3384135"/>
              <a:ext cx="615254" cy="260318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>
              <a:off x="4038600" y="3376246"/>
              <a:ext cx="694116" cy="1652954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H="1">
              <a:off x="4261974" y="3360469"/>
              <a:ext cx="462853" cy="491603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3962400" y="2819400"/>
              <a:ext cx="762428" cy="564735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H="1" flipV="1">
              <a:off x="4275219" y="3234254"/>
              <a:ext cx="449609" cy="149882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3857163" y="3352582"/>
              <a:ext cx="875552" cy="2737283"/>
            </a:xfrm>
            <a:prstGeom prst="straightConnector1">
              <a:avLst/>
            </a:prstGeom>
            <a:ln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 flipV="1">
              <a:off x="4622285" y="2973936"/>
              <a:ext cx="102543" cy="410199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 flipV="1">
              <a:off x="4014920" y="2129875"/>
              <a:ext cx="709908" cy="1254260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Pie 82"/>
            <p:cNvSpPr/>
            <p:nvPr/>
          </p:nvSpPr>
          <p:spPr>
            <a:xfrm rot="10800000">
              <a:off x="3793633" y="2663825"/>
              <a:ext cx="334298" cy="334298"/>
            </a:xfrm>
            <a:prstGeom prst="pie">
              <a:avLst>
                <a:gd name="adj1" fmla="val 5359928"/>
                <a:gd name="adj2" fmla="val 16200000"/>
              </a:avLst>
            </a:prstGeom>
            <a:solidFill>
              <a:schemeClr val="bg1">
                <a:lumMod val="65000"/>
                <a:alpha val="30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V="1">
              <a:off x="3959705" y="2350751"/>
              <a:ext cx="504823" cy="473305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prstDash val="dot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3962400" y="2461189"/>
              <a:ext cx="131399" cy="374317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prstDash val="dot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3975481" y="2721507"/>
              <a:ext cx="504823" cy="94661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prstDash val="dot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3962400" y="1845892"/>
              <a:ext cx="2316335" cy="973508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prstDash val="dot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962400" y="2819400"/>
              <a:ext cx="1085829" cy="1448238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prstDash val="dot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975481" y="2824056"/>
              <a:ext cx="55215" cy="315537"/>
            </a:xfrm>
            <a:prstGeom prst="straightConnector1">
              <a:avLst/>
            </a:prstGeom>
            <a:ln w="9525" cmpd="sng">
              <a:solidFill>
                <a:srgbClr val="595959"/>
              </a:solidFill>
              <a:prstDash val="dot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3886200" y="4572000"/>
              <a:ext cx="561777" cy="1524000"/>
            </a:xfrm>
            <a:prstGeom prst="straightConnector1">
              <a:avLst/>
            </a:prstGeom>
            <a:ln>
              <a:solidFill>
                <a:srgbClr val="595959"/>
              </a:solidFill>
              <a:prstDash val="sysDash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0" y="5197210"/>
            <a:ext cx="4481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0000FF"/>
                </a:solidFill>
              </a:rPr>
              <a:t>DIRSIG4: Hierarchical Ray Tracing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A </a:t>
            </a:r>
            <a:r>
              <a:rPr lang="en-US" b="1" i="1" dirty="0" smtClean="0">
                <a:solidFill>
                  <a:srgbClr val="0000FF"/>
                </a:solidFill>
              </a:rPr>
              <a:t>small</a:t>
            </a:r>
            <a:r>
              <a:rPr lang="en-US" dirty="0" smtClean="0">
                <a:solidFill>
                  <a:srgbClr val="0000FF"/>
                </a:solidFill>
              </a:rPr>
              <a:t> number of sub-pixel rays contribute  to the final result.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33965" y="946301"/>
            <a:ext cx="4414909" cy="5148558"/>
            <a:chOff x="4733965" y="946301"/>
            <a:chExt cx="4414909" cy="5148558"/>
          </a:xfrm>
        </p:grpSpPr>
        <p:grpSp>
          <p:nvGrpSpPr>
            <p:cNvPr id="32" name="Group 31"/>
            <p:cNvGrpSpPr/>
            <p:nvPr/>
          </p:nvGrpSpPr>
          <p:grpSpPr>
            <a:xfrm>
              <a:off x="7173627" y="1552134"/>
              <a:ext cx="1975247" cy="3349581"/>
              <a:chOff x="6172200" y="1599887"/>
              <a:chExt cx="2644348" cy="4484225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553200" y="1600200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6553200" y="2394352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6553200" y="3352800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7086600" y="4114800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...</a:t>
                </a:r>
                <a:endParaRPr lang="en-US" sz="16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172200" y="4724401"/>
                <a:ext cx="2644348" cy="135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 smtClean="0"/>
                  <a:t>A single sub-pixel ray creates a path from the pixel to a source. Each sub-pixel ray contributes a </a:t>
                </a:r>
                <a:r>
                  <a:rPr lang="en-US" sz="1200" b="1" i="1" dirty="0" smtClean="0"/>
                  <a:t>large</a:t>
                </a:r>
                <a:r>
                  <a:rPr lang="en-US" sz="1200" i="1" dirty="0" smtClean="0"/>
                  <a:t> fraction to the final result.</a:t>
                </a:r>
                <a:endParaRPr lang="en-US" sz="1200" i="1" dirty="0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>
                <a:off x="6705600" y="1600200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6705600" y="2394352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6705600" y="3352800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6858000" y="1600200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6858000" y="2394352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6858000" y="3352800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7010400" y="1600200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7010400" y="2394352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7010400" y="3352800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7131603" y="1599887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7131603" y="2394039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131603" y="3352487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7284003" y="1599887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7284003" y="2394039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7436403" y="1599887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7436403" y="2394039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7436403" y="3352487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7588803" y="1599887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7588803" y="2394039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7588803" y="3352487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7727397" y="1600513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7727397" y="2394665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7727397" y="3353113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7879797" y="1600513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7879797" y="2394665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8032197" y="1600513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8032197" y="2394665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8032197" y="3353113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8184597" y="1600513"/>
                <a:ext cx="0" cy="762000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>
                <a:off x="8184597" y="2394665"/>
                <a:ext cx="0" cy="9144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8184597" y="3353113"/>
                <a:ext cx="0" cy="838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4913172" y="946301"/>
              <a:ext cx="2649793" cy="4251090"/>
              <a:chOff x="3083327" y="963658"/>
              <a:chExt cx="3195408" cy="5126426"/>
            </a:xfrm>
          </p:grpSpPr>
          <p:pic>
            <p:nvPicPr>
              <p:cNvPr id="113" name="Picture 112" descr="Screen Shot 2015-03-17 at 3.48.12 PM.png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83327" y="963658"/>
                <a:ext cx="2891065" cy="5058124"/>
              </a:xfrm>
              <a:prstGeom prst="rect">
                <a:avLst/>
              </a:prstGeom>
            </p:spPr>
          </p:pic>
          <p:cxnSp>
            <p:nvCxnSpPr>
              <p:cNvPr id="114" name="Straight Arrow Connector 113"/>
              <p:cNvCxnSpPr/>
              <p:nvPr/>
            </p:nvCxnSpPr>
            <p:spPr>
              <a:xfrm flipH="1" flipV="1">
                <a:off x="3962400" y="2819400"/>
                <a:ext cx="762428" cy="564735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flipV="1">
                <a:off x="3857163" y="3352582"/>
                <a:ext cx="875552" cy="2737283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flipV="1">
                <a:off x="3962400" y="1845892"/>
                <a:ext cx="2316335" cy="973508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3854048" y="2989951"/>
                <a:ext cx="743572" cy="3100133"/>
              </a:xfrm>
              <a:prstGeom prst="straightConnector1">
                <a:avLst/>
              </a:prstGeom>
              <a:ln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flipH="1">
                <a:off x="4130876" y="3003952"/>
                <a:ext cx="457200" cy="6096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>
                <a:off x="4130876" y="3614800"/>
                <a:ext cx="838200" cy="957200"/>
              </a:xfrm>
              <a:prstGeom prst="straightConnector1">
                <a:avLst/>
              </a:prstGeom>
              <a:ln w="9525" cmpd="sng">
                <a:solidFill>
                  <a:srgbClr val="595959"/>
                </a:solidFill>
                <a:prstDash val="dot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extBox 120"/>
            <p:cNvSpPr txBox="1"/>
            <p:nvPr/>
          </p:nvSpPr>
          <p:spPr>
            <a:xfrm>
              <a:off x="4733965" y="5140752"/>
              <a:ext cx="44149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 smtClean="0">
                  <a:solidFill>
                    <a:srgbClr val="0000FF"/>
                  </a:solidFill>
                </a:rPr>
                <a:t>DIRSIG5: Path Tracing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A </a:t>
              </a:r>
              <a:r>
                <a:rPr lang="en-US" b="1" i="1" dirty="0" smtClean="0">
                  <a:solidFill>
                    <a:srgbClr val="0000FF"/>
                  </a:solidFill>
                </a:rPr>
                <a:t>large </a:t>
              </a:r>
              <a:r>
                <a:rPr lang="en-US" dirty="0" smtClean="0">
                  <a:solidFill>
                    <a:srgbClr val="0000FF"/>
                  </a:solidFill>
                </a:rPr>
                <a:t>number of sub-pixel rays contribute to the final result.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22" name="Date Placeholder 12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CCE4858-C9B9-CD40-9329-788E9BF92170}" type="datetime1">
              <a:rPr lang="en-US" smtClean="0"/>
              <a:t>6/3/18</a:t>
            </a:fld>
            <a:endParaRPr lang="en-US"/>
          </a:p>
        </p:txBody>
      </p:sp>
      <p:sp>
        <p:nvSpPr>
          <p:cNvPr id="123" name="Footer Placeholder 1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124" name="Slide Number Placeholder 1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ABB264-D31B-8448-A4A2-8720B16EAD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0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Surface Property Requirements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To implement efficient path </a:t>
            </a:r>
            <a:r>
              <a:rPr lang="en-US" sz="2800" dirty="0" smtClean="0"/>
              <a:t>tracing </a:t>
            </a:r>
            <a:r>
              <a:rPr lang="en-US" sz="2800" dirty="0" smtClean="0"/>
              <a:t>algorithms</a:t>
            </a:r>
            <a:r>
              <a:rPr lang="en-US" sz="2800" dirty="0" smtClean="0"/>
              <a:t>, we need</a:t>
            </a:r>
            <a:r>
              <a:rPr lang="en-US" sz="2800" dirty="0"/>
              <a:t> </a:t>
            </a:r>
            <a:r>
              <a:rPr lang="en-US" sz="2800" dirty="0" smtClean="0"/>
              <a:t>to be able to perform basic tasks at each surface interaction:</a:t>
            </a:r>
            <a:endParaRPr lang="en-US" sz="2800" dirty="0" smtClean="0"/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valuate the reflectance for </a:t>
            </a:r>
            <a:r>
              <a:rPr lang="en-US" sz="2400" dirty="0" smtClean="0"/>
              <a:t>arbitrary source/view </a:t>
            </a:r>
            <a:r>
              <a:rPr lang="en-US" sz="2400" dirty="0" smtClean="0"/>
              <a:t>geometries.</a:t>
            </a:r>
            <a:endParaRPr lang="en-US" sz="2400" dirty="0" smtClean="0"/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ompute the directional hemispherical reflectance (DHR) for fate testing (reflect, transmit or absorb)</a:t>
            </a:r>
          </a:p>
          <a:p>
            <a:pPr lvl="1"/>
            <a:r>
              <a:rPr lang="en-US" sz="2400" dirty="0"/>
              <a:t>G</a:t>
            </a:r>
            <a:r>
              <a:rPr lang="en-US" sz="2400" dirty="0" smtClean="0"/>
              <a:t>enerate reflected rays that follow the underlying PDF of the reflectance.</a:t>
            </a:r>
            <a:endParaRPr lang="en-US" sz="2400" dirty="0" smtClean="0"/>
          </a:p>
          <a:p>
            <a:r>
              <a:rPr lang="en-US" sz="2800" dirty="0" smtClean="0"/>
              <a:t>All of the above </a:t>
            </a:r>
            <a:r>
              <a:rPr lang="en-US" sz="2800" dirty="0" smtClean="0"/>
              <a:t>require a </a:t>
            </a:r>
            <a:r>
              <a:rPr lang="en-US" sz="2800" i="1" dirty="0" smtClean="0"/>
              <a:t>full</a:t>
            </a:r>
            <a:r>
              <a:rPr lang="en-US" sz="2800" dirty="0" smtClean="0"/>
              <a:t> BRDF </a:t>
            </a:r>
            <a:r>
              <a:rPr lang="en-US" sz="2800" dirty="0" smtClean="0"/>
              <a:t>definition, but these remain difficult tasks.</a:t>
            </a:r>
            <a:endParaRPr lang="en-US" sz="28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AA38E96-6BA9-1B49-BD30-8D71F972C1DB}" type="datetime1">
              <a:rPr lang="en-US" smtClean="0"/>
              <a:t>6/3/18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8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Create a single </a:t>
            </a:r>
            <a:r>
              <a:rPr lang="en-US" sz="2800" dirty="0" smtClean="0"/>
              <a:t>solution for </a:t>
            </a:r>
            <a:r>
              <a:rPr lang="en-US" sz="2800" dirty="0" smtClean="0"/>
              <a:t>non</a:t>
            </a:r>
            <a:r>
              <a:rPr lang="en-US" sz="2800" dirty="0" smtClean="0"/>
              <a:t>-trivial </a:t>
            </a:r>
            <a:r>
              <a:rPr lang="en-US" sz="2800" dirty="0" smtClean="0"/>
              <a:t>(hemi-)spherical weighting functions</a:t>
            </a:r>
            <a:endParaRPr lang="en-US" sz="2800" dirty="0" smtClean="0"/>
          </a:p>
          <a:p>
            <a:pPr lvl="1"/>
            <a:r>
              <a:rPr lang="en-US" sz="2400" dirty="0" smtClean="0"/>
              <a:t>Bi</a:t>
            </a:r>
            <a:r>
              <a:rPr lang="en-US" sz="2400" dirty="0"/>
              <a:t>-directional distribution </a:t>
            </a:r>
            <a:r>
              <a:rPr lang="en-US" sz="2400" dirty="0" smtClean="0"/>
              <a:t>functions (BRDF</a:t>
            </a:r>
            <a:r>
              <a:rPr lang="en-US" sz="2400" dirty="0"/>
              <a:t> </a:t>
            </a:r>
            <a:r>
              <a:rPr lang="en-US" sz="2400" dirty="0" smtClean="0"/>
              <a:t>&amp; BTDF)</a:t>
            </a:r>
            <a:endParaRPr lang="en-US" sz="2400" dirty="0"/>
          </a:p>
          <a:p>
            <a:pPr lvl="1"/>
            <a:r>
              <a:rPr lang="en-US" sz="2400" dirty="0" smtClean="0"/>
              <a:t>Scattering </a:t>
            </a:r>
            <a:r>
              <a:rPr lang="en-US" sz="2400" dirty="0"/>
              <a:t>phase </a:t>
            </a:r>
            <a:r>
              <a:rPr lang="en-US" sz="2400" dirty="0" smtClean="0"/>
              <a:t>functions (BSDF)</a:t>
            </a:r>
            <a:endParaRPr lang="en-US" sz="2400" dirty="0"/>
          </a:p>
          <a:p>
            <a:pPr lvl="1"/>
            <a:r>
              <a:rPr lang="en-US" sz="2400" dirty="0" smtClean="0"/>
              <a:t>Angular </a:t>
            </a:r>
            <a:r>
              <a:rPr lang="en-US" sz="2400" dirty="0"/>
              <a:t>source </a:t>
            </a:r>
            <a:r>
              <a:rPr lang="en-US" sz="2400" dirty="0" smtClean="0"/>
              <a:t>distributions</a:t>
            </a:r>
            <a:endParaRPr lang="en-US" sz="2400" dirty="0" smtClean="0"/>
          </a:p>
          <a:p>
            <a:r>
              <a:rPr lang="en-US" sz="2800" dirty="0" smtClean="0"/>
              <a:t>Represent </a:t>
            </a:r>
            <a:r>
              <a:rPr lang="en-US" sz="2800" dirty="0" smtClean="0"/>
              <a:t>functions in </a:t>
            </a:r>
            <a:r>
              <a:rPr lang="en-US" sz="2800" dirty="0" smtClean="0"/>
              <a:t>a compact, efficient form</a:t>
            </a:r>
          </a:p>
          <a:p>
            <a:r>
              <a:rPr lang="en-US" sz="2800" dirty="0" smtClean="0"/>
              <a:t>Digest </a:t>
            </a:r>
            <a:r>
              <a:rPr lang="en-US" sz="2800" dirty="0" smtClean="0"/>
              <a:t>regular/sparse measured data</a:t>
            </a:r>
          </a:p>
          <a:p>
            <a:r>
              <a:rPr lang="en-US" sz="2800" dirty="0" smtClean="0"/>
              <a:t>Provide </a:t>
            </a:r>
            <a:r>
              <a:rPr lang="en-US" sz="2800" dirty="0" smtClean="0"/>
              <a:t>users with tools to drive the model</a:t>
            </a:r>
          </a:p>
          <a:p>
            <a:r>
              <a:rPr lang="en-US" sz="2800" dirty="0" smtClean="0"/>
              <a:t>Performance is key – </a:t>
            </a:r>
            <a:r>
              <a:rPr lang="en-US" sz="2800" b="1" i="1" dirty="0" smtClean="0"/>
              <a:t>millions of queries/sec</a:t>
            </a:r>
            <a:endParaRPr lang="en-US" sz="2800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A93D1CA-286F-8344-9C42-CC599C1F1796}" type="datetime1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5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</a:t>
            </a:r>
          </a:p>
          <a:p>
            <a:pPr lvl="1"/>
            <a:r>
              <a:rPr lang="en-US" dirty="0"/>
              <a:t>Store the </a:t>
            </a:r>
            <a:r>
              <a:rPr lang="en-US" dirty="0" smtClean="0"/>
              <a:t>function </a:t>
            </a:r>
            <a:r>
              <a:rPr lang="en-US" dirty="0"/>
              <a:t>in a compact form.</a:t>
            </a:r>
          </a:p>
          <a:p>
            <a:r>
              <a:rPr lang="en-US" dirty="0" smtClean="0"/>
              <a:t>Evaluate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valuate the </a:t>
            </a:r>
            <a:r>
              <a:rPr lang="en-US" dirty="0" smtClean="0"/>
              <a:t>function </a:t>
            </a:r>
            <a:r>
              <a:rPr lang="en-US" dirty="0" smtClean="0"/>
              <a:t>for an arbitrary </a:t>
            </a:r>
            <a:r>
              <a:rPr lang="en-US" dirty="0" smtClean="0"/>
              <a:t>incident </a:t>
            </a:r>
            <a:r>
              <a:rPr lang="en-US" dirty="0" smtClean="0"/>
              <a:t>and </a:t>
            </a:r>
            <a:r>
              <a:rPr lang="en-US" dirty="0" err="1" smtClean="0"/>
              <a:t>exitant</a:t>
            </a:r>
            <a:r>
              <a:rPr lang="en-US" dirty="0" smtClean="0"/>
              <a:t> geometry.</a:t>
            </a:r>
          </a:p>
          <a:p>
            <a:r>
              <a:rPr lang="en-US" dirty="0" smtClean="0"/>
              <a:t>Integrate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ntegrate the </a:t>
            </a:r>
            <a:r>
              <a:rPr lang="en-US" dirty="0" smtClean="0"/>
              <a:t>function </a:t>
            </a:r>
            <a:r>
              <a:rPr lang="en-US" dirty="0" smtClean="0"/>
              <a:t>across arbitrary solid angles.</a:t>
            </a:r>
          </a:p>
          <a:p>
            <a:r>
              <a:rPr lang="en-US" dirty="0" smtClean="0"/>
              <a:t>Sample</a:t>
            </a:r>
          </a:p>
          <a:p>
            <a:pPr lvl="1"/>
            <a:r>
              <a:rPr lang="en-US" dirty="0" smtClean="0"/>
              <a:t>Importance sample the </a:t>
            </a:r>
            <a:r>
              <a:rPr lang="en-US" dirty="0" smtClean="0"/>
              <a:t>function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CAA298-67DD-B348-BF3E-87C96CB8101F}" type="datetime1">
              <a:rPr lang="en-US" smtClean="0"/>
              <a:t>6/3/18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864" y="1246188"/>
            <a:ext cx="4132978" cy="35956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71348" y="4194370"/>
            <a:ext cx="13100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/>
              <a:t>Credit: </a:t>
            </a:r>
            <a:r>
              <a:rPr lang="en-US" sz="1000" i="1" dirty="0" err="1" smtClean="0"/>
              <a:t>math.nist.gov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64679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a way to efficiently </a:t>
            </a:r>
            <a:r>
              <a:rPr lang="en-US" i="1" dirty="0" smtClean="0"/>
              <a:t>importance sample </a:t>
            </a:r>
            <a:r>
              <a:rPr lang="en-US" dirty="0" smtClean="0"/>
              <a:t>these functions.</a:t>
            </a:r>
          </a:p>
          <a:p>
            <a:r>
              <a:rPr lang="en-US" dirty="0" smtClean="0"/>
              <a:t>When drawing a large number of samples, the distribution should reflect the underlying PDF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Diffuse materials should produce points that uniformly sample the hemisphere.</a:t>
            </a:r>
          </a:p>
          <a:p>
            <a:pPr lvl="1"/>
            <a:r>
              <a:rPr lang="en-US" dirty="0" smtClean="0"/>
              <a:t>Specular materials should produce points that sample the specular lobe more than lower magnitude directions.</a:t>
            </a:r>
            <a:endParaRPr lang="en-US" dirty="0"/>
          </a:p>
        </p:txBody>
      </p:sp>
      <p:pic>
        <p:nvPicPr>
          <p:cNvPr id="5" name="Picture 4" descr="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0" t="6284" r="7735"/>
          <a:stretch>
            <a:fillRect/>
          </a:stretch>
        </p:blipFill>
        <p:spPr bwMode="auto">
          <a:xfrm>
            <a:off x="5457957" y="928322"/>
            <a:ext cx="3326308" cy="272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B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4"/>
          <a:stretch>
            <a:fillRect/>
          </a:stretch>
        </p:blipFill>
        <p:spPr bwMode="auto">
          <a:xfrm>
            <a:off x="5329202" y="3657600"/>
            <a:ext cx="3583818" cy="251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4CF8AA-0355-D940-9569-EB505043B350}" type="datetime1">
              <a:rPr lang="en-US" smtClean="0"/>
              <a:t>6/3/18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2018 ATM-MIRS: Spherical Quad Trees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61093-815F-F547-91BE-3FCD4720D8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2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RS_Templat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DIRS.potx</Template>
  <TotalTime>6951</TotalTime>
  <Words>2373</Words>
  <Application>Microsoft Macintosh PowerPoint</Application>
  <PresentationFormat>On-screen Show (4:3)</PresentationFormat>
  <Paragraphs>356</Paragraphs>
  <Slides>35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DIRS_Template2</vt:lpstr>
      <vt:lpstr>A data-driven approach for efficiently storing, evaluating, integrating and sampling spherical and hemispherical datasets</vt:lpstr>
      <vt:lpstr>DIRSIG: The Basics</vt:lpstr>
      <vt:lpstr>PowerPoint Presentation</vt:lpstr>
      <vt:lpstr>PowerPoint Presentation</vt:lpstr>
      <vt:lpstr>DIRSIG4 vs. DIRSIG5: Radiometry</vt:lpstr>
      <vt:lpstr>Surface Property Requirements</vt:lpstr>
      <vt:lpstr>Goals</vt:lpstr>
      <vt:lpstr>Requirements</vt:lpstr>
      <vt:lpstr>Sample</vt:lpstr>
      <vt:lpstr>Review of Existing Approaches</vt:lpstr>
      <vt:lpstr>Measured BRDF Data</vt:lpstr>
      <vt:lpstr>Parametric BRDF Models</vt:lpstr>
      <vt:lpstr>Basis Functions</vt:lpstr>
      <vt:lpstr>Comparison</vt:lpstr>
      <vt:lpstr>Data-Driven Approach</vt:lpstr>
      <vt:lpstr>HEALPix-Based Sphere Partition</vt:lpstr>
      <vt:lpstr>Demonstration #1: HG Phase Function</vt:lpstr>
      <vt:lpstr>Step 1: Add data [cell count: 49,152]</vt:lpstr>
      <vt:lpstr>Polar Samples onto Rectangular Grid</vt:lpstr>
      <vt:lpstr>Step 2: Aggregate and Average</vt:lpstr>
      <vt:lpstr>Step 2: Accumulate [cell count: 16,248]</vt:lpstr>
      <vt:lpstr>Step 3: Normalize [cell count: 16,248]</vt:lpstr>
      <vt:lpstr>Step 4: Collapse to compress</vt:lpstr>
      <vt:lpstr>Step 4: Compress [cell count: variable]</vt:lpstr>
      <vt:lpstr>Using the SQT Structure</vt:lpstr>
      <vt:lpstr>Sampling Approach</vt:lpstr>
      <vt:lpstr>Sampling Approach</vt:lpstr>
      <vt:lpstr>Sampling Approach</vt:lpstr>
      <vt:lpstr>Compression and Sampling Examples: each set of samples consists of 54 vectors</vt:lpstr>
      <vt:lpstr>Demonstration #2: MERL Database</vt:lpstr>
      <vt:lpstr>PowerPoint Presentation</vt:lpstr>
      <vt:lpstr>Parametric micro-facet based BRDF models</vt:lpstr>
      <vt:lpstr>Summary</vt:lpstr>
      <vt:lpstr>Future</vt:lpstr>
      <vt:lpstr>PowerPoint Presentation</vt:lpstr>
    </vt:vector>
  </TitlesOfParts>
  <Company>RIT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BRDFs in D5</dc:title>
  <dc:creator>Scott Brown</dc:creator>
  <cp:lastModifiedBy>Scott Brown</cp:lastModifiedBy>
  <cp:revision>49</cp:revision>
  <cp:lastPrinted>2018-06-05T15:51:49Z</cp:lastPrinted>
  <dcterms:created xsi:type="dcterms:W3CDTF">2018-05-29T16:23:04Z</dcterms:created>
  <dcterms:modified xsi:type="dcterms:W3CDTF">2018-06-05T15:51:56Z</dcterms:modified>
</cp:coreProperties>
</file>