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63" r:id="rId4"/>
    <p:sldId id="264" r:id="rId5"/>
    <p:sldId id="258" r:id="rId6"/>
    <p:sldId id="265" r:id="rId7"/>
    <p:sldId id="266" r:id="rId8"/>
    <p:sldId id="268" r:id="rId9"/>
    <p:sldId id="277" r:id="rId10"/>
    <p:sldId id="261" r:id="rId11"/>
    <p:sldId id="270" r:id="rId12"/>
    <p:sldId id="275" r:id="rId13"/>
    <p:sldId id="271" r:id="rId14"/>
    <p:sldId id="276" r:id="rId15"/>
    <p:sldId id="269" r:id="rId16"/>
    <p:sldId id="273" r:id="rId17"/>
  </p:sldIdLst>
  <p:sldSz cx="9144000" cy="6858000" type="screen4x3"/>
  <p:notesSz cx="6858000" cy="9144000"/>
  <p:embeddedFontLst>
    <p:embeddedFont>
      <p:font typeface="Open Sans" panose="020B0604020202020204" charset="0"/>
      <p:regular r:id="rId20"/>
    </p:embeddedFont>
    <p:embeddedFont>
      <p:font typeface="Raleway regular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CC33"/>
    <a:srgbClr val="1900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 autoAdjust="0"/>
  </p:normalViewPr>
  <p:slideViewPr>
    <p:cSldViewPr>
      <p:cViewPr varScale="1">
        <p:scale>
          <a:sx n="77" d="100"/>
          <a:sy n="77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939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C83F-F557-4E6D-B10B-7A9266F038B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24E0D-C360-4750-AE1B-5A790C030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3013-32AD-4539-9CBA-E2FD725521E8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208C0-D1F8-4B09-96B2-85ED0481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51FDE-F142-0447-84C9-A7D98D2068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2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51FDE-F142-0447-84C9-A7D98D206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2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208C0-D1F8-4B09-96B2-85ED048128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930" y="6409765"/>
            <a:ext cx="9171432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26" y="762000"/>
            <a:ext cx="2314749" cy="97892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7300" y="2057400"/>
            <a:ext cx="6629400" cy="76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572000"/>
            <a:ext cx="7467600" cy="1676400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Distribution Statement (see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0FD5-507A-4AF2-BF04-18E028C0FCA4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A6CD-7665-494B-944E-2DBD009FF687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4860-340E-4645-B91E-A39E9B88205E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6" hasCustomPrompt="1"/>
          </p:nvPr>
        </p:nvSpPr>
        <p:spPr>
          <a:xfrm>
            <a:off x="395536" y="1700810"/>
            <a:ext cx="8352928" cy="4668637"/>
          </a:xfrm>
          <a:prstGeom prst="rect">
            <a:avLst/>
          </a:prstGeo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  <a:lvl2pPr marL="742913" indent="-285737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2pPr>
            <a:lvl3pPr marL="1142942" indent="-228589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3pPr>
            <a:lvl4pPr marL="1600120" indent="-228589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4pPr>
            <a:lvl5pPr marL="2057298" indent="-228589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2" name="Titre 7"/>
          <p:cNvSpPr>
            <a:spLocks noGrp="1"/>
          </p:cNvSpPr>
          <p:nvPr>
            <p:ph type="title"/>
          </p:nvPr>
        </p:nvSpPr>
        <p:spPr>
          <a:xfrm>
            <a:off x="1828800" y="315235"/>
            <a:ext cx="5486400" cy="624415"/>
          </a:xfrm>
          <a:prstGeom prst="rect">
            <a:avLst/>
          </a:prstGeom>
        </p:spPr>
        <p:txBody>
          <a:bodyPr/>
          <a:lstStyle>
            <a:lvl1pPr>
              <a:defRPr sz="3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28800" y="1102708"/>
            <a:ext cx="5486400" cy="268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CA" dirty="0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32240" y="356659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D8E2C98-CB4C-49CE-88EA-2D6DE3E2C5AE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36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BEB0-FF5D-4D6F-8859-DAE10381D2B5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683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3pPr>
              <a:defRPr b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7569-7903-4A1E-A6C8-E2C9B3FCD063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5BC-C0DD-455F-911C-52F9F476D733}" type="datetime1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B127-EB4C-498D-A5BD-E9836E91FC0E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1E16-8A82-49CF-AC92-6223D66B0209}" type="datetime1">
              <a:rPr lang="en-US" smtClean="0"/>
              <a:t>6/5/2018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803-4C61-47F4-A5BA-0045BB528E16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294E-5EEA-4F73-99BA-E2CA2788F077}" type="datetime1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9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9B09-4B11-4E34-A42B-9A1933B4BD0F}" type="datetime1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E069-7354-4566-8B58-D423B826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930" y="6400800"/>
            <a:ext cx="9171432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" y="304800"/>
            <a:ext cx="1801812" cy="76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6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3D06A-680C-47F5-928D-EE051C19D29B}" type="datetime1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6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78E069-7354-4566-8B58-D423B826A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3A735.6DE6BDA0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3.png@01D3A735.ACF3CB00" TargetMode="External"/><Relationship Id="rId5" Type="http://schemas.openxmlformats.org/officeDocument/2006/relationships/image" Target="../media/image6.png"/><Relationship Id="rId10" Type="http://schemas.openxmlformats.org/officeDocument/2006/relationships/image" Target="cid:image001.png@01D3A735.6DE6BDA0" TargetMode="External"/><Relationship Id="rId4" Type="http://schemas.openxmlformats.org/officeDocument/2006/relationships/image" Target="cid:image004.png@01D3A735.ACF3CB00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</a:t>
            </a:fld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391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Atmospheric correction of commercial thermal infrared hyperspectral imagery using </a:t>
            </a:r>
            <a:r>
              <a:rPr lang="en-US" sz="2800" b="1" i="1" dirty="0" smtClean="0"/>
              <a:t>FLAASH-IR</a:t>
            </a:r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sz="1800" dirty="0"/>
              <a:t>Steven </a:t>
            </a:r>
            <a:r>
              <a:rPr lang="en-US" sz="1800" dirty="0" smtClean="0"/>
              <a:t>Adler-Golden, </a:t>
            </a:r>
            <a:r>
              <a:rPr lang="en-US" sz="1800" dirty="0" err="1"/>
              <a:t>Nevzat</a:t>
            </a:r>
            <a:r>
              <a:rPr lang="en-US" sz="1800" dirty="0"/>
              <a:t> </a:t>
            </a:r>
            <a:r>
              <a:rPr lang="en-US" sz="1800" dirty="0" err="1"/>
              <a:t>Guler</a:t>
            </a:r>
            <a:r>
              <a:rPr lang="en-US" sz="1800" dirty="0"/>
              <a:t> and Timothy Perkins</a:t>
            </a:r>
          </a:p>
          <a:p>
            <a:pPr marL="0" indent="0">
              <a:buNone/>
            </a:pPr>
            <a:r>
              <a:rPr lang="en-US" sz="1800" dirty="0"/>
              <a:t>Spectral Sciences, Inc., Burlington, MA </a:t>
            </a:r>
            <a:r>
              <a:rPr lang="en-US" sz="1800" dirty="0" smtClean="0"/>
              <a:t>01803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124200" cy="24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90600" y="4743450"/>
            <a:ext cx="3962400" cy="150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2018 Atmospheric Transmission Models – Modeling in Remote </a:t>
            </a:r>
            <a:r>
              <a:rPr lang="en-US" sz="2000" dirty="0" smtClean="0"/>
              <a:t>Sensing</a:t>
            </a:r>
          </a:p>
          <a:p>
            <a:pPr marL="0" indent="0">
              <a:buNone/>
            </a:pPr>
            <a:r>
              <a:rPr lang="en-US" sz="2000" dirty="0" smtClean="0"/>
              <a:t>4 </a:t>
            </a:r>
            <a:r>
              <a:rPr lang="en-US" sz="2000" dirty="0"/>
              <a:t>– 6 </a:t>
            </a:r>
            <a:r>
              <a:rPr lang="en-US" sz="2000" dirty="0" smtClean="0"/>
              <a:t>June 2018, Boston College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5257800" cy="762000"/>
          </a:xfrm>
        </p:spPr>
        <p:txBody>
          <a:bodyPr/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Telops</a:t>
            </a:r>
            <a:r>
              <a:rPr lang="en-US" sz="3200" i="1" dirty="0" smtClean="0">
                <a:solidFill>
                  <a:srgbClr val="FF0000"/>
                </a:solidFill>
              </a:rPr>
              <a:t> Hyper-Cam LW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~8-11.5 µm imaging FTIR, </a:t>
            </a:r>
            <a:r>
              <a:rPr lang="en-US" altLang="en-US" sz="1800" dirty="0" err="1" smtClean="0"/>
              <a:t>Stirling</a:t>
            </a:r>
            <a:r>
              <a:rPr lang="en-US" altLang="en-US" sz="1800" dirty="0" smtClean="0"/>
              <a:t>-cooled MCT</a:t>
            </a:r>
          </a:p>
          <a:p>
            <a:r>
              <a:rPr lang="en-US" altLang="en-US" sz="1800" dirty="0" smtClean="0"/>
              <a:t>Spectral resolution from 0.25-150 cm</a:t>
            </a:r>
            <a:r>
              <a:rPr lang="en-US" altLang="en-US" sz="1800" baseline="30000" dirty="0" smtClean="0"/>
              <a:t>-1</a:t>
            </a:r>
          </a:p>
          <a:p>
            <a:r>
              <a:rPr lang="en-US" altLang="en-US" sz="1800" dirty="0" err="1"/>
              <a:t>G</a:t>
            </a:r>
            <a:r>
              <a:rPr lang="en-US" altLang="en-US" sz="1800" dirty="0" err="1" smtClean="0"/>
              <a:t>eorectified</a:t>
            </a:r>
            <a:r>
              <a:rPr lang="en-US" altLang="en-US" sz="1800" dirty="0" smtClean="0"/>
              <a:t> mosaics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10</a:t>
            </a:fld>
            <a:endParaRPr lang="en-US" b="0" dirty="0"/>
          </a:p>
        </p:txBody>
      </p:sp>
      <p:pic>
        <p:nvPicPr>
          <p:cNvPr id="2050" name="Picture 4" descr="cid:image004.png@01D3A735.ACF3CB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7986" r="1833" b="1598"/>
          <a:stretch>
            <a:fillRect/>
          </a:stretch>
        </p:blipFill>
        <p:spPr bwMode="auto">
          <a:xfrm>
            <a:off x="6562725" y="1275759"/>
            <a:ext cx="22669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id:image003.png@01D3A735.ACF3CB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7986" r="1833" b="1598"/>
          <a:stretch>
            <a:fillRect/>
          </a:stretch>
        </p:blipFill>
        <p:spPr bwMode="auto">
          <a:xfrm>
            <a:off x="6553200" y="3752850"/>
            <a:ext cx="228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2725" y="5764320"/>
            <a:ext cx="231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De-noised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2" descr="cid:image002.png@01D3A735.6DE6BDA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0602" r="2560" b="2419"/>
          <a:stretch>
            <a:fillRect/>
          </a:stretch>
        </p:blipFill>
        <p:spPr bwMode="auto">
          <a:xfrm>
            <a:off x="2971800" y="2706698"/>
            <a:ext cx="3388995" cy="29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0" y="236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Farmland south of Quebec City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1" descr="cid:image001.png@01D3A735.6DE6BDA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0551" r="2560" b="2412"/>
          <a:stretch>
            <a:fillRect/>
          </a:stretch>
        </p:blipFill>
        <p:spPr bwMode="auto">
          <a:xfrm>
            <a:off x="159942" y="2706698"/>
            <a:ext cx="3388995" cy="29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3399" y="5726668"/>
            <a:ext cx="602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De-noising cleans the spectra and stabilizes the TES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935154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RGB = 8.5, 9.5, 10.5 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2578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ITRES TASI-600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~8-11.5 µm refractive spectrometer, cryogenically cooled MCT</a:t>
            </a:r>
          </a:p>
          <a:p>
            <a:r>
              <a:rPr lang="en-US" altLang="en-US" sz="1800" dirty="0" smtClean="0"/>
              <a:t>Spectral resolution ~0.13 µm </a:t>
            </a:r>
            <a:endParaRPr lang="en-US" altLang="en-US" sz="1800" baseline="30000" dirty="0" smtClean="0"/>
          </a:p>
          <a:p>
            <a:r>
              <a:rPr lang="en-US" altLang="en-US" sz="1800" dirty="0" err="1"/>
              <a:t>G</a:t>
            </a:r>
            <a:r>
              <a:rPr lang="en-US" altLang="en-US" sz="1800" dirty="0" err="1" smtClean="0"/>
              <a:t>eorectified</a:t>
            </a:r>
            <a:r>
              <a:rPr lang="en-US" altLang="en-US" sz="1800" dirty="0" smtClean="0"/>
              <a:t> mosaics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11</a:t>
            </a:fld>
            <a:endParaRPr lang="en-US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Cuprite, NV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1815" r="12801" b="1477"/>
          <a:stretch>
            <a:fillRect/>
          </a:stretch>
        </p:blipFill>
        <p:spPr bwMode="auto">
          <a:xfrm>
            <a:off x="3045074" y="2514742"/>
            <a:ext cx="3200083" cy="25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1852" r="17006" b="1482"/>
          <a:stretch/>
        </p:blipFill>
        <p:spPr bwMode="auto">
          <a:xfrm>
            <a:off x="335280" y="2514598"/>
            <a:ext cx="3017520" cy="25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1162" r="16704" b="1395"/>
          <a:stretch/>
        </p:blipFill>
        <p:spPr bwMode="auto">
          <a:xfrm>
            <a:off x="6019798" y="2514596"/>
            <a:ext cx="3017520" cy="25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5400" y="549806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emissivities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 slightly better with the NEM for this scene, sensor and atmosphere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09800" y="4953000"/>
            <a:ext cx="228600" cy="533400"/>
          </a:xfrm>
          <a:prstGeom prst="downArrow">
            <a:avLst/>
          </a:prstGeom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Adequacy of TASI Spectral Resolution for Mineral Mapping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12</a:t>
            </a:fld>
            <a:endParaRPr lang="en-US" b="0" dirty="0"/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24408" r="6705" b="1994"/>
          <a:stretch>
            <a:fillRect/>
          </a:stretch>
        </p:blipFill>
        <p:spPr bwMode="auto">
          <a:xfrm>
            <a:off x="4419600" y="1371600"/>
            <a:ext cx="3089838" cy="22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1815" r="12801" b="1477"/>
          <a:stretch>
            <a:fillRect/>
          </a:stretch>
        </p:blipFill>
        <p:spPr bwMode="auto">
          <a:xfrm>
            <a:off x="676821" y="1981200"/>
            <a:ext cx="3406657" cy="270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38400" y="370994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23502" r="8383" b="2061"/>
          <a:stretch>
            <a:fillRect/>
          </a:stretch>
        </p:blipFill>
        <p:spPr bwMode="auto">
          <a:xfrm>
            <a:off x="4421185" y="3709949"/>
            <a:ext cx="3046415" cy="22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10400" y="216887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SEBASS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JHU Library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59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SEBASS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JHU Library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5257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Emissivity False Color Image </a:t>
            </a:r>
            <a:r>
              <a:rPr lang="en-US" sz="2000" i="1" dirty="0" smtClean="0">
                <a:solidFill>
                  <a:srgbClr val="FF0000"/>
                </a:solidFill>
              </a:rPr>
              <a:t>Provides a Rough Mineral Map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13</a:t>
            </a:fld>
            <a:endParaRPr lang="en-US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52972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710 x 570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m, NEM, De-noised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RGB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= 8.2, 10.0, 11.5 µm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uprite_Night_8-31-17_maxE_denoise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1" r="50526"/>
          <a:stretch>
            <a:fillRect/>
          </a:stretch>
        </p:blipFill>
        <p:spPr bwMode="auto">
          <a:xfrm>
            <a:off x="2590800" y="1630396"/>
            <a:ext cx="4511479" cy="355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92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Quartz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669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Alunite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Calcite</a:t>
            </a:r>
            <a:endParaRPr 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8909" r="8761" b="22017"/>
          <a:stretch/>
        </p:blipFill>
        <p:spPr bwMode="auto">
          <a:xfrm>
            <a:off x="2889636" y="1187070"/>
            <a:ext cx="3786316" cy="22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2" t="10935" r="4622" b="1593"/>
          <a:stretch/>
        </p:blipFill>
        <p:spPr bwMode="auto">
          <a:xfrm>
            <a:off x="762000" y="3734227"/>
            <a:ext cx="404217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2" t="10935" r="4622" b="-593"/>
          <a:stretch/>
        </p:blipFill>
        <p:spPr bwMode="auto">
          <a:xfrm>
            <a:off x="4695485" y="3734227"/>
            <a:ext cx="3945160" cy="22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966" y="1304033"/>
            <a:ext cx="797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19428C"/>
                </a:solidFill>
                <a:latin typeface="Cambria" pitchFamily="18" charset="0"/>
              </a:rPr>
              <a:t>Google Maps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2137" y="3364859"/>
            <a:ext cx="11961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19428C"/>
                </a:solidFill>
                <a:latin typeface="Cambria" pitchFamily="18" charset="0"/>
              </a:rPr>
              <a:t>Radiance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4171" y="3426023"/>
            <a:ext cx="38949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19428C"/>
                </a:solidFill>
                <a:latin typeface="Cambria" pitchFamily="18" charset="0"/>
              </a:rPr>
              <a:t>FLAASH-IR Emissivity (no de-noising)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0" y="6030367"/>
            <a:ext cx="357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R=11.2µm  G=10.4 µm  B=9.1µm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52371" y="228600"/>
            <a:ext cx="6629400" cy="762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Urban TASI Data – Beauport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2578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SPECIM </a:t>
            </a:r>
            <a:r>
              <a:rPr lang="en-US" sz="3200" i="1" dirty="0" err="1" smtClean="0">
                <a:solidFill>
                  <a:srgbClr val="FF0000"/>
                </a:solidFill>
              </a:rPr>
              <a:t>AisaOWL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~8-12.3 µm grating spectrometer, </a:t>
            </a:r>
            <a:r>
              <a:rPr lang="en-US" altLang="en-US" sz="1800" dirty="0" err="1" smtClean="0"/>
              <a:t>Stirling</a:t>
            </a:r>
            <a:r>
              <a:rPr lang="en-US" altLang="en-US" sz="1800" dirty="0" smtClean="0"/>
              <a:t>-cooled MCT</a:t>
            </a:r>
          </a:p>
          <a:p>
            <a:r>
              <a:rPr lang="en-US" altLang="en-US" sz="1800" dirty="0" smtClean="0"/>
              <a:t>Spectral resolution 0.10 µm </a:t>
            </a:r>
            <a:endParaRPr lang="en-US" altLang="en-US" sz="1800" baseline="30000" dirty="0" smtClean="0"/>
          </a:p>
          <a:p>
            <a:r>
              <a:rPr lang="en-US" altLang="en-US" sz="1800" dirty="0" err="1"/>
              <a:t>G</a:t>
            </a:r>
            <a:r>
              <a:rPr lang="en-US" altLang="en-US" sz="1800" dirty="0" err="1" smtClean="0"/>
              <a:t>eorectified</a:t>
            </a:r>
            <a:r>
              <a:rPr lang="en-US" altLang="en-US" sz="1800" dirty="0" smtClean="0"/>
              <a:t> mosaics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15</a:t>
            </a:fld>
            <a:endParaRPr lang="en-US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5802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Cornelly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 stone quarry (de-noised)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lines_3000to40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7"/>
          <a:stretch>
            <a:fillRect/>
          </a:stretch>
        </p:blipFill>
        <p:spPr bwMode="auto">
          <a:xfrm>
            <a:off x="1066800" y="2514600"/>
            <a:ext cx="302412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17632" r="12880" b="1453"/>
          <a:stretch>
            <a:fillRect/>
          </a:stretch>
        </p:blipFill>
        <p:spPr bwMode="auto">
          <a:xfrm>
            <a:off x="4362449" y="2398037"/>
            <a:ext cx="4324351" cy="31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705600" y="2362200"/>
            <a:ext cx="228600" cy="45720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172200" y="3962400"/>
            <a:ext cx="176212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91400" y="32766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15024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8412" y="1992868"/>
            <a:ext cx="15763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Blackbody</a:t>
            </a:r>
            <a:endParaRPr lang="en-US" sz="1600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Calcite?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7099" y="5410200"/>
            <a:ext cx="2569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RGB  = 8.5, 10.0, 11.5 µm</a:t>
            </a:r>
          </a:p>
        </p:txBody>
      </p:sp>
    </p:spTree>
    <p:extLst>
      <p:ext uri="{BB962C8B-B14F-4D97-AF65-F5344CB8AC3E}">
        <p14:creationId xmlns:p14="http://schemas.microsoft.com/office/powerpoint/2010/main" val="34211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Summary &amp; Conclusions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FLAASH-IR works well with all three commercial sensors</a:t>
            </a:r>
          </a:p>
          <a:p>
            <a:r>
              <a:rPr lang="en-US" altLang="en-US" sz="2000" dirty="0" smtClean="0"/>
              <a:t>The Hyper-Cam LW has the best SNR and spectral resolution</a:t>
            </a:r>
          </a:p>
          <a:p>
            <a:pPr lvl="1"/>
            <a:r>
              <a:rPr lang="en-US" altLang="en-US" sz="1600" dirty="0" smtClean="0"/>
              <a:t>Good SNR likely due to the FTIR multiplex advantage</a:t>
            </a:r>
          </a:p>
          <a:p>
            <a:r>
              <a:rPr lang="en-US" altLang="en-US" sz="2000" dirty="0" smtClean="0"/>
              <a:t>The </a:t>
            </a:r>
            <a:r>
              <a:rPr lang="en-US" altLang="en-US" sz="2000" dirty="0" err="1" smtClean="0"/>
              <a:t>AisaOWL</a:t>
            </a:r>
            <a:r>
              <a:rPr lang="en-US" altLang="en-US" sz="2000" dirty="0" smtClean="0"/>
              <a:t> has the widest spectral range</a:t>
            </a:r>
          </a:p>
          <a:p>
            <a:pPr lvl="1"/>
            <a:r>
              <a:rPr lang="en-US" altLang="en-US" sz="1600" dirty="0" smtClean="0"/>
              <a:t>Usable response almost 1 µm beyond the other two sensors</a:t>
            </a:r>
          </a:p>
          <a:p>
            <a:r>
              <a:rPr lang="en-US" altLang="en-US" sz="2000" dirty="0" smtClean="0"/>
              <a:t>All three sensors benefit from noise suppression</a:t>
            </a:r>
          </a:p>
          <a:p>
            <a:r>
              <a:rPr lang="en-US" altLang="en-US" sz="2000" dirty="0" smtClean="0"/>
              <a:t>All three sensors should be useful for surface classification </a:t>
            </a:r>
          </a:p>
          <a:p>
            <a:r>
              <a:rPr lang="en-US" altLang="en-US" sz="2000" dirty="0" smtClean="0"/>
              <a:t>These sensors may not have enough SNR and/or spectral range for stressing applications in rare-material and low-concentration gas detection</a:t>
            </a:r>
          </a:p>
          <a:p>
            <a:pPr lvl="1"/>
            <a:r>
              <a:rPr lang="en-US" altLang="en-US" sz="1600" dirty="0" smtClean="0"/>
              <a:t>Noise suppression probably cannot help here</a:t>
            </a:r>
          </a:p>
          <a:p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b="1" i="1" dirty="0" smtClean="0"/>
              <a:t>Acknowledgements:  </a:t>
            </a:r>
            <a:r>
              <a:rPr lang="en-US" sz="2000" i="1" dirty="0" smtClean="0"/>
              <a:t>SSI IR&amp;D; Martin </a:t>
            </a:r>
            <a:r>
              <a:rPr lang="en-US" sz="2000" i="1" dirty="0" err="1"/>
              <a:t>Chamberland</a:t>
            </a:r>
            <a:r>
              <a:rPr lang="en-US" sz="2000" i="1" dirty="0"/>
              <a:t> (</a:t>
            </a:r>
            <a:r>
              <a:rPr lang="en-US" sz="2000" i="1" dirty="0" err="1"/>
              <a:t>Telops</a:t>
            </a:r>
            <a:r>
              <a:rPr lang="en-US" sz="2000" i="1" dirty="0"/>
              <a:t>), Jason </a:t>
            </a:r>
            <a:r>
              <a:rPr lang="en-US" sz="2000" i="1" dirty="0" err="1"/>
              <a:t>Howse</a:t>
            </a:r>
            <a:r>
              <a:rPr lang="en-US" sz="2000" i="1" dirty="0"/>
              <a:t> (</a:t>
            </a:r>
            <a:r>
              <a:rPr lang="en-US" sz="2000" i="1" dirty="0" smtClean="0"/>
              <a:t>ITRES), Timo </a:t>
            </a:r>
            <a:r>
              <a:rPr lang="en-US" sz="2000" i="1" dirty="0" err="1"/>
              <a:t>Hyvarinen</a:t>
            </a:r>
            <a:r>
              <a:rPr lang="en-US" sz="2000" i="1" dirty="0"/>
              <a:t> (SPECIM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endParaRPr lang="en-US" altLang="en-US" sz="2000" b="1" dirty="0" smtClean="0"/>
          </a:p>
          <a:p>
            <a:pPr lvl="1"/>
            <a:endParaRPr lang="en-US" altLang="en-US" sz="1600" dirty="0" smtClean="0"/>
          </a:p>
          <a:p>
            <a:endParaRPr lang="en-US" altLang="en-US" sz="1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16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871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762000"/>
          </a:xfrm>
        </p:spPr>
        <p:txBody>
          <a:bodyPr/>
          <a:lstStyle/>
          <a:p>
            <a:r>
              <a:rPr lang="en-US" altLang="en-US" sz="3200" i="1" dirty="0" smtClean="0">
                <a:solidFill>
                  <a:srgbClr val="FF0000"/>
                </a:solidFill>
              </a:rPr>
              <a:t>Outline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579120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altLang="en-US" sz="2000" b="1" dirty="0" smtClean="0"/>
              <a:t>Problem Definition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FLAASH-IR Method and Setup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Noise Suppression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Data and Results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 err="1" smtClean="0"/>
              <a:t>Telops</a:t>
            </a:r>
            <a:r>
              <a:rPr lang="en-US" altLang="en-US" sz="1800" dirty="0" smtClean="0"/>
              <a:t> Hyper-Cam LW (see also our previous papers)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 smtClean="0"/>
              <a:t>ITRES TASI-600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/>
              <a:t>SPECIM </a:t>
            </a:r>
            <a:r>
              <a:rPr lang="en-US" altLang="en-US" sz="1800" dirty="0" err="1" smtClean="0"/>
              <a:t>AisaOWL</a:t>
            </a:r>
            <a:endParaRPr lang="en-US" altLang="en-US" sz="1800" dirty="0" smtClean="0"/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Summary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2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478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Problem Definition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475"/>
            <a:ext cx="8458200" cy="3717925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Full exploitation of LWIR hyperspectral imagery (HSI) requires atmospheric correction processing</a:t>
            </a:r>
          </a:p>
          <a:p>
            <a:pPr lvl="1"/>
            <a:r>
              <a:rPr lang="en-US" altLang="en-US" sz="1600" dirty="0" smtClean="0"/>
              <a:t>Retrieval and removal of atmospheric features</a:t>
            </a:r>
          </a:p>
          <a:p>
            <a:pPr lvl="1"/>
            <a:r>
              <a:rPr lang="en-US" altLang="en-US" sz="1600" dirty="0" smtClean="0"/>
              <a:t>Temperature-emissivity separation (TES) to the extent possible</a:t>
            </a:r>
          </a:p>
          <a:p>
            <a:pPr lvl="1"/>
            <a:r>
              <a:rPr lang="en-US" altLang="en-US" sz="1600" dirty="0" smtClean="0"/>
              <a:t>SSI has developed FLAASH-IR, a state-of-the-art algorithm based on MODTRAN</a:t>
            </a:r>
          </a:p>
          <a:p>
            <a:r>
              <a:rPr lang="en-US" altLang="en-US" sz="2000" dirty="0" smtClean="0"/>
              <a:t>We can get good emissivity spectra from sensors like SEBASS and MAKO—what about commercial remote sensors?</a:t>
            </a:r>
          </a:p>
          <a:p>
            <a:pPr lvl="1"/>
            <a:r>
              <a:rPr lang="en-US" altLang="en-US" sz="1600" dirty="0" smtClean="0"/>
              <a:t>Are the instrument characteristics compatible with FLAASH-IR?</a:t>
            </a:r>
          </a:p>
          <a:p>
            <a:pPr lvl="1"/>
            <a:r>
              <a:rPr lang="en-US" altLang="en-US" sz="1600" dirty="0" smtClean="0"/>
              <a:t>Is the SNR good enough to yield clean spectra and images?</a:t>
            </a:r>
            <a:endParaRPr lang="en-US" altLang="en-US" sz="16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pic>
        <p:nvPicPr>
          <p:cNvPr id="9" name="Picture 21" descr="C:\KCubes+Noshare\KCubes\SEBASS_Cuprite_public\cuprite_06full_spd3_refl_smacc_9ends_smaccabun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0" r="19739"/>
          <a:stretch>
            <a:fillRect/>
          </a:stretch>
        </p:blipFill>
        <p:spPr bwMode="auto">
          <a:xfrm>
            <a:off x="533400" y="4572000"/>
            <a:ext cx="812238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5486400"/>
            <a:ext cx="7467600" cy="686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Mineral Classification Map (from SEBASS):  </a:t>
            </a:r>
            <a:r>
              <a:rPr lang="en-US" sz="1600" dirty="0" smtClean="0">
                <a:solidFill>
                  <a:srgbClr val="FF0000"/>
                </a:solidFill>
              </a:rPr>
              <a:t>Quartz   </a:t>
            </a:r>
            <a:r>
              <a:rPr lang="en-US" sz="1600" dirty="0" smtClean="0">
                <a:solidFill>
                  <a:srgbClr val="00B050"/>
                </a:solidFill>
              </a:rPr>
              <a:t>Alunite  </a:t>
            </a:r>
            <a:r>
              <a:rPr lang="en-US" sz="1600" dirty="0" smtClean="0">
                <a:solidFill>
                  <a:srgbClr val="3333FF"/>
                </a:solidFill>
              </a:rPr>
              <a:t>Calcite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0" y="1123847"/>
            <a:ext cx="5396760" cy="34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5129056"/>
            <a:ext cx="8534400" cy="157654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Tx/>
              <a:buNone/>
            </a:pPr>
            <a:r>
              <a:rPr lang="en-US" altLang="en-US" sz="1800" b="1" dirty="0" smtClean="0">
                <a:sym typeface="Symbol" pitchFamily="18" charset="2"/>
              </a:rPr>
              <a:t>Atmospheric Correction Procedure  </a:t>
            </a:r>
            <a:endParaRPr lang="en-US" altLang="en-US" sz="1800" b="1" dirty="0">
              <a:sym typeface="Symbol" pitchFamily="18" charset="2"/>
            </a:endParaRPr>
          </a:p>
          <a:p>
            <a:pPr lvl="1">
              <a:spcBef>
                <a:spcPts val="300"/>
              </a:spcBef>
              <a:buFontTx/>
              <a:buAutoNum type="arabicPeriod"/>
            </a:pPr>
            <a:r>
              <a:rPr lang="en-US" altLang="en-US" sz="1800" dirty="0">
                <a:sym typeface="Symbol" pitchFamily="18" charset="2"/>
              </a:rPr>
              <a:t>Retrieve atmospheric </a:t>
            </a:r>
            <a:r>
              <a:rPr lang="en-US" altLang="en-US" sz="1800" dirty="0" smtClean="0">
                <a:sym typeface="Symbol" pitchFamily="18" charset="2"/>
              </a:rPr>
              <a:t>parameters (water, ozone, temperature)</a:t>
            </a:r>
            <a:endParaRPr lang="en-US" altLang="en-US" sz="1800" dirty="0">
              <a:sym typeface="Symbol" pitchFamily="18" charset="2"/>
            </a:endParaRPr>
          </a:p>
          <a:p>
            <a:pPr lvl="1">
              <a:spcBef>
                <a:spcPts val="300"/>
              </a:spcBef>
              <a:buFontTx/>
              <a:buAutoNum type="arabicPeriod"/>
            </a:pPr>
            <a:r>
              <a:rPr lang="en-US" altLang="en-US" sz="1800" dirty="0">
                <a:sym typeface="Symbol" pitchFamily="18" charset="2"/>
              </a:rPr>
              <a:t>Solve for  and </a:t>
            </a:r>
            <a:r>
              <a:rPr lang="en-US" altLang="en-US" sz="1800" i="1" dirty="0">
                <a:sym typeface="Symbol" pitchFamily="18" charset="2"/>
              </a:rPr>
              <a:t>T</a:t>
            </a:r>
            <a:r>
              <a:rPr lang="en-US" altLang="en-US" sz="1800" i="1" baseline="-25000" dirty="0">
                <a:sym typeface="Symbol" pitchFamily="18" charset="2"/>
              </a:rPr>
              <a:t>G</a:t>
            </a:r>
            <a:r>
              <a:rPr lang="en-US" altLang="en-US" sz="1800" dirty="0">
                <a:sym typeface="Symbol" pitchFamily="18" charset="2"/>
              </a:rPr>
              <a:t> (temperature-emissivity separation)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6200" y="4687669"/>
            <a:ext cx="891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At-sensor radiance (at a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given wavelength): 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L</a:t>
            </a:r>
            <a:r>
              <a:rPr lang="en-US" altLang="en-US" sz="2000" dirty="0" smtClean="0">
                <a:solidFill>
                  <a:schemeClr val="tx1"/>
                </a:solidFill>
              </a:rPr>
              <a:t> =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L</a:t>
            </a:r>
            <a:r>
              <a:rPr lang="en-US" altLang="en-US" sz="2000" i="1" baseline="-25000" dirty="0" smtClean="0">
                <a:solidFill>
                  <a:schemeClr val="tx1"/>
                </a:solidFill>
              </a:rPr>
              <a:t>a</a:t>
            </a:r>
            <a:r>
              <a:rPr lang="en-US" alt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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 + </a:t>
            </a:r>
            <a:r>
              <a:rPr lang="en-US" altLang="en-US" sz="2000" dirty="0" smtClean="0">
                <a:solidFill>
                  <a:schemeClr val="tx1"/>
                </a:solidFill>
                <a:sym typeface="Symbol" pitchFamily="18" charset="2"/>
              </a:rPr>
              <a:t> </a:t>
            </a:r>
            <a:r>
              <a:rPr lang="en-US" altLang="en-US" sz="2000" i="1" dirty="0" smtClean="0">
                <a:solidFill>
                  <a:schemeClr val="tx1"/>
                </a:solidFill>
                <a:sym typeface="Symbol" pitchFamily="18" charset="2"/>
              </a:rPr>
              <a:t>B(T</a:t>
            </a:r>
            <a:r>
              <a:rPr lang="en-US" altLang="en-US" sz="2000" i="1" baseline="-25000" dirty="0" smtClean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2000" i="1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  <a:r>
              <a:rPr lang="en-US" altLang="en-US" sz="2000" dirty="0" smtClean="0">
                <a:solidFill>
                  <a:schemeClr val="tx1"/>
                </a:solidFill>
                <a:sym typeface="Symbol" pitchFamily="18" charset="2"/>
              </a:rPr>
              <a:t></a:t>
            </a:r>
            <a:r>
              <a:rPr lang="en-US" altLang="en-US" sz="2000" i="1" baseline="-25000" dirty="0" err="1" smtClean="0">
                <a:solidFill>
                  <a:schemeClr val="tx1"/>
                </a:solidFill>
                <a:sym typeface="Symbol" pitchFamily="18" charset="2"/>
              </a:rPr>
              <a:t>atm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 +  </a:t>
            </a:r>
            <a:r>
              <a:rPr lang="en-US" altLang="en-US" sz="2000" i="1" dirty="0" smtClean="0">
                <a:solidFill>
                  <a:schemeClr val="tx1"/>
                </a:solidFill>
                <a:sym typeface="Symbol" pitchFamily="18" charset="2"/>
              </a:rPr>
              <a:t>(1-</a:t>
            </a:r>
            <a:r>
              <a:rPr lang="en-US" altLang="en-US" sz="2000" dirty="0" smtClean="0">
                <a:solidFill>
                  <a:schemeClr val="tx1"/>
                </a:solidFill>
                <a:sym typeface="Symbol" pitchFamily="18" charset="2"/>
              </a:rPr>
              <a:t> </a:t>
            </a:r>
            <a:r>
              <a:rPr lang="en-US" altLang="en-US" sz="2000" i="1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L</a:t>
            </a:r>
            <a:r>
              <a:rPr lang="en-US" altLang="en-US" sz="2000" i="1" baseline="-25000" dirty="0" smtClean="0">
                <a:solidFill>
                  <a:schemeClr val="tx1"/>
                </a:solidFill>
              </a:rPr>
              <a:t>a</a:t>
            </a:r>
            <a:r>
              <a:rPr lang="en-US" altLang="en-US" sz="2000" i="1" baseline="30000" dirty="0" smtClean="0">
                <a:solidFill>
                  <a:schemeClr val="tx1"/>
                </a:solidFill>
                <a:sym typeface="Symbol" pitchFamily="18" charset="2"/>
              </a:rPr>
              <a:t></a:t>
            </a:r>
            <a:endParaRPr lang="en-US" altLang="en-US" sz="2000" i="1" baseline="30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Phenomenology Overview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FLAASH-IR Atmospheric Correction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Developed by SSI for automated thermal IR hyperspectral data processing</a:t>
            </a:r>
          </a:p>
          <a:p>
            <a:r>
              <a:rPr lang="en-US" altLang="en-US" sz="2000" dirty="0"/>
              <a:t>Constraint is spectrally smooth emissivity</a:t>
            </a:r>
          </a:p>
          <a:p>
            <a:pPr lvl="1"/>
            <a:r>
              <a:rPr lang="en-US" altLang="en-US" sz="1800" dirty="0"/>
              <a:t>Radiance error minimization drives the atmosphere and surface temperature solutions</a:t>
            </a:r>
          </a:p>
          <a:p>
            <a:r>
              <a:rPr lang="en-US" altLang="en-US" sz="2000" dirty="0"/>
              <a:t>Atmospheric spectral quantities are derived from a 3-D space of variations in air temperature, water vapor and ozone concentration</a:t>
            </a:r>
          </a:p>
          <a:p>
            <a:pPr lvl="1"/>
            <a:r>
              <a:rPr lang="en-US" altLang="en-US" sz="1800" dirty="0"/>
              <a:t>Look-up table (LUT) prepared using MODTRAN</a:t>
            </a:r>
            <a:r>
              <a:rPr lang="en-US" altLang="en-US" sz="1800" baseline="30000" dirty="0"/>
              <a:t>®</a:t>
            </a:r>
          </a:p>
          <a:p>
            <a:pPr lvl="1"/>
            <a:r>
              <a:rPr lang="en-US" altLang="en-US" sz="1800" dirty="0"/>
              <a:t>Atmospheric solution is a polynomial interpolate</a:t>
            </a:r>
          </a:p>
          <a:p>
            <a:r>
              <a:rPr lang="en-US" altLang="en-US" sz="2000" dirty="0"/>
              <a:t>Options:  </a:t>
            </a:r>
          </a:p>
          <a:p>
            <a:pPr lvl="1"/>
            <a:r>
              <a:rPr lang="en-US" altLang="en-US" sz="1800" dirty="0"/>
              <a:t>Spectral polishing (refinement of atmospheric spectra)</a:t>
            </a:r>
          </a:p>
          <a:p>
            <a:pPr lvl="1"/>
            <a:r>
              <a:rPr lang="en-US" altLang="en-US" sz="1800" dirty="0"/>
              <a:t>Blackbody illumination  component representing clouds, objects on the ground</a:t>
            </a:r>
          </a:p>
          <a:p>
            <a:pPr lvl="1"/>
            <a:r>
              <a:rPr lang="en-US" altLang="en-US" sz="1800" dirty="0"/>
              <a:t>Automated spectral calibration refinement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7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770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FLAASH-IR Configuration for Different Sensors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754563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Wavelength range for retrievals</a:t>
            </a:r>
          </a:p>
          <a:p>
            <a:pPr lvl="1"/>
            <a:r>
              <a:rPr lang="en-US" altLang="en-US" sz="1600" dirty="0" smtClean="0"/>
              <a:t>Typically start at 8.1 µm, end at longest wavelength clean band</a:t>
            </a:r>
            <a:endParaRPr lang="en-US" altLang="en-US" sz="1600" dirty="0"/>
          </a:p>
          <a:p>
            <a:r>
              <a:rPr lang="en-US" altLang="en-US" sz="2000" dirty="0" smtClean="0"/>
              <a:t>Instrument resolution function</a:t>
            </a:r>
          </a:p>
          <a:p>
            <a:pPr lvl="1"/>
            <a:r>
              <a:rPr lang="en-US" altLang="en-US" sz="1600" dirty="0" smtClean="0"/>
              <a:t>Gaussian for spectrographs and </a:t>
            </a:r>
            <a:r>
              <a:rPr lang="en-US" altLang="en-US" sz="1600" dirty="0" err="1" smtClean="0"/>
              <a:t>apodized</a:t>
            </a:r>
            <a:r>
              <a:rPr lang="en-US" altLang="en-US" sz="1600" dirty="0" smtClean="0"/>
              <a:t> FTIRs</a:t>
            </a:r>
          </a:p>
          <a:p>
            <a:pPr lvl="1"/>
            <a:r>
              <a:rPr lang="en-US" altLang="en-US" sz="1600" dirty="0" err="1" smtClean="0"/>
              <a:t>Sinc</a:t>
            </a:r>
            <a:r>
              <a:rPr lang="en-US" altLang="en-US" sz="1600" dirty="0" smtClean="0"/>
              <a:t> function for </a:t>
            </a:r>
            <a:r>
              <a:rPr lang="en-US" altLang="en-US" sz="1600" dirty="0" err="1" smtClean="0"/>
              <a:t>unapodized</a:t>
            </a:r>
            <a:r>
              <a:rPr lang="en-US" altLang="en-US" sz="1600" dirty="0" smtClean="0"/>
              <a:t> FTIRs</a:t>
            </a:r>
          </a:p>
          <a:p>
            <a:pPr lvl="1"/>
            <a:r>
              <a:rPr lang="en-US" altLang="en-US" sz="1600" dirty="0" smtClean="0"/>
              <a:t>If no FWHMs available, use critical sampling or multiple thereof</a:t>
            </a:r>
            <a:endParaRPr lang="en-US" altLang="en-US" sz="1600" dirty="0"/>
          </a:p>
          <a:p>
            <a:r>
              <a:rPr lang="en-US" altLang="en-US" sz="2000" dirty="0" smtClean="0"/>
              <a:t>Spectral recalibration option</a:t>
            </a:r>
          </a:p>
          <a:p>
            <a:pPr lvl="1"/>
            <a:r>
              <a:rPr lang="en-US" altLang="en-US" sz="1600" dirty="0" smtClean="0"/>
              <a:t>If wavelengths and FWHMs are not accurately known</a:t>
            </a:r>
          </a:p>
          <a:p>
            <a:pPr lvl="1"/>
            <a:r>
              <a:rPr lang="en-US" altLang="en-US" sz="1600" dirty="0" smtClean="0"/>
              <a:t>Applies shift and stretch to wavelength scale, scaling to FWHMs</a:t>
            </a:r>
          </a:p>
          <a:p>
            <a:r>
              <a:rPr lang="en-US" altLang="en-US" sz="2000" dirty="0" smtClean="0"/>
              <a:t>Alternative TES methods</a:t>
            </a:r>
          </a:p>
          <a:p>
            <a:pPr lvl="1"/>
            <a:r>
              <a:rPr lang="en-US" altLang="en-US" sz="1600" dirty="0" smtClean="0"/>
              <a:t>Normalized Emissivity Method (NEM) and fast linear filter method</a:t>
            </a:r>
          </a:p>
          <a:p>
            <a:pPr lvl="1"/>
            <a:r>
              <a:rPr lang="en-US" altLang="en-US" sz="1600" dirty="0" smtClean="0"/>
              <a:t>NEM sets maximum emissivity to 0.98; useful for natural materials, dry atmosphere, lower spectral resolution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760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77000" cy="7620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Noise Suppression Algorithm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458200" cy="47545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smtClean="0"/>
              <a:t>Background noise is prominent in commercial HSI sensors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Due to cost and size/weight limitations (FPA and cooling system)</a:t>
            </a:r>
          </a:p>
          <a:p>
            <a:pPr>
              <a:spcBef>
                <a:spcPts val="600"/>
              </a:spcBef>
            </a:pPr>
            <a:r>
              <a:rPr lang="en-US" altLang="en-US" sz="2000" dirty="0" smtClean="0"/>
              <a:t>Maximum Noise Fraction (MNF) transformation is the foundation of a number of de-noising methods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Equalizes the noise across wavelengths, transforms to principal component (PC) space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Noise-dominated “late” PCs are suppressed, then data are reconstructed</a:t>
            </a:r>
          </a:p>
          <a:p>
            <a:pPr>
              <a:spcBef>
                <a:spcPts val="600"/>
              </a:spcBef>
            </a:pPr>
            <a:r>
              <a:rPr lang="en-US" altLang="en-US" sz="2000" dirty="0" smtClean="0"/>
              <a:t>We have developed a patent-pending version of MNF </a:t>
            </a:r>
            <a:r>
              <a:rPr lang="en-US" altLang="en-US" sz="2000" dirty="0" err="1" smtClean="0"/>
              <a:t>denoising</a:t>
            </a:r>
            <a:r>
              <a:rPr lang="en-US" altLang="en-US" sz="2000" dirty="0" smtClean="0"/>
              <a:t> based on Bayesian Signal Estimation</a:t>
            </a:r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Analytical “shrinkage functions” that shrink small values but preserve large values are applied to the PC </a:t>
            </a:r>
            <a:r>
              <a:rPr lang="en-US" altLang="en-US" sz="1600" dirty="0" err="1" smtClean="0"/>
              <a:t>eigenimages</a:t>
            </a:r>
            <a:endParaRPr lang="en-US" altLang="en-US" sz="1600" dirty="0" smtClean="0"/>
          </a:p>
          <a:p>
            <a:pPr lvl="1">
              <a:spcBef>
                <a:spcPts val="600"/>
              </a:spcBef>
            </a:pPr>
            <a:r>
              <a:rPr lang="en-US" altLang="en-US" sz="1600" dirty="0" smtClean="0"/>
              <a:t>In contrast to PC truncation, </a:t>
            </a:r>
            <a:r>
              <a:rPr lang="en-US" altLang="en-US" sz="1600" i="1" dirty="0" smtClean="0"/>
              <a:t>this method largely preserves anomalous spectra, </a:t>
            </a:r>
            <a:r>
              <a:rPr lang="en-US" altLang="en-US" sz="1600" dirty="0" smtClean="0"/>
              <a:t>while effectively aggregating abundant spectra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Algorithm is applied to the radiance data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7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902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i="1" dirty="0" smtClean="0">
                <a:solidFill>
                  <a:srgbClr val="FF0000"/>
                </a:solidFill>
              </a:rPr>
              <a:t>Bayesian Signal Estimation (BSE) and Shrinkage Functions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The BSE formula uses assumed </a:t>
            </a:r>
            <a:r>
              <a:rPr lang="en-US" sz="2200" dirty="0"/>
              <a:t>probability distributions </a:t>
            </a:r>
            <a:r>
              <a:rPr lang="en-US" sz="2200" dirty="0" smtClean="0"/>
              <a:t>for </a:t>
            </a:r>
            <a:r>
              <a:rPr lang="en-US" sz="2200" dirty="0"/>
              <a:t>the </a:t>
            </a:r>
            <a:r>
              <a:rPr lang="en-US" sz="2200" dirty="0" smtClean="0"/>
              <a:t>signal </a:t>
            </a:r>
            <a:r>
              <a:rPr lang="en-US" sz="2200" dirty="0"/>
              <a:t>and </a:t>
            </a:r>
            <a:r>
              <a:rPr lang="en-US" sz="2200" dirty="0" smtClean="0"/>
              <a:t>noise values to estimate the noise-free signal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The best-estimate signal is obtained by averaging over the continuum of noise models, weighted by Gaussian noise PDF (G) and signal prior PDF (P)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Result:  Estimated x given observation y is a ratio of convolutions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b="1" dirty="0" smtClean="0"/>
              <a:t>x’(y) </a:t>
            </a:r>
            <a:r>
              <a:rPr lang="en-US" sz="2000" b="1" dirty="0"/>
              <a:t>= </a:t>
            </a:r>
            <a:r>
              <a:rPr lang="en-US" sz="2000" b="1" dirty="0" smtClean="0"/>
              <a:t>(G </a:t>
            </a:r>
            <a:r>
              <a:rPr lang="en-US" sz="2000" b="1" dirty="0"/>
              <a:t>* </a:t>
            </a:r>
            <a:r>
              <a:rPr lang="en-US" sz="2000" b="1" dirty="0" smtClean="0"/>
              <a:t>(x</a:t>
            </a:r>
            <a:r>
              <a:rPr lang="en-US" sz="2000" b="1" baseline="-25000" dirty="0" smtClean="0"/>
              <a:t> </a:t>
            </a:r>
            <a:r>
              <a:rPr lang="en-US" sz="2000" b="1" dirty="0"/>
              <a:t>P(x</a:t>
            </a:r>
            <a:r>
              <a:rPr lang="en-US" sz="2000" b="1" dirty="0" smtClean="0"/>
              <a:t>)) )(y) </a:t>
            </a:r>
            <a:r>
              <a:rPr lang="en-US" sz="2000" b="1" dirty="0"/>
              <a:t>/ (G * </a:t>
            </a:r>
            <a:r>
              <a:rPr lang="en-US" sz="2000" b="1" dirty="0" smtClean="0"/>
              <a:t>P)(y)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 smtClean="0"/>
              <a:t>The ratio S(y) = x’/y is &lt; 1 and is called the shrinkage function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We </a:t>
            </a:r>
            <a:r>
              <a:rPr lang="en-US" sz="1800" dirty="0"/>
              <a:t>use the </a:t>
            </a:r>
            <a:r>
              <a:rPr lang="en-US" sz="1800" dirty="0" smtClean="0"/>
              <a:t>expression </a:t>
            </a:r>
            <a:r>
              <a:rPr lang="en-US" sz="1800" dirty="0"/>
              <a:t>S(y)=1/ [r </a:t>
            </a:r>
            <a:r>
              <a:rPr lang="en-US" sz="1800" dirty="0" err="1"/>
              <a:t>exp</a:t>
            </a:r>
            <a:r>
              <a:rPr lang="en-US" sz="1800" dirty="0"/>
              <a:t>(-y</a:t>
            </a:r>
            <a:r>
              <a:rPr lang="en-US" sz="1800" baseline="30000" dirty="0"/>
              <a:t>2</a:t>
            </a:r>
            <a:r>
              <a:rPr lang="en-US" sz="1800" dirty="0"/>
              <a:t>)+1] </a:t>
            </a:r>
            <a:r>
              <a:rPr lang="en-US" sz="1800" dirty="0" smtClean="0"/>
              <a:t>where r is a function of the PC number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This is an analytical solution for a late-PC PDF consisting of a flat signal distribution (rare and anomalous spectra:  large values) plus a delta function distribution (common material spectra:  near zero values)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1600" dirty="0" smtClean="0"/>
          </a:p>
          <a:p>
            <a:pPr marL="742950" lvl="2" indent="-342900">
              <a:lnSpc>
                <a:spcPct val="120000"/>
              </a:lnSpc>
              <a:spcBef>
                <a:spcPts val="600"/>
              </a:spcBef>
            </a:pPr>
            <a:endParaRPr lang="en-US" sz="1200" dirty="0" smtClean="0"/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8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305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29400" cy="762000"/>
          </a:xfrm>
        </p:spPr>
        <p:txBody>
          <a:bodyPr/>
          <a:lstStyle/>
          <a:p>
            <a:r>
              <a:rPr lang="en-US" altLang="en-US" sz="3200" i="1" dirty="0" smtClean="0">
                <a:solidFill>
                  <a:srgbClr val="FF0000"/>
                </a:solidFill>
              </a:rPr>
              <a:t>Outline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579120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Problem Definition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FLAASH-IR Method and Setup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Noise Suppression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sz="2000" b="1" dirty="0" smtClean="0"/>
              <a:t>Data and Results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 err="1" smtClean="0"/>
              <a:t>Telops</a:t>
            </a:r>
            <a:r>
              <a:rPr lang="en-US" altLang="en-US" sz="1800" dirty="0" smtClean="0"/>
              <a:t> Hyper-Cam LW (see also our previous papers)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 smtClean="0"/>
              <a:t>ITRES TASI-600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sz="1800" dirty="0"/>
              <a:t>SPECIM </a:t>
            </a:r>
            <a:r>
              <a:rPr lang="en-US" altLang="en-US" sz="1800" dirty="0" err="1" smtClean="0"/>
              <a:t>AisaOWL</a:t>
            </a:r>
            <a:endParaRPr lang="en-US" altLang="en-US" sz="1800" dirty="0" smtClean="0"/>
          </a:p>
          <a:p>
            <a:pPr>
              <a:spcBef>
                <a:spcPts val="800"/>
              </a:spcBef>
              <a:defRPr/>
            </a:pPr>
            <a:r>
              <a:rPr lang="en-US" altLang="en-US" sz="2000" dirty="0" smtClean="0"/>
              <a:t>Summary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457199"/>
          </a:xfrm>
        </p:spPr>
        <p:txBody>
          <a:bodyPr/>
          <a:lstStyle/>
          <a:p>
            <a:fld id="{FC077569-7903-4A1E-A6C8-E2C9B3FCD063}" type="datetime1">
              <a:rPr lang="en-US" b="0" smtClean="0"/>
              <a:t>6/5/2018</a:t>
            </a:fld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457199"/>
          </a:xfrm>
        </p:spPr>
        <p:txBody>
          <a:bodyPr/>
          <a:lstStyle/>
          <a:p>
            <a:fld id="{2E78E069-7354-4566-8B58-D423B826A160}" type="slidenum">
              <a:rPr lang="en-US" b="0" smtClean="0"/>
              <a:t>9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718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I 2017 PowerPoint v1">
  <a:themeElements>
    <a:clrScheme name="Custom 1">
      <a:dk1>
        <a:srgbClr val="19002C"/>
      </a:dk1>
      <a:lt1>
        <a:sysClr val="window" lastClr="FFFFFF"/>
      </a:lt1>
      <a:dk2>
        <a:srgbClr val="1C418A"/>
      </a:dk2>
      <a:lt2>
        <a:srgbClr val="00AEEF"/>
      </a:lt2>
      <a:accent1>
        <a:srgbClr val="AC1F24"/>
      </a:accent1>
      <a:accent2>
        <a:srgbClr val="C0504D"/>
      </a:accent2>
      <a:accent3>
        <a:srgbClr val="00AEEF"/>
      </a:accent3>
      <a:accent4>
        <a:srgbClr val="19002C"/>
      </a:accent4>
      <a:accent5>
        <a:srgbClr val="4BACC6"/>
      </a:accent5>
      <a:accent6>
        <a:srgbClr val="F79646"/>
      </a:accent6>
      <a:hlink>
        <a:srgbClr val="1C418A"/>
      </a:hlink>
      <a:folHlink>
        <a:srgbClr val="00AEEF"/>
      </a:folHlink>
    </a:clrScheme>
    <a:fontScheme name="SSI custom">
      <a:majorFont>
        <a:latin typeface="Raleway semibold"/>
        <a:ea typeface=""/>
        <a:cs typeface=""/>
      </a:majorFont>
      <a:minorFont>
        <a:latin typeface="Raleway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34563FD-E86E-481F-927B-C2FDD348BDD0}" vid="{C0612B48-789E-46A5-AE62-7BEBCB0349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SSI 2017 PowerPoint v1</Template>
  <TotalTime>1675</TotalTime>
  <Words>1046</Words>
  <Application>Microsoft Office PowerPoint</Application>
  <PresentationFormat>On-screen Show (4:3)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Open Sans</vt:lpstr>
      <vt:lpstr>Arial</vt:lpstr>
      <vt:lpstr>Symbol</vt:lpstr>
      <vt:lpstr>Raleway regular</vt:lpstr>
      <vt:lpstr>Cambria</vt:lpstr>
      <vt:lpstr>Calibri Light</vt:lpstr>
      <vt:lpstr>Raleway semibold</vt:lpstr>
      <vt:lpstr>Calibri</vt:lpstr>
      <vt:lpstr>SSI 2017 PowerPoint v1</vt:lpstr>
      <vt:lpstr>PowerPoint Presentation</vt:lpstr>
      <vt:lpstr>Outline</vt:lpstr>
      <vt:lpstr>Problem Definition</vt:lpstr>
      <vt:lpstr>Phenomenology Overview</vt:lpstr>
      <vt:lpstr>FLAASH-IR Atmospheric Correction</vt:lpstr>
      <vt:lpstr>FLAASH-IR Configuration for Different Sensors</vt:lpstr>
      <vt:lpstr>Noise Suppression Algorithm</vt:lpstr>
      <vt:lpstr>Bayesian Signal Estimation (BSE) and Shrinkage Functions</vt:lpstr>
      <vt:lpstr>Outline</vt:lpstr>
      <vt:lpstr>Telops Hyper-Cam LW</vt:lpstr>
      <vt:lpstr>ITRES TASI-600</vt:lpstr>
      <vt:lpstr>Adequacy of TASI Spectral Resolution for Mineral Mapping</vt:lpstr>
      <vt:lpstr>Emissivity False Color Image Provides a Rough Mineral Map</vt:lpstr>
      <vt:lpstr>Urban TASI Data – Beauport</vt:lpstr>
      <vt:lpstr>SPECIM AisaOWL</vt:lpstr>
      <vt:lpstr>Summary &amp;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Adler-Golden</dc:creator>
  <cp:lastModifiedBy>Kathleen Kraemer</cp:lastModifiedBy>
  <cp:revision>55</cp:revision>
  <dcterms:created xsi:type="dcterms:W3CDTF">2017-11-14T15:31:41Z</dcterms:created>
  <dcterms:modified xsi:type="dcterms:W3CDTF">2018-06-05T14:21:50Z</dcterms:modified>
</cp:coreProperties>
</file>