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6" r:id="rId2"/>
    <p:sldId id="275" r:id="rId3"/>
    <p:sldId id="300" r:id="rId4"/>
    <p:sldId id="276" r:id="rId5"/>
    <p:sldId id="290" r:id="rId6"/>
    <p:sldId id="304" r:id="rId7"/>
    <p:sldId id="288" r:id="rId8"/>
    <p:sldId id="289" r:id="rId9"/>
    <p:sldId id="311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9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90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7C1EC-3B9A-40D2-AC37-7DEA02F16852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2E1E6-9127-4B41-ABF8-49C074BB9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8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754D79-B861-41E7-97CB-8D916488DB0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7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2950" y="6537423"/>
            <a:ext cx="21336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+mn-cs"/>
              </a:rPr>
              <a:t>Distribution A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62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3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2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2950" y="6537423"/>
            <a:ext cx="21336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+mn-cs"/>
              </a:rPr>
              <a:t>Distribution A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9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2950" y="6537423"/>
            <a:ext cx="21336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+mn-cs"/>
              </a:rPr>
              <a:t>Distribution A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2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42950" y="6537423"/>
            <a:ext cx="21336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+mn-cs"/>
              </a:rPr>
              <a:t>Distribution A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946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42950" y="6537423"/>
            <a:ext cx="21336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+mn-cs"/>
              </a:rPr>
              <a:t>Distribution A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6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2950" y="6537423"/>
            <a:ext cx="21336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+mn-cs"/>
              </a:rPr>
              <a:t>Distribution A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47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42950" y="6537423"/>
            <a:ext cx="21336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+mn-cs"/>
              </a:rPr>
              <a:t>Distribution A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68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42950" y="6537423"/>
            <a:ext cx="21336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+mn-cs"/>
              </a:rPr>
              <a:t>Distribution A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7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42950" y="6537423"/>
            <a:ext cx="21336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+mn-cs"/>
              </a:rPr>
              <a:t>Distribution A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79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2834D-1515-4202-B583-1DDD378CCD3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B1BC5-ED8A-482F-B1B4-CCBE0EC4A7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591800" y="39687"/>
            <a:ext cx="15240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K:\ENP\CDE\CDE_Executive Administrator\Logos and Templates\Logos\CDE_2009_Logo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04626" y="0"/>
            <a:ext cx="9144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1292"/>
          <a:stretch/>
        </p:blipFill>
        <p:spPr>
          <a:xfrm>
            <a:off x="13239" y="-62575"/>
            <a:ext cx="1115436" cy="10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3.wmf"/><Relationship Id="rId3" Type="http://schemas.openxmlformats.org/officeDocument/2006/relationships/image" Target="../media/image9.png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emf"/><Relationship Id="rId5" Type="http://schemas.openxmlformats.org/officeDocument/2006/relationships/image" Target="../media/image10.wmf"/><Relationship Id="rId15" Type="http://schemas.openxmlformats.org/officeDocument/2006/relationships/image" Target="../media/image14.wmf"/><Relationship Id="rId10" Type="http://schemas.openxmlformats.org/officeDocument/2006/relationships/image" Target="../media/image1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689" t="5859" r="7272"/>
          <a:stretch/>
        </p:blipFill>
        <p:spPr>
          <a:xfrm>
            <a:off x="6258724" y="4170125"/>
            <a:ext cx="5621632" cy="2656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157" t="5357" r="7558"/>
          <a:stretch/>
        </p:blipFill>
        <p:spPr>
          <a:xfrm>
            <a:off x="3439680" y="2613945"/>
            <a:ext cx="5638088" cy="2670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09108" y="4946027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17 April 2018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4389833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13 April 2018</a:t>
            </a:r>
            <a:endParaRPr 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217" t="5201" r="7857"/>
          <a:stretch/>
        </p:blipFill>
        <p:spPr>
          <a:xfrm>
            <a:off x="223840" y="1119958"/>
            <a:ext cx="5547180" cy="2675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2461" y="2465367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11 April 2018</a:t>
            </a:r>
            <a:endParaRPr lang="en-US" sz="1600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5294"/>
            <a:ext cx="11332029" cy="109293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Real-time Aerosol Loading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800" b="1" dirty="0"/>
              <a:t>Measurements at Two Separated Sites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054" y="788505"/>
            <a:ext cx="8077892" cy="57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C:\Users\Mark\Documents\AFIT Stuff\Templates Logos Adobe\Logos Clip Art Photos\Dense DEP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55308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8" descr="C:\Users\Mark\Documents\AFIT Stuff\Templates Logos Adobe\Logos Clip Art Photos\JT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55308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C:\Users\Mark\Documents\AFIT Stuff\Templates Logos Adobe\Logos Clip Art Photos\CDE_Logo_2009 Cropped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629280"/>
            <a:ext cx="93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76806" y="762000"/>
            <a:ext cx="98297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39725">
              <a:spcBef>
                <a:spcPct val="20000"/>
              </a:spcBef>
              <a:defRPr/>
            </a:pPr>
            <a:endParaRPr lang="en-US" sz="1400" kern="0" dirty="0"/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kern="0" dirty="0"/>
              <a:t>Laser Environmental Effects Definition and Reference (LEEDR) code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dirty="0" smtClean="0"/>
              <a:t>Real-time atmospheric and environmental data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kern="0" dirty="0" smtClean="0"/>
              <a:t>Described methodology to characterize daytime sky brightness with LEEDR + locally observed meteorological and aerosol loading and compared to direct sky UV to near IR spectral imaging</a:t>
            </a:r>
          </a:p>
          <a:p>
            <a:pPr marL="342900" indent="-342900" algn="just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dirty="0" smtClean="0"/>
              <a:t>Future work:  </a:t>
            </a:r>
          </a:p>
          <a:p>
            <a:pPr marL="800100" lvl="1" indent="-342900" algn="just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−"/>
              <a:defRPr/>
            </a:pPr>
            <a:r>
              <a:rPr lang="en-US" sz="2000" dirty="0" smtClean="0"/>
              <a:t>Extend sky collections and LEEDR + local “met” / aerosol </a:t>
            </a:r>
            <a:r>
              <a:rPr lang="en-US" sz="2000" dirty="0" err="1" smtClean="0"/>
              <a:t>obs</a:t>
            </a:r>
            <a:r>
              <a:rPr lang="en-US" sz="2000" dirty="0" smtClean="0"/>
              <a:t> to validate approach’s utility for overcast, night time / twilight conditions</a:t>
            </a:r>
          </a:p>
          <a:p>
            <a:pPr marL="800100" lvl="1" indent="-342900" algn="just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−"/>
              <a:defRPr/>
            </a:pPr>
            <a:r>
              <a:rPr lang="en-US" sz="2000" dirty="0" smtClean="0"/>
              <a:t>Mature use of numerical weather inputs, including aerosol transport / chemistry (i.e. NOAA’s WFR-</a:t>
            </a:r>
            <a:r>
              <a:rPr lang="en-US" sz="2000" dirty="0" err="1" smtClean="0"/>
              <a:t>Chem</a:t>
            </a:r>
            <a:r>
              <a:rPr lang="en-US" sz="2000" dirty="0" smtClean="0"/>
              <a:t>)</a:t>
            </a:r>
          </a:p>
          <a:p>
            <a:pPr marL="800100" lvl="1" indent="-342900" algn="just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−"/>
              <a:defRPr/>
            </a:pPr>
            <a:r>
              <a:rPr lang="en-US" sz="2000" dirty="0" smtClean="0"/>
              <a:t>Develop day/night, any weather sensor decision aid</a:t>
            </a:r>
            <a:endParaRPr lang="en-US" sz="20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1" tIns="45511" rIns="91021" bIns="45511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5pPr>
            <a:lvl6pPr marL="455272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6pPr>
            <a:lvl7pPr marL="910544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7pPr>
            <a:lvl8pPr marL="1365819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8pPr>
            <a:lvl9pPr marL="182109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Summary</a:t>
            </a: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1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2057400" y="-1"/>
            <a:ext cx="7772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21" tIns="45511" rIns="91021" bIns="4551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5pPr>
            <a:lvl6pPr marL="455272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6pPr>
            <a:lvl7pPr marL="910544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7pPr>
            <a:lvl8pPr marL="1365819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8pPr>
            <a:lvl9pPr marL="182109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</a:rPr>
              <a:t>Real-time Aerosol Loading</a:t>
            </a:r>
          </a:p>
          <a:p>
            <a:r>
              <a:rPr lang="en-US" sz="2800" kern="0" dirty="0" smtClean="0">
                <a:solidFill>
                  <a:schemeClr val="tx1"/>
                </a:solidFill>
              </a:rPr>
              <a:t>Day and Night, Cloudy or Sunny 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41" y="1062191"/>
            <a:ext cx="8364718" cy="46867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2900" y="5667201"/>
            <a:ext cx="11472863" cy="1169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Sky and visibility conditions as seen from AFIT were collected in conjunction with surface aerosol concentrations, LIDAR, and AERONET (Dayton OH site) data over at five-day period.  An increase in haze from 13 April to 18 April 2017 is evident in the visible imagery.  A peak in LIDAR particle extinction is noted at 750m and 2000m on 13 and 18 April, respectively. Scaling surface aerosol loading within LEEDR using CPC measurements resulted in a very realistic, height resolved aerosol extinction profile, which closely matched the LIDAR measurement.  These height-resolved aerosol extinction profiles are not retrievable using AERONET data.</a:t>
            </a:r>
          </a:p>
        </p:txBody>
      </p:sp>
    </p:spTree>
    <p:extLst>
      <p:ext uri="{BB962C8B-B14F-4D97-AF65-F5344CB8AC3E}">
        <p14:creationId xmlns:p14="http://schemas.microsoft.com/office/powerpoint/2010/main" val="111183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t="1646" r="5919" b="3438"/>
          <a:stretch>
            <a:fillRect/>
          </a:stretch>
        </p:blipFill>
        <p:spPr bwMode="auto">
          <a:xfrm>
            <a:off x="1962150" y="1512888"/>
            <a:ext cx="84010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057400" y="476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5pPr>
            <a:lvl6pPr marL="455272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6pPr>
            <a:lvl7pPr marL="910544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7pPr>
            <a:lvl8pPr marL="1365819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8pPr>
            <a:lvl9pPr marL="182109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>
                <a:solidFill>
                  <a:schemeClr val="tx1"/>
                </a:solidFill>
              </a:rPr>
              <a:t>Visibility via </a:t>
            </a:r>
            <a:r>
              <a:rPr lang="en-US" altLang="en-US" kern="0" dirty="0" err="1">
                <a:solidFill>
                  <a:schemeClr val="tx1"/>
                </a:solidFill>
              </a:rPr>
              <a:t>Sunphotometer</a:t>
            </a:r>
            <a:r>
              <a:rPr lang="en-US" altLang="en-US" kern="0" dirty="0">
                <a:solidFill>
                  <a:schemeClr val="tx1"/>
                </a:solidFill>
              </a:rPr>
              <a:t>, </a:t>
            </a:r>
            <a:endParaRPr lang="en-US" altLang="en-US" kern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en-US" kern="0" dirty="0" smtClean="0">
                <a:solidFill>
                  <a:schemeClr val="tx1"/>
                </a:solidFill>
              </a:rPr>
              <a:t>Particle </a:t>
            </a:r>
            <a:r>
              <a:rPr lang="en-US" altLang="en-US" kern="0" dirty="0">
                <a:solidFill>
                  <a:schemeClr val="tx1"/>
                </a:solidFill>
              </a:rPr>
              <a:t>Counter and </a:t>
            </a:r>
            <a:r>
              <a:rPr lang="en-US" altLang="en-US" kern="0" dirty="0" err="1">
                <a:solidFill>
                  <a:schemeClr val="tx1"/>
                </a:solidFill>
              </a:rPr>
              <a:t>Transmissometer</a:t>
            </a:r>
            <a:endParaRPr lang="en-US" alt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5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t="1646" r="5919" b="3438"/>
          <a:stretch/>
        </p:blipFill>
        <p:spPr>
          <a:xfrm>
            <a:off x="960227" y="1257448"/>
            <a:ext cx="4534263" cy="255556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681924" y="-2346"/>
            <a:ext cx="907036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5pPr>
            <a:lvl6pPr marL="455272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6pPr>
            <a:lvl7pPr marL="910544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7pPr>
            <a:lvl8pPr marL="1365819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8pPr>
            <a:lvl9pPr marL="182109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r>
              <a:rPr lang="en-US" altLang="en-US" kern="0" dirty="0" err="1" smtClean="0">
                <a:solidFill>
                  <a:schemeClr val="tx1"/>
                </a:solidFill>
              </a:rPr>
              <a:t>Sunphotometers</a:t>
            </a:r>
            <a:r>
              <a:rPr lang="en-US" altLang="en-US" kern="0" dirty="0" smtClean="0">
                <a:solidFill>
                  <a:schemeClr val="tx1"/>
                </a:solidFill>
              </a:rPr>
              <a:t>, </a:t>
            </a:r>
            <a:r>
              <a:rPr lang="en-US" altLang="en-US" kern="0" dirty="0">
                <a:solidFill>
                  <a:schemeClr val="tx1"/>
                </a:solidFill>
              </a:rPr>
              <a:t>Particle </a:t>
            </a:r>
            <a:r>
              <a:rPr lang="en-US" altLang="en-US" kern="0" dirty="0" smtClean="0">
                <a:solidFill>
                  <a:schemeClr val="tx1"/>
                </a:solidFill>
              </a:rPr>
              <a:t>Counters </a:t>
            </a:r>
            <a:r>
              <a:rPr lang="en-US" altLang="en-US" kern="0" dirty="0">
                <a:solidFill>
                  <a:schemeClr val="tx1"/>
                </a:solidFill>
              </a:rPr>
              <a:t>and </a:t>
            </a:r>
            <a:r>
              <a:rPr lang="en-US" altLang="en-US" kern="0" dirty="0" err="1" smtClean="0">
                <a:solidFill>
                  <a:schemeClr val="tx1"/>
                </a:solidFill>
              </a:rPr>
              <a:t>Transmissometers</a:t>
            </a:r>
            <a:endParaRPr lang="en-US" alt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451719"/>
              </p:ext>
            </p:extLst>
          </p:nvPr>
        </p:nvGraphicFramePr>
        <p:xfrm>
          <a:off x="1789234" y="2558755"/>
          <a:ext cx="3165475" cy="922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4" name="Equation" r:id="rId4" imgW="2184120" imgH="634680" progId="Equation.DSMT4">
                  <p:embed/>
                </p:oleObj>
              </mc:Choice>
              <mc:Fallback>
                <p:oleObj name="Equation" r:id="rId4" imgW="2184120" imgH="6346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9234" y="2558755"/>
                        <a:ext cx="3165475" cy="922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350216"/>
              </p:ext>
            </p:extLst>
          </p:nvPr>
        </p:nvGraphicFramePr>
        <p:xfrm>
          <a:off x="6955218" y="2967503"/>
          <a:ext cx="21669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5" name="Equation" r:id="rId6" imgW="1955520" imgH="253800" progId="Equation.DSMT4">
                  <p:embed/>
                </p:oleObj>
              </mc:Choice>
              <mc:Fallback>
                <p:oleObj name="Equation" r:id="rId6" imgW="1955520" imgH="253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5218" y="2967503"/>
                        <a:ext cx="2166938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819782"/>
              </p:ext>
            </p:extLst>
          </p:nvPr>
        </p:nvGraphicFramePr>
        <p:xfrm>
          <a:off x="6834224" y="1404861"/>
          <a:ext cx="4324350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6" name="Equation" r:id="rId8" imgW="3695400" imgH="1193760" progId="Equation.DSMT4">
                  <p:embed/>
                </p:oleObj>
              </mc:Choice>
              <mc:Fallback>
                <p:oleObj name="Equation" r:id="rId8" imgW="3695400" imgH="11937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4224" y="1404861"/>
                        <a:ext cx="4324350" cy="139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72388" y="4056722"/>
            <a:ext cx="876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err="1"/>
              <a:t>Aeronet</a:t>
            </a:r>
            <a:endParaRPr lang="en-US" sz="1600" b="1" u="sng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673767"/>
              </p:ext>
            </p:extLst>
          </p:nvPr>
        </p:nvGraphicFramePr>
        <p:xfrm>
          <a:off x="2910117" y="4273418"/>
          <a:ext cx="2611759" cy="1592578"/>
        </p:xfrm>
        <a:graphic>
          <a:graphicData uri="http://schemas.openxmlformats.org/drawingml/2006/table">
            <a:tbl>
              <a:tblPr/>
              <a:tblGrid>
                <a:gridCol w="42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8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AOT500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ext(mol)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ext(aer) _ Alt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Vis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_Alt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(km)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15:07:04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0.0437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0.02185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88.62629247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15:22:04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0.04105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0.020527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92.23248736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15:37:21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0.03959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0.019797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94.35000708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15:43:16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0.04101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0.020503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92.30059226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16:07:20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0.04347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0.021736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88.92577662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16:22:04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0.04013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0.020063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93.56725146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16:37:07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0.04057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0.020283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92.92816653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16:43:04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0.04057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0.020284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92.92528807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16:52:05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0.04159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0.020795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91.47875406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17:07:04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0.04014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0.020072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93.53953604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457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17:22:03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0.04069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0.020344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92.75434013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089827"/>
              </p:ext>
            </p:extLst>
          </p:nvPr>
        </p:nvGraphicFramePr>
        <p:xfrm>
          <a:off x="200056" y="4352562"/>
          <a:ext cx="2592877" cy="1535589"/>
        </p:xfrm>
        <a:graphic>
          <a:graphicData uri="http://schemas.openxmlformats.org/drawingml/2006/table">
            <a:tbl>
              <a:tblPr/>
              <a:tblGrid>
                <a:gridCol w="42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2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2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104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AOT500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ext(mol)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ext(aer) _ Alt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Vis</a:t>
                      </a:r>
                      <a:r>
                        <a:rPr lang="en-US" sz="7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_Alt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(km)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15:10:52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0.064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68.18181818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15:30:44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0.0325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67.41573034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16:06:53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0.064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68.18181818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16:07:09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0.046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51.72413793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16:38:30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66.66666667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16:38:43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0.071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0.0355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63.15789474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16:48:56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66.66666667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18:23:29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0.0335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65.93406593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18:23:43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0.0365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61.8556701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18:50:53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0.069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0.0345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64.51612903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586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1/31/2017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18:51:08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0.068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65.2173913</a:t>
                      </a:r>
                    </a:p>
                  </a:txBody>
                  <a:tcPr marL="6293" marR="6293" marT="62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87521" y="4082407"/>
            <a:ext cx="184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/>
              <a:t>MICROTOPS Handheld</a:t>
            </a:r>
          </a:p>
        </p:txBody>
      </p:sp>
      <p:sp>
        <p:nvSpPr>
          <p:cNvPr id="8" name="Rectangle 7"/>
          <p:cNvSpPr/>
          <p:nvPr/>
        </p:nvSpPr>
        <p:spPr>
          <a:xfrm>
            <a:off x="2528898" y="6366413"/>
            <a:ext cx="449912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0" lvl="1" indent="-274638" eaLnBrk="0" hangingPunct="0">
              <a:spcBef>
                <a:spcPct val="20000"/>
              </a:spcBef>
              <a:buFont typeface="+mj-lt"/>
              <a:buAutoNum type="arabicPeriod"/>
            </a:pPr>
            <a:r>
              <a:rPr lang="en-US" sz="700" kern="0" dirty="0">
                <a:solidFill>
                  <a:srgbClr val="000000"/>
                </a:solidFill>
                <a:latin typeface="Arial"/>
              </a:rPr>
              <a:t>Tomasi, C.: " Features of the Scale Height for Particulate Extinction in Hazy Atmospheres" J. Appl. Meteor. Vol 21, pp. 931-944 (1982) and embedded refs.</a:t>
            </a:r>
          </a:p>
          <a:p>
            <a:pPr marL="730250" lvl="1" indent="-274638" eaLnBrk="0" hangingPunct="0">
              <a:spcBef>
                <a:spcPct val="20000"/>
              </a:spcBef>
              <a:buFont typeface="+mj-lt"/>
              <a:buAutoNum type="arabicPeriod"/>
            </a:pPr>
            <a:r>
              <a:rPr lang="en-US" sz="700" kern="0" dirty="0">
                <a:solidFill>
                  <a:srgbClr val="000000"/>
                </a:solidFill>
                <a:latin typeface="Arial"/>
              </a:rPr>
              <a:t>Petty, G. 2004:  </a:t>
            </a:r>
            <a:r>
              <a:rPr lang="en-US" sz="700" i="1" kern="0" dirty="0">
                <a:solidFill>
                  <a:srgbClr val="000000"/>
                </a:solidFill>
                <a:latin typeface="Arial"/>
              </a:rPr>
              <a:t>A First Course in Atmospheric Radiation.   </a:t>
            </a:r>
            <a:r>
              <a:rPr lang="en-US" sz="700" kern="0" dirty="0">
                <a:solidFill>
                  <a:srgbClr val="000000"/>
                </a:solidFill>
                <a:latin typeface="Arial"/>
              </a:rPr>
              <a:t>Sundog Publishing, 444pp.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604780" y="2934439"/>
            <a:ext cx="2667000" cy="3066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605754" y="2506447"/>
            <a:ext cx="2667000" cy="3066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4110617" y="3068399"/>
            <a:ext cx="2495139" cy="716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endCxn id="4" idx="3"/>
          </p:cNvCxnSpPr>
          <p:nvPr/>
        </p:nvCxnSpPr>
        <p:spPr bwMode="auto">
          <a:xfrm flipH="1">
            <a:off x="4954709" y="2687649"/>
            <a:ext cx="1581267" cy="332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375337" y="3543514"/>
            <a:ext cx="56380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Alternatively, atmospheric extinction / transmission can be described with respect to scale height</a:t>
            </a:r>
          </a:p>
        </p:txBody>
      </p:sp>
      <p:pic>
        <p:nvPicPr>
          <p:cNvPr id="30" name="Picture 4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152" r="6364" b="2913"/>
          <a:stretch>
            <a:fillRect/>
          </a:stretch>
        </p:blipFill>
        <p:spPr bwMode="auto">
          <a:xfrm>
            <a:off x="5684522" y="4490715"/>
            <a:ext cx="2033642" cy="16121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201419" y="4569073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Std</a:t>
            </a:r>
            <a:r>
              <a:rPr lang="en-US" sz="1050" b="1" dirty="0"/>
              <a:t> </a:t>
            </a:r>
            <a:r>
              <a:rPr lang="en-US" sz="1050" b="1" dirty="0" err="1"/>
              <a:t>Atm</a:t>
            </a:r>
            <a:endParaRPr lang="en-US" sz="1050" b="1" dirty="0"/>
          </a:p>
        </p:txBody>
      </p:sp>
      <p:pic>
        <p:nvPicPr>
          <p:cNvPr id="29" name="Picture 3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2779" r="6364" b="2913"/>
          <a:stretch>
            <a:fillRect/>
          </a:stretch>
        </p:blipFill>
        <p:spPr bwMode="auto">
          <a:xfrm>
            <a:off x="7172368" y="4953008"/>
            <a:ext cx="2085964" cy="16544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411249" y="5014592"/>
            <a:ext cx="957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Realistic </a:t>
            </a:r>
            <a:r>
              <a:rPr lang="en-US" sz="1100" b="1" dirty="0" err="1"/>
              <a:t>Atm</a:t>
            </a:r>
            <a:endParaRPr lang="en-US" sz="1100" b="1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254012"/>
              </p:ext>
            </p:extLst>
          </p:nvPr>
        </p:nvGraphicFramePr>
        <p:xfrm>
          <a:off x="6505120" y="3761554"/>
          <a:ext cx="2514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7" name="Equation" r:id="rId12" imgW="2514600" imgH="558720" progId="Equation.DSMT4">
                  <p:embed/>
                </p:oleObj>
              </mc:Choice>
              <mc:Fallback>
                <p:oleObj name="Equation" r:id="rId12" imgW="2514600" imgH="55872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05120" y="3761554"/>
                        <a:ext cx="2514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ight Brace 33"/>
          <p:cNvSpPr/>
          <p:nvPr/>
        </p:nvSpPr>
        <p:spPr bwMode="auto">
          <a:xfrm>
            <a:off x="9084470" y="3760534"/>
            <a:ext cx="97602" cy="54864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076266"/>
              </p:ext>
            </p:extLst>
          </p:nvPr>
        </p:nvGraphicFramePr>
        <p:xfrm>
          <a:off x="9281189" y="3816397"/>
          <a:ext cx="2590510" cy="1587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8" name="Equation" r:id="rId14" imgW="2197080" imgH="1346040" progId="Equation.DSMT4">
                  <p:embed/>
                </p:oleObj>
              </mc:Choice>
              <mc:Fallback>
                <p:oleObj name="Equation" r:id="rId14" imgW="2197080" imgH="134604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281189" y="3816397"/>
                        <a:ext cx="2590510" cy="1587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Oval 38"/>
          <p:cNvSpPr/>
          <p:nvPr/>
        </p:nvSpPr>
        <p:spPr bwMode="auto">
          <a:xfrm>
            <a:off x="9155400" y="5045485"/>
            <a:ext cx="2158620" cy="34945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t="24924" r="33883" b="9470"/>
          <a:stretch/>
        </p:blipFill>
        <p:spPr>
          <a:xfrm>
            <a:off x="10628147" y="2131572"/>
            <a:ext cx="1210479" cy="121047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611264" y="2989445"/>
            <a:ext cx="1207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FFFF00"/>
                </a:solidFill>
              </a:rPr>
              <a:t>Condensation Particle </a:t>
            </a:r>
          </a:p>
          <a:p>
            <a:pPr algn="ctr"/>
            <a:r>
              <a:rPr lang="en-US" sz="800" b="1" dirty="0">
                <a:solidFill>
                  <a:srgbClr val="FFFF00"/>
                </a:solidFill>
              </a:rPr>
              <a:t>Counter</a:t>
            </a:r>
          </a:p>
        </p:txBody>
      </p:sp>
      <p:pic>
        <p:nvPicPr>
          <p:cNvPr id="27" name="Picture 2" descr="e0b8f511-bb8c-463c-8709-7be37ea835e0@afit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t="34363"/>
          <a:stretch/>
        </p:blipFill>
        <p:spPr bwMode="auto">
          <a:xfrm>
            <a:off x="9869727" y="5516042"/>
            <a:ext cx="1449838" cy="95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389033" y="6448316"/>
            <a:ext cx="2361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NASA </a:t>
            </a:r>
            <a:r>
              <a:rPr lang="en-US" sz="1000" b="1" dirty="0" err="1"/>
              <a:t>Aeronet</a:t>
            </a:r>
            <a:r>
              <a:rPr lang="en-US" sz="1000" b="1" dirty="0"/>
              <a:t> </a:t>
            </a:r>
            <a:r>
              <a:rPr lang="en-US" sz="1000" b="1" dirty="0" err="1"/>
              <a:t>Sunphotometer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03451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864" y="3405102"/>
            <a:ext cx="2462474" cy="3292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831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 smtClean="0"/>
              <a:t>Daytime Sky Brightness Characterization</a:t>
            </a:r>
            <a:br>
              <a:rPr lang="en-US" sz="3600" b="1" dirty="0" smtClean="0"/>
            </a:b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68" y="3258372"/>
            <a:ext cx="3838569" cy="2973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5426" y="6217230"/>
            <a:ext cx="471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Modeled spectral radiance from LEEDR of the GEO-belt taken over the course of the day on </a:t>
            </a:r>
            <a:r>
              <a:rPr lang="en-US" sz="1400" dirty="0" smtClean="0"/>
              <a:t>8 Aug 2017 from </a:t>
            </a:r>
            <a:r>
              <a:rPr lang="en-US" sz="1400" dirty="0"/>
              <a:t>Dayton, OH.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043714"/>
            <a:ext cx="2338231" cy="31261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r="10095"/>
          <a:stretch/>
        </p:blipFill>
        <p:spPr>
          <a:xfrm>
            <a:off x="156839" y="4259018"/>
            <a:ext cx="2336027" cy="23267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20124" y="873104"/>
            <a:ext cx="8398304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In terms </a:t>
            </a:r>
            <a:r>
              <a:rPr lang="en-US" dirty="0"/>
              <a:t>of ease of obtaining the necessary data as well as the accuracy and speed of the </a:t>
            </a:r>
            <a:r>
              <a:rPr lang="en-US" dirty="0" smtClean="0"/>
              <a:t>analysis, what is optimal for evaluating daytime satellite detection and tracking?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Obtain </a:t>
            </a:r>
            <a:r>
              <a:rPr lang="en-US" dirty="0"/>
              <a:t>sky radiance measurements from a telescope and UV to Near IR </a:t>
            </a:r>
            <a:r>
              <a:rPr lang="en-US" dirty="0" err="1" smtClean="0"/>
              <a:t>spectro</a:t>
            </a:r>
            <a:r>
              <a:rPr lang="en-US" dirty="0" smtClean="0"/>
              <a:t>-radiometers are beneficial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Compare those measurements with modeled comparisons using LEEDR with locally </a:t>
            </a:r>
            <a:r>
              <a:rPr lang="en-US" dirty="0"/>
              <a:t>observed atmospheric and environmental </a:t>
            </a:r>
            <a:r>
              <a:rPr lang="en-US" dirty="0" smtClean="0"/>
              <a:t>observations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</a:t>
            </a:r>
            <a:r>
              <a:rPr lang="en-US" dirty="0"/>
              <a:t>what is necessary to properly quantify the background sky radiance during daylight.</a:t>
            </a:r>
          </a:p>
        </p:txBody>
      </p:sp>
    </p:spTree>
    <p:extLst>
      <p:ext uri="{BB962C8B-B14F-4D97-AF65-F5344CB8AC3E}">
        <p14:creationId xmlns:p14="http://schemas.microsoft.com/office/powerpoint/2010/main" val="31046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279868"/>
            <a:ext cx="6757987" cy="4293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urved Left Arrow 6"/>
          <p:cNvSpPr/>
          <p:nvPr/>
        </p:nvSpPr>
        <p:spPr bwMode="auto">
          <a:xfrm rot="17252037" flipV="1">
            <a:off x="6494142" y="365382"/>
            <a:ext cx="1153960" cy="2850706"/>
          </a:xfrm>
          <a:prstGeom prst="curvedLeftArrow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5"/>
          <a:stretch/>
        </p:blipFill>
        <p:spPr bwMode="auto">
          <a:xfrm>
            <a:off x="5886454" y="2086334"/>
            <a:ext cx="6167438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000999" y="1196256"/>
            <a:ext cx="1879515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Important for Solar/Lunar Calculations!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-6831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 smtClean="0"/>
              <a:t>Daytime Sky Brightness Characterization</a:t>
            </a:r>
            <a:br>
              <a:rPr lang="en-US" sz="3600" b="1" dirty="0" smtClean="0"/>
            </a:br>
            <a:r>
              <a:rPr lang="en-US" sz="2800" b="1" dirty="0" smtClean="0"/>
              <a:t>LEEDR Path Radiance</a:t>
            </a:r>
            <a:endParaRPr lang="en-US" sz="3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869" y="4872038"/>
            <a:ext cx="2255012" cy="17466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5386388" y="6400800"/>
            <a:ext cx="685801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5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8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Radiance Validation – Clear Sky</a:t>
            </a:r>
            <a:br>
              <a:rPr lang="en-US" sz="3600" b="1" dirty="0" smtClean="0"/>
            </a:br>
            <a:r>
              <a:rPr lang="en-US" sz="2800" b="1" dirty="0" smtClean="0"/>
              <a:t>HSI- and CCD-Radiance Comparisons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9" r="9877"/>
          <a:stretch/>
        </p:blipFill>
        <p:spPr bwMode="auto">
          <a:xfrm>
            <a:off x="1692964" y="1140235"/>
            <a:ext cx="8798823" cy="341749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374999"/>
            <a:ext cx="578405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Validation of spectral sky radiance derived from all-sky camera images – a case study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Tohsing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M. Schrempf, S.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Riechelmann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G.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Seckmeyer</a:t>
            </a:r>
            <a:endParaRPr kumimoji="0" lang="en-US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Meteorologie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Klimatologie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Leibniz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Hannover,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Herrenhäuser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Straße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2, Hanover 30419, Germany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888" y="4538654"/>
            <a:ext cx="116824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HSI-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all sky image, CDD and HSI-measured (black and red lines) and LEEDR simulated spectral radiance (blue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lines) on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21 October 2012 at 1312 UTC (clear sky).  The HSI all sky image (reproduced from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Tohsing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et al. (2014)) is shown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on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the left while spectral radiance for two azimuthal and zenith angles of 0º and 36º and 105º and 72º are shown in the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center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and right respectively. A METAR weather observation for a nearby site is also provided noting observed temperature, dew point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wind speed, cloud cover, and precipitation conditions. </a:t>
            </a:r>
            <a:endParaRPr lang="en-US" sz="1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LEEDR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radiance plot (blue) used the observed Hamburg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surface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weather conditions of unlimited visibility (aerosol concentration set to 40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% GADS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default), temperature = 19º C, and dew point = 16º 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8434" y="6273836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Burley, J.L., S.T. Fiorino, B. Elmore, and J. Schmidt, 2017</a:t>
            </a:r>
            <a:r>
              <a:rPr lang="en-US" sz="800" dirty="0" smtClean="0"/>
              <a:t>:</a:t>
            </a:r>
          </a:p>
          <a:p>
            <a:r>
              <a:rPr lang="en-US" sz="800" dirty="0" smtClean="0"/>
              <a:t> </a:t>
            </a:r>
            <a:r>
              <a:rPr lang="en-US" sz="800" dirty="0"/>
              <a:t>“A Fast Calculating Two-Stream-Like Multiple Scattering Algorithm that </a:t>
            </a:r>
            <a:endParaRPr lang="en-US" sz="800" dirty="0" smtClean="0"/>
          </a:p>
          <a:p>
            <a:r>
              <a:rPr lang="en-US" sz="800" dirty="0" smtClean="0"/>
              <a:t>Captures </a:t>
            </a:r>
            <a:r>
              <a:rPr lang="en-US" sz="800" dirty="0"/>
              <a:t>Azimuthal and Elevation Variations” </a:t>
            </a:r>
            <a:r>
              <a:rPr lang="en-US" sz="800" i="1" dirty="0"/>
              <a:t>J. Appl. Meteor. </a:t>
            </a:r>
            <a:r>
              <a:rPr lang="en-US" sz="800" i="1" dirty="0" err="1"/>
              <a:t>Climatol</a:t>
            </a:r>
            <a:r>
              <a:rPr lang="en-US" sz="800" dirty="0"/>
              <a:t>. </a:t>
            </a:r>
            <a:r>
              <a:rPr lang="en-US" sz="800" b="1" dirty="0"/>
              <a:t>56</a:t>
            </a:r>
            <a:r>
              <a:rPr lang="en-US" sz="800" dirty="0"/>
              <a:t>:11, </a:t>
            </a:r>
            <a:endParaRPr lang="en-US" sz="800" dirty="0" smtClean="0"/>
          </a:p>
          <a:p>
            <a:r>
              <a:rPr lang="en-US" sz="800" dirty="0" smtClean="0"/>
              <a:t>pp</a:t>
            </a:r>
            <a:r>
              <a:rPr lang="en-US" sz="800" dirty="0"/>
              <a:t>. 3049-3063. DOI:10.1175/JAMC-D-17-0044.1.</a:t>
            </a:r>
          </a:p>
        </p:txBody>
      </p:sp>
    </p:spTree>
    <p:extLst>
      <p:ext uri="{BB962C8B-B14F-4D97-AF65-F5344CB8AC3E}">
        <p14:creationId xmlns:p14="http://schemas.microsoft.com/office/powerpoint/2010/main" val="27343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374999"/>
            <a:ext cx="578405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Validation of spectral sky radiance derived from all-sky camera images – a case study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Tohsing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M. Schrempf, S.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Riechelmann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G.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Seckmeyer</a:t>
            </a:r>
            <a:endParaRPr kumimoji="0" lang="en-US" alt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Meteorologie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Klimatologie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Leibniz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Hannover,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Herrenhäuser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Straße</a:t>
            </a: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2, Hanover 30419, Germany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3" r="10344"/>
          <a:stretch/>
        </p:blipFill>
        <p:spPr bwMode="auto">
          <a:xfrm>
            <a:off x="1571147" y="1156180"/>
            <a:ext cx="8972867" cy="3511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2888" y="4552942"/>
            <a:ext cx="11941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HSI-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all sky image, CDD and HSI-measured (black and red lines) and LEEDR simulated spectral radiance (blue lines)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on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22 October 2012 at 0929 UTC (overcast sky).  The HSI all sky image (reproduced from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Tohsing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et al. (2014)) is shown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on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the left while spectral radiance for two azimuthal and zenith angles of 0º and 0º and 202º and 48º are shown in the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center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and right respectively. A METAR weather observation is also provided noting observed temperature, dew point, wind speed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cloud cover, and precipitation conditions. </a:t>
            </a:r>
            <a:endParaRPr lang="en-US" sz="1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LEEDR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radiance plot (blue) used the observed Hamburg surface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weather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conditions of 7 km visibility (aerosol concentration 190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% GADS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default), temperature = 13º C, dew point = 12º C, and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stratus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continental overcast 150 m to 3000 m.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-68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Radiance Validation – Low Overcast</a:t>
            </a:r>
            <a:br>
              <a:rPr lang="en-US" sz="3600" b="1" dirty="0" smtClean="0"/>
            </a:br>
            <a:r>
              <a:rPr lang="en-US" sz="2800" b="1" dirty="0" smtClean="0"/>
              <a:t>HSI- and CCD-Radiance Comparisons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88434" y="6273836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Burley, J.L., S.T. Fiorino, B. Elmore, and J. Schmidt, 2017</a:t>
            </a:r>
            <a:r>
              <a:rPr lang="en-US" sz="800" dirty="0" smtClean="0"/>
              <a:t>:</a:t>
            </a:r>
          </a:p>
          <a:p>
            <a:r>
              <a:rPr lang="en-US" sz="800" dirty="0" smtClean="0"/>
              <a:t> </a:t>
            </a:r>
            <a:r>
              <a:rPr lang="en-US" sz="800" dirty="0"/>
              <a:t>“A Fast Calculating Two-Stream-Like Multiple Scattering Algorithm that </a:t>
            </a:r>
            <a:endParaRPr lang="en-US" sz="800" dirty="0" smtClean="0"/>
          </a:p>
          <a:p>
            <a:r>
              <a:rPr lang="en-US" sz="800" dirty="0" smtClean="0"/>
              <a:t>Captures </a:t>
            </a:r>
            <a:r>
              <a:rPr lang="en-US" sz="800" dirty="0"/>
              <a:t>Azimuthal and Elevation Variations” </a:t>
            </a:r>
            <a:r>
              <a:rPr lang="en-US" sz="800" i="1" dirty="0"/>
              <a:t>J. Appl. Meteor. </a:t>
            </a:r>
            <a:r>
              <a:rPr lang="en-US" sz="800" i="1" dirty="0" err="1"/>
              <a:t>Climatol</a:t>
            </a:r>
            <a:r>
              <a:rPr lang="en-US" sz="800" dirty="0"/>
              <a:t>. </a:t>
            </a:r>
            <a:r>
              <a:rPr lang="en-US" sz="800" b="1" dirty="0"/>
              <a:t>56</a:t>
            </a:r>
            <a:r>
              <a:rPr lang="en-US" sz="800" dirty="0"/>
              <a:t>:11, </a:t>
            </a:r>
            <a:endParaRPr lang="en-US" sz="800" dirty="0" smtClean="0"/>
          </a:p>
          <a:p>
            <a:r>
              <a:rPr lang="en-US" sz="800" dirty="0" smtClean="0"/>
              <a:t>pp</a:t>
            </a:r>
            <a:r>
              <a:rPr lang="en-US" sz="800" dirty="0"/>
              <a:t>. 3049-3063. DOI:10.1175/JAMC-D-17-0044.1.</a:t>
            </a:r>
          </a:p>
        </p:txBody>
      </p:sp>
    </p:spTree>
    <p:extLst>
      <p:ext uri="{BB962C8B-B14F-4D97-AF65-F5344CB8AC3E}">
        <p14:creationId xmlns:p14="http://schemas.microsoft.com/office/powerpoint/2010/main" val="2137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62584" y="-68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Sky Radiance Validation – Default Aerosol </a:t>
            </a:r>
            <a:r>
              <a:rPr lang="en-US" sz="3600" b="1" dirty="0" err="1" smtClean="0"/>
              <a:t>Conc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800" b="1" dirty="0" smtClean="0"/>
              <a:t>Capt Thomas Radiance Measurements</a:t>
            </a:r>
            <a:endParaRPr lang="en-US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5" y="1399687"/>
            <a:ext cx="5911313" cy="44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08" y="1149859"/>
            <a:ext cx="5873175" cy="482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8384" y="5869088"/>
            <a:ext cx="217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0900 Local 26 Aug 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62677" y="5869088"/>
            <a:ext cx="217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1700 Local 26 Aug 17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8" y="1296165"/>
            <a:ext cx="5259121" cy="3944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26" y="1336788"/>
            <a:ext cx="5271937" cy="3953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8920" y="1773936"/>
            <a:ext cx="23225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Blue=Measurement</a:t>
            </a:r>
          </a:p>
          <a:p>
            <a:r>
              <a:rPr lang="en-US" dirty="0" smtClean="0"/>
              <a:t>Red=LEEDR</a:t>
            </a:r>
          </a:p>
          <a:p>
            <a:endParaRPr lang="en-US" dirty="0"/>
          </a:p>
          <a:p>
            <a:r>
              <a:rPr lang="en-US" dirty="0" smtClean="0"/>
              <a:t>100 radiative layers</a:t>
            </a:r>
          </a:p>
          <a:p>
            <a:r>
              <a:rPr lang="en-US" dirty="0" smtClean="0"/>
              <a:t>0.05 Aerosol multiplier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314688" y="1770888"/>
            <a:ext cx="23225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Blue=Measurement</a:t>
            </a:r>
          </a:p>
          <a:p>
            <a:r>
              <a:rPr lang="en-US" dirty="0" smtClean="0"/>
              <a:t>Red=LEEDR</a:t>
            </a:r>
          </a:p>
          <a:p>
            <a:endParaRPr lang="en-US" dirty="0"/>
          </a:p>
          <a:p>
            <a:r>
              <a:rPr lang="en-US" dirty="0" smtClean="0"/>
              <a:t>100 radiative layers</a:t>
            </a:r>
          </a:p>
          <a:p>
            <a:r>
              <a:rPr lang="en-US" dirty="0" smtClean="0"/>
              <a:t>1.75 Aerosol multiplier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2197</TotalTime>
  <Words>1134</Words>
  <Application>Microsoft Office PowerPoint</Application>
  <PresentationFormat>Widescreen</PresentationFormat>
  <Paragraphs>215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Trebuchet MS</vt:lpstr>
      <vt:lpstr>Office Theme</vt:lpstr>
      <vt:lpstr>Equation</vt:lpstr>
      <vt:lpstr>Real-time Aerosol Loading Measurements at Two Separated Sites</vt:lpstr>
      <vt:lpstr>PowerPoint Presentation</vt:lpstr>
      <vt:lpstr>PowerPoint Presentation</vt:lpstr>
      <vt:lpstr>PowerPoint Presentation</vt:lpstr>
      <vt:lpstr>Daytime Sky Brightness Characterization </vt:lpstr>
      <vt:lpstr>Daytime Sky Brightness Characterization LEEDR Path Radiance</vt:lpstr>
      <vt:lpstr>Radiance Validation – Clear Sky HSI- and CCD-Radiance Comparisons</vt:lpstr>
      <vt:lpstr>Radiance Validation – Low Overcast HSI- and CCD-Radiance Comparisons</vt:lpstr>
      <vt:lpstr>Sky Radiance Validation – Default Aerosol Conc Capt Thomas Radiance Measurements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Fiorino, Steven T Civ USAF AETC AFIT/ENP</dc:creator>
  <cp:lastModifiedBy>Kathleen Kraemer</cp:lastModifiedBy>
  <cp:revision>131</cp:revision>
  <dcterms:created xsi:type="dcterms:W3CDTF">2018-04-18T13:28:56Z</dcterms:created>
  <dcterms:modified xsi:type="dcterms:W3CDTF">2018-06-18T14:27:51Z</dcterms:modified>
</cp:coreProperties>
</file>