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301" r:id="rId3"/>
    <p:sldId id="284" r:id="rId4"/>
    <p:sldId id="285" r:id="rId5"/>
    <p:sldId id="286" r:id="rId6"/>
    <p:sldId id="303" r:id="rId7"/>
    <p:sldId id="302" r:id="rId8"/>
    <p:sldId id="309" r:id="rId9"/>
    <p:sldId id="310" r:id="rId10"/>
    <p:sldId id="295" r:id="rId11"/>
    <p:sldId id="296" r:id="rId12"/>
    <p:sldId id="297" r:id="rId13"/>
    <p:sldId id="287" r:id="rId14"/>
    <p:sldId id="308"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00" autoAdjust="0"/>
    <p:restoredTop sz="94660"/>
  </p:normalViewPr>
  <p:slideViewPr>
    <p:cSldViewPr snapToGrid="0">
      <p:cViewPr varScale="1">
        <p:scale>
          <a:sx n="56" d="100"/>
          <a:sy n="56" d="100"/>
        </p:scale>
        <p:origin x="90" y="648"/>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7C1EC-3B9A-40D2-AC37-7DEA02F16852}" type="datetimeFigureOut">
              <a:rPr lang="en-US" smtClean="0"/>
              <a:t>6/18/2018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2E1E6-9127-4B41-ABF8-49C074BB9702}" type="slidenum">
              <a:rPr lang="en-US" smtClean="0"/>
              <a:t>‹#›</a:t>
            </a:fld>
            <a:endParaRPr lang="en-US"/>
          </a:p>
        </p:txBody>
      </p:sp>
    </p:spTree>
    <p:extLst>
      <p:ext uri="{BB962C8B-B14F-4D97-AF65-F5344CB8AC3E}">
        <p14:creationId xmlns:p14="http://schemas.microsoft.com/office/powerpoint/2010/main" val="243468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754D79-B861-41E7-97CB-8D916488DB01}"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3013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p>
            <a:pPr>
              <a:defRPr/>
            </a:pPr>
            <a:fld id="{D517799D-0776-4F53-94E6-898FC2E313BF}" type="slidenum">
              <a:rPr lang="en-US" smtClean="0"/>
              <a:pPr>
                <a:defRPr/>
              </a:pPr>
              <a:t>6</a:t>
            </a:fld>
            <a:endParaRPr lang="en-US" smtClean="0"/>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dirty="0" smtClean="0"/>
              <a:t>One of the most important aspects of the LEEDR is its boundary layer characterization.  The lowest, most dense part of the atmosphere is quantified by the surface properties (climatologically we have lots of surface data, upper air data are much sparser in time and space).  This can be done because the atmosphere is well mixed in the lowest layers where the wind interacts with terrain.  Thus the boundary layer varies in depth based on wind speed and surface roughness.  Over land the BL can be 1-2 km thick (~1.5 km) during the day when winds are typically strongest.  At night the BL typically crashes to only a few hundred meters thick.  Over the ocean the BL is always about 400-500 m thick due to the relative smoothness of the ocean surface.  In the well mixed BL temperature decreases at a known adiabatic rate and every other parameter is relatively constant.  So the relative humidity increases with height, allowing soluble (hygroscopic) aerosols to increase in size.  Thus the “</a:t>
            </a:r>
            <a:r>
              <a:rPr lang="en-US" altLang="en-US" dirty="0" err="1" smtClean="0"/>
              <a:t>Fiorino</a:t>
            </a:r>
            <a:r>
              <a:rPr lang="en-US" altLang="en-US" dirty="0" smtClean="0"/>
              <a:t> Spike” in aerosol scattering near the top of the BL.</a:t>
            </a:r>
          </a:p>
        </p:txBody>
      </p:sp>
    </p:spTree>
    <p:extLst>
      <p:ext uri="{BB962C8B-B14F-4D97-AF65-F5344CB8AC3E}">
        <p14:creationId xmlns:p14="http://schemas.microsoft.com/office/powerpoint/2010/main" val="85317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52834D-1515-4202-B583-1DDD378CCD3A}" type="datetimeFigureOut">
              <a:rPr lang="en-US" smtClean="0"/>
              <a:t>6/18/2018</a:t>
            </a:fld>
            <a:endParaRPr lang="en-US"/>
          </a:p>
        </p:txBody>
      </p:sp>
      <p:sp>
        <p:nvSpPr>
          <p:cNvPr id="5" name="Footer Placeholder 4"/>
          <p:cNvSpPr>
            <a:spLocks noGrp="1"/>
          </p:cNvSpPr>
          <p:nvPr>
            <p:ph type="ftr" sz="quarter" idx="11"/>
          </p:nvPr>
        </p:nvSpPr>
        <p:spPr/>
        <p:txBody>
          <a:bodyPr/>
          <a:lstStyle>
            <a:lvl1pPr>
              <a:defRPr sz="1200"/>
            </a:lvl1pPr>
          </a:lstStyle>
          <a:p>
            <a:endParaRPr lang="en-US" dirty="0" smtClean="0"/>
          </a:p>
        </p:txBody>
      </p:sp>
      <p:sp>
        <p:nvSpPr>
          <p:cNvPr id="6" name="Slide Number Placeholder 5"/>
          <p:cNvSpPr>
            <a:spLocks noGrp="1"/>
          </p:cNvSpPr>
          <p:nvPr>
            <p:ph type="sldNum" sz="quarter" idx="12"/>
          </p:nvPr>
        </p:nvSpPr>
        <p:spPr/>
        <p:txBody>
          <a:bodyPr/>
          <a:lstStyle/>
          <a:p>
            <a:fld id="{AA4B1BC5-ED8A-482F-B1B4-CCBE0EC4A787}" type="slidenum">
              <a:rPr lang="en-US" smtClean="0"/>
              <a:t>‹#›</a:t>
            </a:fld>
            <a:endParaRPr lang="en-US"/>
          </a:p>
        </p:txBody>
      </p:sp>
      <p:sp>
        <p:nvSpPr>
          <p:cNvPr id="9" name="TextBox 8"/>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18686214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2834D-1515-4202-B583-1DDD378CCD3A}"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B1BC5-ED8A-482F-B1B4-CCBE0EC4A787}" type="slidenum">
              <a:rPr lang="en-US" smtClean="0"/>
              <a:t>‹#›</a:t>
            </a:fld>
            <a:endParaRPr lang="en-US"/>
          </a:p>
        </p:txBody>
      </p:sp>
    </p:spTree>
    <p:extLst>
      <p:ext uri="{BB962C8B-B14F-4D97-AF65-F5344CB8AC3E}">
        <p14:creationId xmlns:p14="http://schemas.microsoft.com/office/powerpoint/2010/main" val="9164340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2834D-1515-4202-B583-1DDD378CCD3A}"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B1BC5-ED8A-482F-B1B4-CCBE0EC4A787}" type="slidenum">
              <a:rPr lang="en-US" smtClean="0"/>
              <a:t>‹#›</a:t>
            </a:fld>
            <a:endParaRPr lang="en-US"/>
          </a:p>
        </p:txBody>
      </p:sp>
    </p:spTree>
    <p:extLst>
      <p:ext uri="{BB962C8B-B14F-4D97-AF65-F5344CB8AC3E}">
        <p14:creationId xmlns:p14="http://schemas.microsoft.com/office/powerpoint/2010/main" val="1197021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2834D-1515-4202-B583-1DDD378CCD3A}"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B1BC5-ED8A-482F-B1B4-CCBE0EC4A787}" type="slidenum">
              <a:rPr lang="en-US" smtClean="0"/>
              <a:t>‹#›</a:t>
            </a:fld>
            <a:endParaRPr lang="en-US"/>
          </a:p>
        </p:txBody>
      </p:sp>
      <p:sp>
        <p:nvSpPr>
          <p:cNvPr id="8" name="TextBox 7"/>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407796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52834D-1515-4202-B583-1DDD378CCD3A}"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B1BC5-ED8A-482F-B1B4-CCBE0EC4A787}" type="slidenum">
              <a:rPr lang="en-US" smtClean="0"/>
              <a:t>‹#›</a:t>
            </a:fld>
            <a:endParaRPr lang="en-US"/>
          </a:p>
        </p:txBody>
      </p:sp>
      <p:sp>
        <p:nvSpPr>
          <p:cNvPr id="8" name="TextBox 7"/>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22777217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52834D-1515-4202-B583-1DDD378CCD3A}"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4B1BC5-ED8A-482F-B1B4-CCBE0EC4A787}" type="slidenum">
              <a:rPr lang="en-US" smtClean="0"/>
              <a:t>‹#›</a:t>
            </a:fld>
            <a:endParaRPr lang="en-US"/>
          </a:p>
        </p:txBody>
      </p:sp>
      <p:sp>
        <p:nvSpPr>
          <p:cNvPr id="10" name="TextBox 9"/>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34739463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52834D-1515-4202-B583-1DDD378CCD3A}" type="datetimeFigureOut">
              <a:rPr lang="en-US" smtClean="0"/>
              <a:t>6/18/2018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B1BC5-ED8A-482F-B1B4-CCBE0EC4A787}" type="slidenum">
              <a:rPr lang="en-US" smtClean="0"/>
              <a:t>‹#›</a:t>
            </a:fld>
            <a:endParaRPr lang="en-US"/>
          </a:p>
        </p:txBody>
      </p:sp>
      <p:sp>
        <p:nvSpPr>
          <p:cNvPr id="12" name="TextBox 11"/>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11616608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2834D-1515-4202-B583-1DDD378CCD3A}" type="datetimeFigureOut">
              <a:rPr lang="en-US" smtClean="0"/>
              <a:t>6/18/2018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B1BC5-ED8A-482F-B1B4-CCBE0EC4A787}" type="slidenum">
              <a:rPr lang="en-US" smtClean="0"/>
              <a:t>‹#›</a:t>
            </a:fld>
            <a:endParaRPr lang="en-US"/>
          </a:p>
        </p:txBody>
      </p:sp>
      <p:sp>
        <p:nvSpPr>
          <p:cNvPr id="8" name="TextBox 7"/>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9472472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2834D-1515-4202-B583-1DDD378CCD3A}" type="datetimeFigureOut">
              <a:rPr lang="en-US" smtClean="0"/>
              <a:t>6/18/2018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B1BC5-ED8A-482F-B1B4-CCBE0EC4A787}" type="slidenum">
              <a:rPr lang="en-US" smtClean="0"/>
              <a:t>‹#›</a:t>
            </a:fld>
            <a:endParaRPr lang="en-US"/>
          </a:p>
        </p:txBody>
      </p:sp>
      <p:sp>
        <p:nvSpPr>
          <p:cNvPr id="7" name="TextBox 6"/>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41526892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2834D-1515-4202-B583-1DDD378CCD3A}"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B1BC5-ED8A-482F-B1B4-CCBE0EC4A787}" type="slidenum">
              <a:rPr lang="en-US" smtClean="0"/>
              <a:t>‹#›</a:t>
            </a:fld>
            <a:endParaRPr lang="en-US"/>
          </a:p>
        </p:txBody>
      </p:sp>
      <p:sp>
        <p:nvSpPr>
          <p:cNvPr id="10" name="TextBox 9"/>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35484745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52834D-1515-4202-B583-1DDD378CCD3A}"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B1BC5-ED8A-482F-B1B4-CCBE0EC4A787}" type="slidenum">
              <a:rPr lang="en-US" smtClean="0"/>
              <a:t>‹#›</a:t>
            </a:fld>
            <a:endParaRPr lang="en-US"/>
          </a:p>
        </p:txBody>
      </p:sp>
      <p:sp>
        <p:nvSpPr>
          <p:cNvPr id="10" name="TextBox 9"/>
          <p:cNvSpPr txBox="1"/>
          <p:nvPr userDrawn="1"/>
        </p:nvSpPr>
        <p:spPr>
          <a:xfrm>
            <a:off x="742950" y="6537423"/>
            <a:ext cx="2133600" cy="307777"/>
          </a:xfrm>
          <a:prstGeom prst="rect">
            <a:avLst/>
          </a:prstGeom>
          <a:noFill/>
        </p:spPr>
        <p:txBody>
          <a:bodyPr>
            <a:spAutoFit/>
          </a:bodyPr>
          <a:lstStyle/>
          <a:p>
            <a:pPr>
              <a:defRPr/>
            </a:pPr>
            <a:r>
              <a:rPr lang="en-US" sz="1400" dirty="0" smtClean="0">
                <a:latin typeface="Calibri" pitchFamily="34" charset="0"/>
                <a:cs typeface="+mn-cs"/>
              </a:rPr>
              <a:t>Distribution A</a:t>
            </a:r>
            <a:endParaRPr lang="en-US" sz="1400" dirty="0">
              <a:latin typeface="Calibri" pitchFamily="34" charset="0"/>
              <a:cs typeface="+mn-cs"/>
            </a:endParaRPr>
          </a:p>
        </p:txBody>
      </p:sp>
    </p:spTree>
    <p:extLst>
      <p:ext uri="{BB962C8B-B14F-4D97-AF65-F5344CB8AC3E}">
        <p14:creationId xmlns:p14="http://schemas.microsoft.com/office/powerpoint/2010/main" val="1880792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2834D-1515-4202-B583-1DDD378CCD3A}" type="datetimeFigureOut">
              <a:rPr lang="en-US" smtClean="0"/>
              <a:t>6/18/2018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smtClean="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B1BC5-ED8A-482F-B1B4-CCBE0EC4A787}" type="slidenum">
              <a:rPr lang="en-US" smtClean="0"/>
              <a:t>‹#›</a:t>
            </a:fld>
            <a:endParaRPr lang="en-US"/>
          </a:p>
        </p:txBody>
      </p:sp>
      <p:pic>
        <p:nvPicPr>
          <p:cNvPr id="7" name="Picture 1"/>
          <p:cNvPicPr>
            <a:picLocks noChangeAspect="1" noChangeArrowheads="1"/>
          </p:cNvPicPr>
          <p:nvPr userDrawn="1"/>
        </p:nvPicPr>
        <p:blipFill>
          <a:blip r:embed="rId13" cstate="print"/>
          <a:srcRect/>
          <a:stretch>
            <a:fillRect/>
          </a:stretch>
        </p:blipFill>
        <p:spPr bwMode="auto">
          <a:xfrm>
            <a:off x="10591800" y="39687"/>
            <a:ext cx="1524000" cy="650875"/>
          </a:xfrm>
          <a:prstGeom prst="rect">
            <a:avLst/>
          </a:prstGeom>
          <a:noFill/>
          <a:ln w="9525">
            <a:noFill/>
            <a:miter lim="800000"/>
            <a:headEnd/>
            <a:tailEnd/>
          </a:ln>
        </p:spPr>
      </p:pic>
      <p:pic>
        <p:nvPicPr>
          <p:cNvPr id="9" name="Picture 11" descr="K:\ENP\CDE\CDE_Executive Administrator\Logos and Templates\Logos\CDE_2009_Logo.png"/>
          <p:cNvPicPr>
            <a:picLocks noChangeAspect="1" noChangeArrowheads="1"/>
          </p:cNvPicPr>
          <p:nvPr userDrawn="1"/>
        </p:nvPicPr>
        <p:blipFill>
          <a:blip r:embed="rId14" cstate="print"/>
          <a:srcRect/>
          <a:stretch>
            <a:fillRect/>
          </a:stretch>
        </p:blipFill>
        <p:spPr bwMode="auto">
          <a:xfrm>
            <a:off x="1004626" y="0"/>
            <a:ext cx="914400" cy="1039813"/>
          </a:xfrm>
          <a:prstGeom prst="rect">
            <a:avLst/>
          </a:prstGeom>
          <a:noFill/>
          <a:ln w="9525">
            <a:noFill/>
            <a:miter lim="800000"/>
            <a:headEnd/>
            <a:tailEnd/>
          </a:ln>
        </p:spPr>
      </p:pic>
      <p:pic>
        <p:nvPicPr>
          <p:cNvPr id="10" name="Picture 9"/>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26" b="11292"/>
          <a:stretch/>
        </p:blipFill>
        <p:spPr>
          <a:xfrm>
            <a:off x="13239" y="-62575"/>
            <a:ext cx="1115436" cy="1076394"/>
          </a:xfrm>
          <a:prstGeom prst="rect">
            <a:avLst/>
          </a:prstGeom>
        </p:spPr>
      </p:pic>
    </p:spTree>
    <p:extLst>
      <p:ext uri="{BB962C8B-B14F-4D97-AF65-F5344CB8AC3E}">
        <p14:creationId xmlns:p14="http://schemas.microsoft.com/office/powerpoint/2010/main" val="2866782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9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emf"/><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4"/>
          <p:cNvSpPr txBox="1">
            <a:spLocks noChangeArrowheads="1"/>
          </p:cNvSpPr>
          <p:nvPr/>
        </p:nvSpPr>
        <p:spPr bwMode="auto">
          <a:xfrm>
            <a:off x="1676400" y="1087114"/>
            <a:ext cx="8839200" cy="4832092"/>
          </a:xfrm>
          <a:prstGeom prst="rect">
            <a:avLst/>
          </a:prstGeom>
          <a:noFill/>
          <a:ln w="9525" algn="ctr">
            <a:noFill/>
            <a:miter lim="800000"/>
            <a:headEnd/>
            <a:tailEnd/>
          </a:ln>
        </p:spPr>
        <p:txBody>
          <a:bodyPr>
            <a:spAutoFit/>
          </a:bodyPr>
          <a:lstStyle/>
          <a:p>
            <a:pPr algn="ctr" eaLnBrk="0" hangingPunct="0"/>
            <a:endParaRPr lang="en-US" b="1" dirty="0"/>
          </a:p>
          <a:p>
            <a:pPr algn="ctr" eaLnBrk="0" hangingPunct="0"/>
            <a:r>
              <a:rPr lang="en-US" sz="3200" b="1" i="1" dirty="0"/>
              <a:t>Coupled Surface Observations of Temperature, Pressure, and Humidity with </a:t>
            </a:r>
            <a:endParaRPr lang="en-US" sz="3200" b="1" i="1" dirty="0" smtClean="0"/>
          </a:p>
          <a:p>
            <a:pPr algn="ctr" eaLnBrk="0" hangingPunct="0"/>
            <a:r>
              <a:rPr lang="en-US" sz="3200" b="1" i="1" dirty="0" smtClean="0"/>
              <a:t>Surface </a:t>
            </a:r>
            <a:r>
              <a:rPr lang="en-US" sz="3200" b="1" i="1" dirty="0"/>
              <a:t>Aerosol Particle Counts for </a:t>
            </a:r>
            <a:endParaRPr lang="en-US" sz="3200" b="1" i="1" dirty="0" smtClean="0"/>
          </a:p>
          <a:p>
            <a:pPr algn="ctr" eaLnBrk="0" hangingPunct="0"/>
            <a:r>
              <a:rPr lang="en-US" sz="3200" b="1" i="1" dirty="0" smtClean="0"/>
              <a:t>Daytime </a:t>
            </a:r>
            <a:r>
              <a:rPr lang="en-US" sz="3200" b="1" i="1" dirty="0"/>
              <a:t>Sky Radiance Quantification</a:t>
            </a:r>
            <a:endParaRPr lang="en-US" b="1" dirty="0"/>
          </a:p>
          <a:p>
            <a:pPr algn="ctr" eaLnBrk="0" hangingPunct="0"/>
            <a:endParaRPr lang="en-US" b="1" dirty="0"/>
          </a:p>
          <a:p>
            <a:pPr algn="ctr" eaLnBrk="0" hangingPunct="0"/>
            <a:r>
              <a:rPr lang="en-US" b="1" dirty="0" smtClean="0"/>
              <a:t>05 June 2018</a:t>
            </a:r>
          </a:p>
          <a:p>
            <a:pPr algn="ctr" eaLnBrk="0" hangingPunct="0"/>
            <a:endParaRPr lang="en-US" b="1" dirty="0"/>
          </a:p>
          <a:p>
            <a:pPr algn="ctr" eaLnBrk="0" hangingPunct="0"/>
            <a:endParaRPr lang="en-US" b="1" dirty="0"/>
          </a:p>
          <a:p>
            <a:pPr algn="ctr" eaLnBrk="0" hangingPunct="0"/>
            <a:r>
              <a:rPr lang="en-US" b="1" dirty="0" smtClean="0"/>
              <a:t>Lt Scott Wolfmeyer</a:t>
            </a:r>
            <a:r>
              <a:rPr lang="en-US" b="1" baseline="30000" dirty="0" smtClean="0"/>
              <a:t>1</a:t>
            </a:r>
            <a:r>
              <a:rPr lang="en-US" b="1" dirty="0" smtClean="0"/>
              <a:t>, </a:t>
            </a:r>
            <a:r>
              <a:rPr lang="en-US" b="1" dirty="0" err="1" smtClean="0"/>
              <a:t>Capt</a:t>
            </a:r>
            <a:r>
              <a:rPr lang="en-US" b="1" dirty="0" smtClean="0"/>
              <a:t> Grant Thomas</a:t>
            </a:r>
            <a:r>
              <a:rPr lang="en-US" b="1" baseline="30000" dirty="0" smtClean="0"/>
              <a:t>2</a:t>
            </a:r>
            <a:r>
              <a:rPr lang="en-US" b="1" dirty="0" smtClean="0"/>
              <a:t>, and </a:t>
            </a:r>
            <a:r>
              <a:rPr lang="en-US" b="1" dirty="0" err="1" smtClean="0"/>
              <a:t>Dr</a:t>
            </a:r>
            <a:r>
              <a:rPr lang="en-US" b="1" dirty="0" smtClean="0"/>
              <a:t> </a:t>
            </a:r>
            <a:r>
              <a:rPr lang="en-US" b="1" dirty="0"/>
              <a:t>Steven </a:t>
            </a:r>
            <a:r>
              <a:rPr lang="en-US" b="1" dirty="0" smtClean="0"/>
              <a:t>Fiorino</a:t>
            </a:r>
            <a:r>
              <a:rPr lang="en-US" b="1" baseline="30000" dirty="0"/>
              <a:t>1</a:t>
            </a:r>
            <a:endParaRPr lang="en-US" b="1" dirty="0" smtClean="0"/>
          </a:p>
          <a:p>
            <a:pPr algn="ctr" eaLnBrk="0" hangingPunct="0"/>
            <a:endParaRPr lang="en-US" sz="1600" b="1" dirty="0"/>
          </a:p>
          <a:p>
            <a:pPr algn="ctr" eaLnBrk="0" hangingPunct="0"/>
            <a:r>
              <a:rPr lang="en-US" sz="1400" b="1" baseline="30000" dirty="0" smtClean="0"/>
              <a:t>1</a:t>
            </a:r>
            <a:r>
              <a:rPr lang="en-US" sz="1400" b="1" dirty="0" smtClean="0"/>
              <a:t>Department </a:t>
            </a:r>
            <a:r>
              <a:rPr lang="en-US" sz="1400" b="1" dirty="0"/>
              <a:t>of Engineering Physics, Air Force Institute of Technology, 2950 Hobson Way, </a:t>
            </a:r>
            <a:endParaRPr lang="en-US" sz="1400" b="1" dirty="0" smtClean="0"/>
          </a:p>
          <a:p>
            <a:pPr algn="ctr" eaLnBrk="0" hangingPunct="0"/>
            <a:r>
              <a:rPr lang="en-US" sz="1400" b="1" dirty="0" smtClean="0"/>
              <a:t>Wright-Patterson </a:t>
            </a:r>
            <a:r>
              <a:rPr lang="en-US" sz="1400" b="1" dirty="0"/>
              <a:t>AFB, OH 45433-7765</a:t>
            </a:r>
          </a:p>
          <a:p>
            <a:pPr algn="ctr" eaLnBrk="0" hangingPunct="0"/>
            <a:r>
              <a:rPr lang="en-US" sz="1400" b="1" baseline="30000" dirty="0" smtClean="0"/>
              <a:t>2</a:t>
            </a:r>
            <a:r>
              <a:rPr lang="en-US" sz="1400" b="1" dirty="0" smtClean="0"/>
              <a:t>Department </a:t>
            </a:r>
            <a:r>
              <a:rPr lang="en-US" sz="1400" b="1" dirty="0"/>
              <a:t>of Aeronautical and </a:t>
            </a:r>
            <a:r>
              <a:rPr lang="en-US" sz="1400" b="1" dirty="0" err="1"/>
              <a:t>Astronautical</a:t>
            </a:r>
            <a:r>
              <a:rPr lang="en-US" sz="1400" b="1" dirty="0"/>
              <a:t> Engineering, Air Force Institute of Technology, 2950 Hobson Way, Wright-Patterson AFB, OH 45433-7765</a:t>
            </a:r>
          </a:p>
        </p:txBody>
      </p:sp>
      <p:sp>
        <p:nvSpPr>
          <p:cNvPr id="15363" name="Text Box 17"/>
          <p:cNvSpPr txBox="1">
            <a:spLocks noChangeArrowheads="1"/>
          </p:cNvSpPr>
          <p:nvPr/>
        </p:nvSpPr>
        <p:spPr bwMode="auto">
          <a:xfrm>
            <a:off x="1676400" y="6005910"/>
            <a:ext cx="8763000" cy="307777"/>
          </a:xfrm>
          <a:prstGeom prst="rect">
            <a:avLst/>
          </a:prstGeom>
          <a:noFill/>
          <a:ln w="12700" algn="ctr">
            <a:solidFill>
              <a:schemeClr val="tx1"/>
            </a:solidFill>
            <a:miter lim="800000"/>
            <a:headEnd/>
            <a:tailEnd/>
          </a:ln>
        </p:spPr>
        <p:txBody>
          <a:bodyPr>
            <a:spAutoFit/>
          </a:bodyPr>
          <a:lstStyle/>
          <a:p>
            <a:pPr algn="ctr"/>
            <a:r>
              <a:rPr lang="en-US" altLang="en-US" sz="1400" dirty="0"/>
              <a:t>Distribution A. Cleared for public release. Distribution unlimited</a:t>
            </a:r>
            <a:endParaRPr lang="en-US" sz="1400" b="1" dirty="0"/>
          </a:p>
        </p:txBody>
      </p:sp>
      <p:sp>
        <p:nvSpPr>
          <p:cNvPr id="6" name="Text Box 14"/>
          <p:cNvSpPr txBox="1">
            <a:spLocks noChangeArrowheads="1"/>
          </p:cNvSpPr>
          <p:nvPr/>
        </p:nvSpPr>
        <p:spPr bwMode="auto">
          <a:xfrm>
            <a:off x="1646694" y="166599"/>
            <a:ext cx="8839200" cy="707886"/>
          </a:xfrm>
          <a:prstGeom prst="rect">
            <a:avLst/>
          </a:prstGeom>
          <a:noFill/>
          <a:ln w="9525" algn="ctr">
            <a:noFill/>
            <a:miter lim="800000"/>
            <a:headEnd/>
            <a:tailEnd/>
          </a:ln>
        </p:spPr>
        <p:txBody>
          <a:bodyPr>
            <a:spAutoFit/>
          </a:bodyPr>
          <a:lstStyle/>
          <a:p>
            <a:pPr algn="ctr">
              <a:buFont typeface="Arial" pitchFamily="34" charset="0"/>
              <a:buNone/>
              <a:defRPr/>
            </a:pPr>
            <a:r>
              <a:rPr lang="en-US" sz="2000" b="1" i="1" dirty="0">
                <a:solidFill>
                  <a:srgbClr val="2D2DB9">
                    <a:lumMod val="50000"/>
                  </a:srgbClr>
                </a:solidFill>
                <a:cs typeface="Arial" charset="0"/>
              </a:rPr>
              <a:t>IEEE Geoscience and Remote Sensing Society’s </a:t>
            </a:r>
          </a:p>
          <a:p>
            <a:pPr algn="ctr">
              <a:buFont typeface="Arial" pitchFamily="34" charset="0"/>
              <a:buNone/>
              <a:defRPr/>
            </a:pPr>
            <a:r>
              <a:rPr lang="en-US" sz="2000" b="1" i="1" dirty="0">
                <a:solidFill>
                  <a:srgbClr val="2D2DB9">
                    <a:lumMod val="50000"/>
                  </a:srgbClr>
                </a:solidFill>
                <a:cs typeface="Arial" charset="0"/>
              </a:rPr>
              <a:t>2018 Atmospheric Transmission Models-Modeling in Remote Sensing Meeting</a:t>
            </a:r>
          </a:p>
        </p:txBody>
      </p:sp>
    </p:spTree>
    <p:extLst>
      <p:ext uri="{BB962C8B-B14F-4D97-AF65-F5344CB8AC3E}">
        <p14:creationId xmlns:p14="http://schemas.microsoft.com/office/powerpoint/2010/main" val="175866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3" y="1276351"/>
            <a:ext cx="3471863" cy="275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3" y="4105285"/>
            <a:ext cx="3471863" cy="272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30" y="1508129"/>
            <a:ext cx="3984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1842" y="2803530"/>
            <a:ext cx="42370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7665" y="5684669"/>
            <a:ext cx="23907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
          <p:cNvSpPr txBox="1">
            <a:spLocks noChangeArrowheads="1"/>
          </p:cNvSpPr>
          <p:nvPr/>
        </p:nvSpPr>
        <p:spPr bwMode="auto">
          <a:xfrm>
            <a:off x="6500817" y="1309692"/>
            <a:ext cx="292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The distribution (lognormal)</a:t>
            </a:r>
          </a:p>
        </p:txBody>
      </p:sp>
      <p:sp>
        <p:nvSpPr>
          <p:cNvPr id="21514" name="TextBox 9"/>
          <p:cNvSpPr txBox="1">
            <a:spLocks noChangeArrowheads="1"/>
          </p:cNvSpPr>
          <p:nvPr/>
        </p:nvSpPr>
        <p:spPr bwMode="auto">
          <a:xfrm>
            <a:off x="6891341" y="2536831"/>
            <a:ext cx="1998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The Mie Extinction</a:t>
            </a:r>
          </a:p>
        </p:txBody>
      </p:sp>
      <p:sp>
        <p:nvSpPr>
          <p:cNvPr id="21515" name="TextBox 10"/>
          <p:cNvSpPr txBox="1">
            <a:spLocks noChangeArrowheads="1"/>
          </p:cNvSpPr>
          <p:nvPr/>
        </p:nvSpPr>
        <p:spPr bwMode="auto">
          <a:xfrm>
            <a:off x="6267457" y="4448178"/>
            <a:ext cx="3459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The water uptake size adjustment</a:t>
            </a:r>
          </a:p>
        </p:txBody>
      </p:sp>
      <p:sp>
        <p:nvSpPr>
          <p:cNvPr id="21516" name="TextBox 12"/>
          <p:cNvSpPr txBox="1">
            <a:spLocks noChangeArrowheads="1"/>
          </p:cNvSpPr>
          <p:nvPr/>
        </p:nvSpPr>
        <p:spPr bwMode="auto">
          <a:xfrm>
            <a:off x="6400801" y="5624343"/>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The refractive index adjustment</a:t>
            </a:r>
          </a:p>
        </p:txBody>
      </p:sp>
      <mc:AlternateContent xmlns:mc="http://schemas.openxmlformats.org/markup-compatibility/2006" xmlns:a14="http://schemas.microsoft.com/office/drawing/2010/main">
        <mc:Choice Requires="a14">
          <p:sp>
            <p:nvSpPr>
              <p:cNvPr id="2" name="TextBox 1"/>
              <p:cNvSpPr txBox="1"/>
              <p:nvPr/>
            </p:nvSpPr>
            <p:spPr>
              <a:xfrm>
                <a:off x="5715893" y="4829179"/>
                <a:ext cx="4798814" cy="3906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600" i="1" smtClean="0">
                              <a:latin typeface="Cambria Math" panose="02040503050406030204" pitchFamily="18" charset="0"/>
                            </a:rPr>
                          </m:ctrlPr>
                        </m:funcPr>
                        <m:fName>
                          <m:r>
                            <m:rPr>
                              <m:sty m:val="p"/>
                            </m:rPr>
                            <a:rPr lang="en-US" sz="1600" i="0" smtClean="0">
                              <a:latin typeface="Cambria Math" panose="02040503050406030204" pitchFamily="18" charset="0"/>
                            </a:rPr>
                            <m:t>log</m:t>
                          </m:r>
                        </m:fName>
                        <m:e>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𝑤</m:t>
                                  </m:r>
                                </m:sub>
                              </m:sSub>
                            </m:e>
                          </m:d>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m:t>
                                  </m:r>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ln</m:t>
                                      </m:r>
                                    </m:fName>
                                    <m:e>
                                      <m:d>
                                        <m:dPr>
                                          <m:ctrlPr>
                                            <a:rPr lang="en-US" sz="1600" i="1">
                                              <a:latin typeface="Cambria Math" panose="02040503050406030204" pitchFamily="18" charset="0"/>
                                            </a:rPr>
                                          </m:ctrlPr>
                                        </m:dPr>
                                        <m:e>
                                          <m:r>
                                            <a:rPr lang="en-US" sz="1600" i="1">
                                              <a:latin typeface="Cambria Math" panose="02040503050406030204" pitchFamily="18" charset="0"/>
                                            </a:rPr>
                                            <m:t>𝑁𝐷</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2</m:t>
                                              </m:r>
                                              <m:r>
                                                <m:rPr>
                                                  <m:sty m:val="p"/>
                                                </m:rPr>
                                                <a:rPr lang="el-GR" sz="1600" i="1">
                                                  <a:latin typeface="Cambria Math" panose="02040503050406030204" pitchFamily="18" charset="0"/>
                                                </a:rPr>
                                                <m:t>π</m:t>
                                              </m:r>
                                            </m:e>
                                          </m:rad>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r>
                                                <m:rPr>
                                                  <m:sty m:val="p"/>
                                                </m:rPr>
                                                <a:rPr lang="el-GR" sz="1600" i="1">
                                                  <a:latin typeface="Cambria Math" panose="02040503050406030204" pitchFamily="18" charset="0"/>
                                                </a:rPr>
                                                <m:t>σ</m:t>
                                              </m:r>
                                            </m:e>
                                          </m:func>
                                        </m:e>
                                      </m:d>
                                      <m:r>
                                        <a:rPr lang="en-US" sz="1600" i="1">
                                          <a:latin typeface="Cambria Math" panose="02040503050406030204" pitchFamily="18" charset="0"/>
                                        </a:rPr>
                                        <m:t>2</m:t>
                                      </m:r>
                                    </m:e>
                                  </m:func>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unc>
                                            <m:funcPr>
                                              <m:ctrlPr>
                                                <a:rPr lang="en-US" sz="1600" i="1">
                                                  <a:latin typeface="Cambria Math" panose="02040503050406030204" pitchFamily="18" charset="0"/>
                                                </a:rPr>
                                              </m:ctrlPr>
                                            </m:funcPr>
                                            <m:fName>
                                              <m:r>
                                                <m:rPr>
                                                  <m:sty m:val="p"/>
                                                </m:rPr>
                                                <a:rPr lang="en-US" sz="1600">
                                                  <a:latin typeface="Cambria Math" panose="02040503050406030204" pitchFamily="18" charset="0"/>
                                                </a:rPr>
                                                <m:t>log</m:t>
                                              </m:r>
                                            </m:fName>
                                            <m:e>
                                              <m:r>
                                                <m:rPr>
                                                  <m:sty m:val="p"/>
                                                </m:rPr>
                                                <a:rPr lang="el-GR" sz="1600" i="1" smtClean="0">
                                                  <a:latin typeface="Cambria Math" panose="02040503050406030204" pitchFamily="18" charset="0"/>
                                                </a:rPr>
                                                <m:t>σ</m:t>
                                              </m:r>
                                            </m:e>
                                          </m:func>
                                        </m:e>
                                      </m:d>
                                    </m:e>
                                    <m:sup>
                                      <m:r>
                                        <a:rPr lang="en-US" sz="1600" i="1">
                                          <a:latin typeface="Cambria Math" panose="02040503050406030204" pitchFamily="18" charset="0"/>
                                        </a:rPr>
                                        <m:t>2</m:t>
                                      </m:r>
                                    </m:sup>
                                  </m:sSup>
                                </m:e>
                              </m:d>
                            </m:e>
                            <m:sup>
                              <m:f>
                                <m:fPr>
                                  <m:type m:val="skw"/>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sup>
                          </m:sSup>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log</m:t>
                              </m:r>
                            </m:fNa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𝑀</m:t>
                                  </m:r>
                                </m:sub>
                              </m:sSub>
                            </m:e>
                          </m:func>
                        </m:e>
                      </m:func>
                    </m:oMath>
                  </m:oMathPara>
                </a14:m>
                <a:endParaRPr lang="en-US" sz="1600" dirty="0"/>
              </a:p>
            </p:txBody>
          </p:sp>
        </mc:Choice>
        <mc:Fallback xmlns="">
          <p:sp>
            <p:nvSpPr>
              <p:cNvPr id="2" name="TextBox 1"/>
              <p:cNvSpPr txBox="1">
                <a:spLocks noRot="1" noChangeAspect="1" noMove="1" noResize="1" noEditPoints="1" noAdjustHandles="1" noChangeArrowheads="1" noChangeShapeType="1" noTextEdit="1"/>
              </p:cNvSpPr>
              <p:nvPr/>
            </p:nvSpPr>
            <p:spPr>
              <a:xfrm>
                <a:off x="5715893" y="4829179"/>
                <a:ext cx="4798814" cy="390620"/>
              </a:xfrm>
              <a:prstGeom prst="rect">
                <a:avLst/>
              </a:prstGeom>
              <a:blipFill rotWithShape="0">
                <a:blip r:embed="rId7"/>
                <a:stretch>
                  <a:fillRect/>
                </a:stretch>
              </a:blipFill>
            </p:spPr>
            <p:txBody>
              <a:bodyPr/>
              <a:lstStyle/>
              <a:p>
                <a:r>
                  <a:rPr lang="en-US">
                    <a:noFill/>
                  </a:rPr>
                  <a:t> </a:t>
                </a:r>
              </a:p>
            </p:txBody>
          </p:sp>
        </mc:Fallback>
      </mc:AlternateContent>
      <p:sp>
        <p:nvSpPr>
          <p:cNvPr id="14" name="Rectangle 3"/>
          <p:cNvSpPr txBox="1">
            <a:spLocks noChangeArrowheads="1"/>
          </p:cNvSpPr>
          <p:nvPr/>
        </p:nvSpPr>
        <p:spPr>
          <a:xfrm>
            <a:off x="1828800" y="28576"/>
            <a:ext cx="8229600" cy="1143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t>Atmospheric Scattering </a:t>
            </a:r>
          </a:p>
          <a:p>
            <a:pPr algn="ctr"/>
            <a:r>
              <a:rPr lang="en-US" altLang="en-US" sz="2800" b="1" dirty="0"/>
              <a:t>LEEDR Aerosol Equations</a:t>
            </a:r>
          </a:p>
        </p:txBody>
      </p:sp>
    </p:spTree>
    <p:extLst>
      <p:ext uri="{BB962C8B-B14F-4D97-AF65-F5344CB8AC3E}">
        <p14:creationId xmlns:p14="http://schemas.microsoft.com/office/powerpoint/2010/main" val="63035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1828800" y="14288"/>
            <a:ext cx="8229600" cy="1143000"/>
          </a:xfrm>
        </p:spPr>
        <p:txBody>
          <a:bodyPr vert="horz" lIns="91440" tIns="45720" rIns="91440" bIns="45720" rtlCol="0" anchor="t">
            <a:normAutofit/>
          </a:bodyPr>
          <a:lstStyle/>
          <a:p>
            <a:pPr algn="ctr"/>
            <a:r>
              <a:rPr lang="en-US" altLang="en-US" sz="3600" b="1" dirty="0"/>
              <a:t>Measured Vertical Aerosol Extinction Plot</a:t>
            </a:r>
            <a:br>
              <a:rPr lang="en-US" altLang="en-US" sz="3600" b="1" dirty="0"/>
            </a:br>
            <a:r>
              <a:rPr lang="en-US" altLang="en-US" sz="2800" b="1" dirty="0"/>
              <a:t> WPAFB Validation</a:t>
            </a:r>
          </a:p>
        </p:txBody>
      </p:sp>
      <p:pic>
        <p:nvPicPr>
          <p:cNvPr id="2253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5714" y="1143005"/>
            <a:ext cx="2581275" cy="193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5715" y="3216270"/>
            <a:ext cx="258127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375169" y="1228728"/>
            <a:ext cx="8297345" cy="3746500"/>
          </a:xfrm>
          <a:prstGeom prst="rect">
            <a:avLst/>
          </a:prstGeom>
          <a:noFill/>
          <a:ln w="9525">
            <a:noFill/>
            <a:miter lim="800000"/>
            <a:headEnd/>
            <a:tailEnd/>
          </a:ln>
          <a:effectLst/>
        </p:spPr>
        <p:txBody>
          <a:bodyPr/>
          <a:lstStyle/>
          <a:p>
            <a:pPr algn="just">
              <a:lnSpc>
                <a:spcPct val="90000"/>
              </a:lnSpc>
              <a:spcBef>
                <a:spcPct val="20000"/>
              </a:spcBef>
              <a:defRPr/>
            </a:pPr>
            <a:r>
              <a:rPr lang="en-US" dirty="0">
                <a:solidFill>
                  <a:srgbClr val="000000"/>
                </a:solidFill>
                <a:latin typeface="Book Antiqua"/>
              </a:rPr>
              <a:t>Example LEEDR plot using a BL height of 1250 m at WPAFB </a:t>
            </a:r>
            <a:r>
              <a:rPr lang="en-US" dirty="0" err="1">
                <a:solidFill>
                  <a:srgbClr val="000000"/>
                </a:solidFill>
                <a:latin typeface="Book Antiqua"/>
              </a:rPr>
              <a:t>ExPERT</a:t>
            </a:r>
            <a:r>
              <a:rPr lang="en-US" dirty="0">
                <a:solidFill>
                  <a:srgbClr val="000000"/>
                </a:solidFill>
                <a:latin typeface="Book Antiqua"/>
              </a:rPr>
              <a:t> site, GADS summer aerosols, visibility of 60 km, and surface </a:t>
            </a:r>
            <a:r>
              <a:rPr lang="en-US" dirty="0" smtClean="0">
                <a:solidFill>
                  <a:srgbClr val="000000"/>
                </a:solidFill>
                <a:latin typeface="Book Antiqua"/>
              </a:rPr>
              <a:t>conditions for WPAFB</a:t>
            </a:r>
            <a:endParaRPr lang="en-US" kern="0" dirty="0">
              <a:solidFill>
                <a:srgbClr val="000000"/>
              </a:solidFill>
              <a:latin typeface="Book Antiqua"/>
            </a:endParaRPr>
          </a:p>
        </p:txBody>
      </p:sp>
      <p:pic>
        <p:nvPicPr>
          <p:cNvPr id="11" name="Picture 6"/>
          <p:cNvPicPr>
            <a:picLocks noChangeAspect="1" noChangeArrowheads="1"/>
          </p:cNvPicPr>
          <p:nvPr/>
        </p:nvPicPr>
        <p:blipFill>
          <a:blip r:embed="rId4" cstate="print"/>
          <a:srcRect l="3488" r="5814"/>
          <a:stretch>
            <a:fillRect/>
          </a:stretch>
        </p:blipFill>
        <p:spPr bwMode="auto">
          <a:xfrm>
            <a:off x="2849751" y="1828796"/>
            <a:ext cx="5949605" cy="4714872"/>
          </a:xfrm>
          <a:prstGeom prst="rect">
            <a:avLst/>
          </a:prstGeom>
          <a:noFill/>
          <a:ln w="9525">
            <a:solidFill>
              <a:schemeClr val="tx1"/>
            </a:solidFill>
            <a:miter lim="800000"/>
            <a:headEnd/>
            <a:tailEnd/>
          </a:ln>
        </p:spPr>
      </p:pic>
      <p:sp>
        <p:nvSpPr>
          <p:cNvPr id="3" name="Rectangle 2"/>
          <p:cNvSpPr/>
          <p:nvPr/>
        </p:nvSpPr>
        <p:spPr>
          <a:xfrm>
            <a:off x="356768" y="1737875"/>
            <a:ext cx="2543597" cy="1837426"/>
          </a:xfrm>
          <a:prstGeom prst="rect">
            <a:avLst/>
          </a:prstGeom>
        </p:spPr>
        <p:txBody>
          <a:bodyPr wrap="square">
            <a:spAutoFit/>
          </a:bodyPr>
          <a:lstStyle/>
          <a:p>
            <a:pPr lvl="0">
              <a:lnSpc>
                <a:spcPct val="90000"/>
              </a:lnSpc>
              <a:spcBef>
                <a:spcPct val="20000"/>
              </a:spcBef>
              <a:defRPr/>
            </a:pPr>
            <a:r>
              <a:rPr lang="en-US" dirty="0" smtClean="0">
                <a:solidFill>
                  <a:srgbClr val="000000"/>
                </a:solidFill>
                <a:latin typeface="Book Antiqua"/>
              </a:rPr>
              <a:t>for 25 </a:t>
            </a:r>
            <a:r>
              <a:rPr lang="en-US" dirty="0">
                <a:solidFill>
                  <a:srgbClr val="000000"/>
                </a:solidFill>
                <a:latin typeface="Book Antiqua"/>
              </a:rPr>
              <a:t>Jul 13 at 1400L (T = 23ºC, </a:t>
            </a:r>
            <a:r>
              <a:rPr lang="en-US" dirty="0" smtClean="0">
                <a:solidFill>
                  <a:srgbClr val="000000"/>
                </a:solidFill>
                <a:latin typeface="Book Antiqua"/>
              </a:rPr>
              <a:t>   T</a:t>
            </a:r>
            <a:r>
              <a:rPr lang="en-US" baseline="-25000" dirty="0" smtClean="0">
                <a:solidFill>
                  <a:srgbClr val="000000"/>
                </a:solidFill>
                <a:latin typeface="Book Antiqua"/>
              </a:rPr>
              <a:t>d</a:t>
            </a:r>
            <a:r>
              <a:rPr lang="en-US" dirty="0" smtClean="0">
                <a:solidFill>
                  <a:srgbClr val="000000"/>
                </a:solidFill>
                <a:latin typeface="Book Antiqua"/>
              </a:rPr>
              <a:t> </a:t>
            </a:r>
            <a:r>
              <a:rPr lang="en-US" dirty="0">
                <a:solidFill>
                  <a:srgbClr val="000000"/>
                </a:solidFill>
                <a:latin typeface="Book Antiqua"/>
              </a:rPr>
              <a:t>= 13 ºC) vs. measurements from the roof of </a:t>
            </a:r>
            <a:r>
              <a:rPr lang="en-US" dirty="0" err="1">
                <a:solidFill>
                  <a:srgbClr val="000000"/>
                </a:solidFill>
                <a:latin typeface="Book Antiqua"/>
              </a:rPr>
              <a:t>Bldg</a:t>
            </a:r>
            <a:r>
              <a:rPr lang="en-US" dirty="0">
                <a:solidFill>
                  <a:srgbClr val="000000"/>
                </a:solidFill>
                <a:latin typeface="Book Antiqua"/>
              </a:rPr>
              <a:t> 640 conducted with a </a:t>
            </a:r>
            <a:r>
              <a:rPr lang="en-US" dirty="0" err="1">
                <a:solidFill>
                  <a:srgbClr val="000000"/>
                </a:solidFill>
                <a:latin typeface="Book Antiqua"/>
              </a:rPr>
              <a:t>lidar</a:t>
            </a:r>
            <a:r>
              <a:rPr lang="en-US" dirty="0">
                <a:solidFill>
                  <a:srgbClr val="000000"/>
                </a:solidFill>
                <a:latin typeface="Book Antiqua"/>
              </a:rPr>
              <a:t> operating at 355 </a:t>
            </a:r>
            <a:r>
              <a:rPr lang="en-US" dirty="0" smtClean="0">
                <a:solidFill>
                  <a:srgbClr val="000000"/>
                </a:solidFill>
                <a:latin typeface="Book Antiqua"/>
              </a:rPr>
              <a:t>nm</a:t>
            </a:r>
            <a:endParaRPr lang="en-US" kern="0" dirty="0">
              <a:solidFill>
                <a:srgbClr val="000000"/>
              </a:solidFill>
              <a:latin typeface="Book Antiqua"/>
            </a:endParaRPr>
          </a:p>
        </p:txBody>
      </p:sp>
    </p:spTree>
    <p:extLst>
      <p:ext uri="{BB962C8B-B14F-4D97-AF65-F5344CB8AC3E}">
        <p14:creationId xmlns:p14="http://schemas.microsoft.com/office/powerpoint/2010/main" val="728571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1137" y="1028700"/>
            <a:ext cx="9144000" cy="3981450"/>
            <a:chOff x="1524000" y="1143000"/>
            <a:chExt cx="9144000" cy="3981450"/>
          </a:xfrm>
        </p:grpSpPr>
        <p:pic>
          <p:nvPicPr>
            <p:cNvPr id="23554" name="Picture 18" descr="C:\Users\sfiorino\Downloads\00.jpg"/>
            <p:cNvPicPr>
              <a:picLocks noChangeAspect="1" noChangeArrowheads="1"/>
            </p:cNvPicPr>
            <p:nvPr/>
          </p:nvPicPr>
          <p:blipFill>
            <a:blip r:embed="rId2">
              <a:extLst>
                <a:ext uri="{28A0092B-C50C-407E-A947-70E740481C1C}">
                  <a14:useLocalDpi xmlns:a14="http://schemas.microsoft.com/office/drawing/2010/main" val="0"/>
                </a:ext>
              </a:extLst>
            </a:blip>
            <a:srcRect l="2856" r="5714"/>
            <a:stretch>
              <a:fillRect/>
            </a:stretch>
          </p:blipFill>
          <p:spPr bwMode="auto">
            <a:xfrm>
              <a:off x="1524000" y="114300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9" descr="C:\Users\sfiorino\Downloads\03.jpg"/>
            <p:cNvPicPr>
              <a:picLocks noChangeAspect="1" noChangeArrowheads="1"/>
            </p:cNvPicPr>
            <p:nvPr/>
          </p:nvPicPr>
          <p:blipFill>
            <a:blip r:embed="rId3">
              <a:extLst>
                <a:ext uri="{28A0092B-C50C-407E-A947-70E740481C1C}">
                  <a14:useLocalDpi xmlns:a14="http://schemas.microsoft.com/office/drawing/2010/main" val="0"/>
                </a:ext>
              </a:extLst>
            </a:blip>
            <a:srcRect l="2856" r="5714"/>
            <a:stretch>
              <a:fillRect/>
            </a:stretch>
          </p:blipFill>
          <p:spPr bwMode="auto">
            <a:xfrm>
              <a:off x="3810000" y="114300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0" descr="C:\Users\sfiorino\Downloads\06.jpg"/>
            <p:cNvPicPr>
              <a:picLocks noChangeAspect="1" noChangeArrowheads="1"/>
            </p:cNvPicPr>
            <p:nvPr/>
          </p:nvPicPr>
          <p:blipFill>
            <a:blip r:embed="rId4">
              <a:extLst>
                <a:ext uri="{28A0092B-C50C-407E-A947-70E740481C1C}">
                  <a14:useLocalDpi xmlns:a14="http://schemas.microsoft.com/office/drawing/2010/main" val="0"/>
                </a:ext>
              </a:extLst>
            </a:blip>
            <a:srcRect l="2856"/>
            <a:stretch>
              <a:fillRect/>
            </a:stretch>
          </p:blipFill>
          <p:spPr bwMode="auto">
            <a:xfrm>
              <a:off x="5943600" y="1143000"/>
              <a:ext cx="2590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1" descr="C:\Users\sfiorino\Downloads\09.jpg"/>
            <p:cNvPicPr>
              <a:picLocks noChangeAspect="1" noChangeArrowheads="1"/>
            </p:cNvPicPr>
            <p:nvPr/>
          </p:nvPicPr>
          <p:blipFill>
            <a:blip r:embed="rId5">
              <a:extLst>
                <a:ext uri="{28A0092B-C50C-407E-A947-70E740481C1C}">
                  <a14:useLocalDpi xmlns:a14="http://schemas.microsoft.com/office/drawing/2010/main" val="0"/>
                </a:ext>
              </a:extLst>
            </a:blip>
            <a:srcRect l="2856" r="5714"/>
            <a:stretch>
              <a:fillRect/>
            </a:stretch>
          </p:blipFill>
          <p:spPr bwMode="auto">
            <a:xfrm>
              <a:off x="8229600" y="114300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6" descr="C:\Users\sfiorino\Downloads\12.jpg"/>
            <p:cNvPicPr>
              <a:picLocks noChangeAspect="1" noChangeArrowheads="1"/>
            </p:cNvPicPr>
            <p:nvPr/>
          </p:nvPicPr>
          <p:blipFill>
            <a:blip r:embed="rId6">
              <a:extLst>
                <a:ext uri="{28A0092B-C50C-407E-A947-70E740481C1C}">
                  <a14:useLocalDpi xmlns:a14="http://schemas.microsoft.com/office/drawing/2010/main" val="0"/>
                </a:ext>
              </a:extLst>
            </a:blip>
            <a:srcRect l="2856" r="5714"/>
            <a:stretch>
              <a:fillRect/>
            </a:stretch>
          </p:blipFill>
          <p:spPr bwMode="auto">
            <a:xfrm>
              <a:off x="1524000" y="312420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7" descr="C:\Users\sfiorino\Downloads\15.jpg"/>
            <p:cNvPicPr>
              <a:picLocks noChangeAspect="1" noChangeArrowheads="1"/>
            </p:cNvPicPr>
            <p:nvPr/>
          </p:nvPicPr>
          <p:blipFill>
            <a:blip r:embed="rId7">
              <a:extLst>
                <a:ext uri="{28A0092B-C50C-407E-A947-70E740481C1C}">
                  <a14:useLocalDpi xmlns:a14="http://schemas.microsoft.com/office/drawing/2010/main" val="0"/>
                </a:ext>
              </a:extLst>
            </a:blip>
            <a:srcRect l="2856" r="8571"/>
            <a:stretch>
              <a:fillRect/>
            </a:stretch>
          </p:blipFill>
          <p:spPr bwMode="auto">
            <a:xfrm>
              <a:off x="3810000" y="3124200"/>
              <a:ext cx="2362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8" descr="C:\Users\sfiorino\Downloads\18.jpg"/>
            <p:cNvPicPr>
              <a:picLocks noChangeAspect="1" noChangeArrowheads="1"/>
            </p:cNvPicPr>
            <p:nvPr/>
          </p:nvPicPr>
          <p:blipFill>
            <a:blip r:embed="rId8">
              <a:extLst>
                <a:ext uri="{28A0092B-C50C-407E-A947-70E740481C1C}">
                  <a14:useLocalDpi xmlns:a14="http://schemas.microsoft.com/office/drawing/2010/main" val="0"/>
                </a:ext>
              </a:extLst>
            </a:blip>
            <a:srcRect l="2856" r="8571"/>
            <a:stretch>
              <a:fillRect/>
            </a:stretch>
          </p:blipFill>
          <p:spPr bwMode="auto">
            <a:xfrm>
              <a:off x="6096000" y="3124200"/>
              <a:ext cx="2362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9" descr="C:\Users\sfiorino\Downloads\21.jpg"/>
            <p:cNvPicPr>
              <a:picLocks noChangeAspect="1" noChangeArrowheads="1"/>
            </p:cNvPicPr>
            <p:nvPr/>
          </p:nvPicPr>
          <p:blipFill>
            <a:blip r:embed="rId9">
              <a:extLst>
                <a:ext uri="{28A0092B-C50C-407E-A947-70E740481C1C}">
                  <a14:useLocalDpi xmlns:a14="http://schemas.microsoft.com/office/drawing/2010/main" val="0"/>
                </a:ext>
              </a:extLst>
            </a:blip>
            <a:srcRect l="2856" r="5714"/>
            <a:stretch>
              <a:fillRect/>
            </a:stretch>
          </p:blipFill>
          <p:spPr bwMode="auto">
            <a:xfrm>
              <a:off x="8229600" y="3124200"/>
              <a:ext cx="2438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3" name="TextBox 32"/>
          <p:cNvSpPr txBox="1">
            <a:spLocks noChangeArrowheads="1"/>
          </p:cNvSpPr>
          <p:nvPr/>
        </p:nvSpPr>
        <p:spPr bwMode="auto">
          <a:xfrm>
            <a:off x="1905001" y="1185856"/>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00-03L</a:t>
            </a:r>
          </a:p>
        </p:txBody>
      </p:sp>
      <p:sp>
        <p:nvSpPr>
          <p:cNvPr id="23564" name="TextBox 33"/>
          <p:cNvSpPr txBox="1">
            <a:spLocks noChangeArrowheads="1"/>
          </p:cNvSpPr>
          <p:nvPr/>
        </p:nvSpPr>
        <p:spPr bwMode="auto">
          <a:xfrm>
            <a:off x="4206876" y="1185856"/>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03-06L</a:t>
            </a:r>
          </a:p>
        </p:txBody>
      </p:sp>
      <p:sp>
        <p:nvSpPr>
          <p:cNvPr id="23565" name="TextBox 34"/>
          <p:cNvSpPr txBox="1">
            <a:spLocks noChangeArrowheads="1"/>
          </p:cNvSpPr>
          <p:nvPr/>
        </p:nvSpPr>
        <p:spPr bwMode="auto">
          <a:xfrm>
            <a:off x="6400801" y="1185856"/>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06-09L</a:t>
            </a:r>
          </a:p>
        </p:txBody>
      </p:sp>
      <p:sp>
        <p:nvSpPr>
          <p:cNvPr id="23566" name="TextBox 35"/>
          <p:cNvSpPr txBox="1">
            <a:spLocks noChangeArrowheads="1"/>
          </p:cNvSpPr>
          <p:nvPr/>
        </p:nvSpPr>
        <p:spPr bwMode="auto">
          <a:xfrm>
            <a:off x="8626476" y="1185856"/>
            <a:ext cx="822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09-12L</a:t>
            </a:r>
          </a:p>
        </p:txBody>
      </p:sp>
      <p:sp>
        <p:nvSpPr>
          <p:cNvPr id="23567" name="TextBox 36"/>
          <p:cNvSpPr txBox="1">
            <a:spLocks noChangeArrowheads="1"/>
          </p:cNvSpPr>
          <p:nvPr/>
        </p:nvSpPr>
        <p:spPr bwMode="auto">
          <a:xfrm>
            <a:off x="1905001" y="3209920"/>
            <a:ext cx="822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12-15L</a:t>
            </a:r>
          </a:p>
        </p:txBody>
      </p:sp>
      <p:sp>
        <p:nvSpPr>
          <p:cNvPr id="23568" name="TextBox 37"/>
          <p:cNvSpPr txBox="1">
            <a:spLocks noChangeArrowheads="1"/>
          </p:cNvSpPr>
          <p:nvPr/>
        </p:nvSpPr>
        <p:spPr bwMode="auto">
          <a:xfrm>
            <a:off x="4206876" y="3209920"/>
            <a:ext cx="822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15-18L</a:t>
            </a:r>
          </a:p>
        </p:txBody>
      </p:sp>
      <p:sp>
        <p:nvSpPr>
          <p:cNvPr id="23569" name="TextBox 38"/>
          <p:cNvSpPr txBox="1">
            <a:spLocks noChangeArrowheads="1"/>
          </p:cNvSpPr>
          <p:nvPr/>
        </p:nvSpPr>
        <p:spPr bwMode="auto">
          <a:xfrm>
            <a:off x="6400801" y="3209920"/>
            <a:ext cx="822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18-21L</a:t>
            </a:r>
          </a:p>
        </p:txBody>
      </p:sp>
      <p:sp>
        <p:nvSpPr>
          <p:cNvPr id="23570" name="TextBox 39"/>
          <p:cNvSpPr txBox="1">
            <a:spLocks noChangeArrowheads="1"/>
          </p:cNvSpPr>
          <p:nvPr/>
        </p:nvSpPr>
        <p:spPr bwMode="auto">
          <a:xfrm>
            <a:off x="8626476" y="3209920"/>
            <a:ext cx="822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21-00L</a:t>
            </a:r>
          </a:p>
        </p:txBody>
      </p:sp>
      <p:pic>
        <p:nvPicPr>
          <p:cNvPr id="23571" name="Picture 3"/>
          <p:cNvPicPr>
            <a:picLocks noChangeAspect="1"/>
          </p:cNvPicPr>
          <p:nvPr/>
        </p:nvPicPr>
        <p:blipFill>
          <a:blip r:embed="rId10">
            <a:extLst>
              <a:ext uri="{28A0092B-C50C-407E-A947-70E740481C1C}">
                <a14:useLocalDpi xmlns:a14="http://schemas.microsoft.com/office/drawing/2010/main" val="0"/>
              </a:ext>
            </a:extLst>
          </a:blip>
          <a:srcRect l="4201" r="5800" b="2953"/>
          <a:stretch>
            <a:fillRect/>
          </a:stretch>
        </p:blipFill>
        <p:spPr bwMode="auto">
          <a:xfrm>
            <a:off x="1481137" y="49657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
          <p:cNvPicPr>
            <a:picLocks noChangeAspect="1"/>
          </p:cNvPicPr>
          <p:nvPr/>
        </p:nvPicPr>
        <p:blipFill>
          <a:blip r:embed="rId11">
            <a:extLst>
              <a:ext uri="{28A0092B-C50C-407E-A947-70E740481C1C}">
                <a14:useLocalDpi xmlns:a14="http://schemas.microsoft.com/office/drawing/2010/main" val="0"/>
              </a:ext>
            </a:extLst>
          </a:blip>
          <a:srcRect l="6667" r="5833" b="2824"/>
          <a:stretch>
            <a:fillRect/>
          </a:stretch>
        </p:blipFill>
        <p:spPr bwMode="auto">
          <a:xfrm>
            <a:off x="8372478" y="5067301"/>
            <a:ext cx="2362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itle 1"/>
          <p:cNvSpPr txBox="1">
            <a:spLocks/>
          </p:cNvSpPr>
          <p:nvPr/>
        </p:nvSpPr>
        <p:spPr bwMode="auto">
          <a:xfrm>
            <a:off x="2057400" y="0"/>
            <a:ext cx="7772400" cy="1028700"/>
          </a:xfrm>
          <a:prstGeom prst="rect">
            <a:avLst/>
          </a:prstGeom>
          <a:noFill/>
          <a:ln w="9525">
            <a:noFill/>
            <a:miter lim="800000"/>
            <a:headEnd/>
            <a:tailEnd/>
          </a:ln>
        </p:spPr>
        <p:txBody>
          <a:bodyPr lIns="91021" tIns="45511" rIns="91021" bIns="45511" anchor="ctr"/>
          <a:lstStyle/>
          <a:p>
            <a:pPr algn="ctr">
              <a:defRPr/>
            </a:pPr>
            <a:r>
              <a:rPr lang="en-US" altLang="en-US" sz="3600" b="1" dirty="0">
                <a:solidFill>
                  <a:prstClr val="black"/>
                </a:solidFill>
                <a:latin typeface="Calibri Light" panose="020F0302020204030204"/>
                <a:ea typeface="+mj-ea"/>
                <a:cs typeface="+mj-cs"/>
              </a:rPr>
              <a:t>Vertical Aerosol Extinction </a:t>
            </a:r>
            <a:endParaRPr lang="en-US" altLang="en-US" sz="3600" b="1" dirty="0" smtClean="0">
              <a:solidFill>
                <a:prstClr val="black"/>
              </a:solidFill>
              <a:latin typeface="Calibri Light" panose="020F0302020204030204"/>
              <a:ea typeface="+mj-ea"/>
              <a:cs typeface="+mj-cs"/>
            </a:endParaRPr>
          </a:p>
          <a:p>
            <a:pPr algn="ctr">
              <a:defRPr/>
            </a:pPr>
            <a:r>
              <a:rPr lang="en-US" sz="2800" b="1" kern="0" dirty="0" smtClean="0">
                <a:latin typeface="+mj-lt"/>
                <a:ea typeface="+mj-ea"/>
                <a:cs typeface="+mj-cs"/>
              </a:rPr>
              <a:t>Diurnal </a:t>
            </a:r>
            <a:r>
              <a:rPr lang="en-US" sz="2800" b="1" kern="0" dirty="0">
                <a:latin typeface="+mj-lt"/>
                <a:ea typeface="+mj-ea"/>
                <a:cs typeface="+mj-cs"/>
              </a:rPr>
              <a:t>Evolution of the Aerosol </a:t>
            </a:r>
            <a:r>
              <a:rPr lang="en-US" sz="2800" b="1" kern="0" dirty="0" smtClean="0">
                <a:latin typeface="+mj-lt"/>
                <a:ea typeface="+mj-ea"/>
                <a:cs typeface="+mj-cs"/>
              </a:rPr>
              <a:t>Spike</a:t>
            </a:r>
          </a:p>
        </p:txBody>
      </p:sp>
      <p:sp>
        <p:nvSpPr>
          <p:cNvPr id="23574" name="TextBox 43"/>
          <p:cNvSpPr txBox="1">
            <a:spLocks noChangeArrowheads="1"/>
          </p:cNvSpPr>
          <p:nvPr/>
        </p:nvSpPr>
        <p:spPr bwMode="auto">
          <a:xfrm>
            <a:off x="4197350" y="5216793"/>
            <a:ext cx="38433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dirty="0"/>
              <a:t>The aerosol extinction spike varies </a:t>
            </a:r>
            <a:r>
              <a:rPr lang="en-US" altLang="en-US" sz="2000" dirty="0" smtClean="0"/>
              <a:t>in thickness </a:t>
            </a:r>
            <a:r>
              <a:rPr lang="en-US" altLang="en-US" sz="2000" dirty="0"/>
              <a:t>and height as the BL </a:t>
            </a:r>
            <a:r>
              <a:rPr lang="en-US" altLang="en-US" sz="2000" dirty="0" smtClean="0"/>
              <a:t>evolves throughout </a:t>
            </a:r>
            <a:r>
              <a:rPr lang="en-US" altLang="en-US" sz="2000" dirty="0"/>
              <a:t>the day</a:t>
            </a:r>
            <a:r>
              <a:rPr lang="en-US" altLang="en-US" sz="2000" dirty="0" smtClean="0"/>
              <a:t>. </a:t>
            </a:r>
            <a:endParaRPr lang="en-US" altLang="en-US" sz="2000" dirty="0"/>
          </a:p>
        </p:txBody>
      </p:sp>
    </p:spTree>
    <p:extLst>
      <p:ext uri="{BB962C8B-B14F-4D97-AF65-F5344CB8AC3E}">
        <p14:creationId xmlns:p14="http://schemas.microsoft.com/office/powerpoint/2010/main" val="4069408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92"/>
            <a:ext cx="10515600" cy="1325563"/>
          </a:xfrm>
        </p:spPr>
        <p:txBody>
          <a:bodyPr>
            <a:normAutofit/>
          </a:bodyPr>
          <a:lstStyle/>
          <a:p>
            <a:pPr algn="ctr"/>
            <a:r>
              <a:rPr lang="en-US" sz="3600" b="1" dirty="0" smtClean="0"/>
              <a:t>Real-time Surface Observations</a:t>
            </a:r>
            <a:r>
              <a:rPr lang="en-US" sz="3600" b="1" dirty="0"/>
              <a:t/>
            </a:r>
            <a:br>
              <a:rPr lang="en-US" sz="3600" b="1" dirty="0"/>
            </a:br>
            <a:r>
              <a:rPr lang="en-US" sz="2800" b="1" dirty="0"/>
              <a:t>Adiabatic Parameterization of Boundary </a:t>
            </a:r>
            <a:r>
              <a:rPr lang="en-US" sz="2800" b="1" dirty="0" smtClean="0"/>
              <a:t>Layer</a:t>
            </a:r>
            <a:endParaRPr lang="en-US" sz="2800" b="1" dirty="0"/>
          </a:p>
        </p:txBody>
      </p:sp>
      <p:pic>
        <p:nvPicPr>
          <p:cNvPr id="8" name="Picture 2"/>
          <p:cNvPicPr>
            <a:picLocks noChangeAspect="1" noChangeArrowheads="1"/>
          </p:cNvPicPr>
          <p:nvPr/>
        </p:nvPicPr>
        <p:blipFill>
          <a:blip r:embed="rId2" cstate="print"/>
          <a:srcRect l="5747" t="4341" r="8046" b="5939"/>
          <a:stretch>
            <a:fillRect/>
          </a:stretch>
        </p:blipFill>
        <p:spPr bwMode="auto">
          <a:xfrm>
            <a:off x="216976" y="1210052"/>
            <a:ext cx="5170722" cy="427446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txBox="1">
            <a:spLocks/>
          </p:cNvSpPr>
          <p:nvPr/>
        </p:nvSpPr>
        <p:spPr>
          <a:xfrm>
            <a:off x="3875" y="5562079"/>
            <a:ext cx="8311450" cy="1182129"/>
          </a:xfrm>
          <a:prstGeom prst="rect">
            <a:avLst/>
          </a:prstGeom>
        </p:spPr>
        <p:txBody>
          <a:bodyPr/>
          <a:lstStyle>
            <a:lvl1pPr marL="331788" indent="-331788" algn="l" rtl="0" eaLnBrk="0" fontAlgn="base" hangingPunct="0">
              <a:spcBef>
                <a:spcPct val="20000"/>
              </a:spcBef>
              <a:spcAft>
                <a:spcPct val="0"/>
              </a:spcAft>
              <a:buChar char="•"/>
              <a:defRPr sz="2800">
                <a:solidFill>
                  <a:schemeClr val="tx1"/>
                </a:solidFill>
                <a:latin typeface="+mn-lt"/>
                <a:ea typeface="+mn-ea"/>
                <a:cs typeface="+mn-cs"/>
              </a:defRPr>
            </a:lvl1pPr>
            <a:lvl2pPr marL="730250" indent="-274638" algn="l" rtl="0" eaLnBrk="0" fontAlgn="base" hangingPunct="0">
              <a:spcBef>
                <a:spcPct val="20000"/>
              </a:spcBef>
              <a:spcAft>
                <a:spcPct val="0"/>
              </a:spcAft>
              <a:buChar char="•"/>
              <a:defRPr sz="2400">
                <a:solidFill>
                  <a:schemeClr val="tx1"/>
                </a:solidFill>
                <a:latin typeface="+mn-lt"/>
              </a:defRPr>
            </a:lvl2pPr>
            <a:lvl3pPr marL="1130300" indent="-217488" algn="l" rtl="0" eaLnBrk="0" fontAlgn="base" hangingPunct="0">
              <a:spcBef>
                <a:spcPct val="20000"/>
              </a:spcBef>
              <a:spcAft>
                <a:spcPct val="0"/>
              </a:spcAft>
              <a:buChar char="•"/>
              <a:defRPr sz="2000">
                <a:solidFill>
                  <a:schemeClr val="tx1"/>
                </a:solidFill>
                <a:latin typeface="+mn-lt"/>
              </a:defRPr>
            </a:lvl3pPr>
            <a:lvl4pPr marL="1585913" indent="-217488" algn="l" rtl="0" eaLnBrk="0" fontAlgn="base" hangingPunct="0">
              <a:spcBef>
                <a:spcPct val="20000"/>
              </a:spcBef>
              <a:spcAft>
                <a:spcPct val="0"/>
              </a:spcAft>
              <a:defRPr sz="1800">
                <a:solidFill>
                  <a:schemeClr val="tx1"/>
                </a:solidFill>
                <a:latin typeface="+mn-lt"/>
              </a:defRPr>
            </a:lvl4pPr>
            <a:lvl5pPr marL="2041525" indent="-217488" algn="l" rtl="0" eaLnBrk="0" fontAlgn="base" hangingPunct="0">
              <a:spcBef>
                <a:spcPct val="20000"/>
              </a:spcBef>
              <a:spcAft>
                <a:spcPct val="0"/>
              </a:spcAft>
              <a:buChar char="»"/>
              <a:defRPr sz="1800">
                <a:solidFill>
                  <a:schemeClr val="tx1"/>
                </a:solidFill>
                <a:latin typeface="+mn-lt"/>
              </a:defRPr>
            </a:lvl5pPr>
            <a:lvl6pPr marL="2503999" indent="-227637" algn="l" rtl="0" fontAlgn="base">
              <a:spcBef>
                <a:spcPct val="20000"/>
              </a:spcBef>
              <a:spcAft>
                <a:spcPct val="0"/>
              </a:spcAft>
              <a:buChar char="»"/>
              <a:defRPr sz="1800">
                <a:solidFill>
                  <a:schemeClr val="tx1"/>
                </a:solidFill>
                <a:latin typeface="+mn-lt"/>
              </a:defRPr>
            </a:lvl6pPr>
            <a:lvl7pPr marL="2959268" indent="-227637" algn="l" rtl="0" fontAlgn="base">
              <a:spcBef>
                <a:spcPct val="20000"/>
              </a:spcBef>
              <a:spcAft>
                <a:spcPct val="0"/>
              </a:spcAft>
              <a:buChar char="»"/>
              <a:defRPr sz="1800">
                <a:solidFill>
                  <a:schemeClr val="tx1"/>
                </a:solidFill>
                <a:latin typeface="+mn-lt"/>
              </a:defRPr>
            </a:lvl7pPr>
            <a:lvl8pPr marL="3414540" indent="-227637" algn="l" rtl="0" fontAlgn="base">
              <a:spcBef>
                <a:spcPct val="20000"/>
              </a:spcBef>
              <a:spcAft>
                <a:spcPct val="0"/>
              </a:spcAft>
              <a:buChar char="»"/>
              <a:defRPr sz="1800">
                <a:solidFill>
                  <a:schemeClr val="tx1"/>
                </a:solidFill>
                <a:latin typeface="+mn-lt"/>
              </a:defRPr>
            </a:lvl8pPr>
            <a:lvl9pPr marL="3869808" indent="-227637" algn="l" rtl="0" fontAlgn="base">
              <a:spcBef>
                <a:spcPct val="20000"/>
              </a:spcBef>
              <a:spcAft>
                <a:spcPct val="0"/>
              </a:spcAft>
              <a:buChar char="»"/>
              <a:defRPr sz="1800">
                <a:solidFill>
                  <a:schemeClr val="tx1"/>
                </a:solidFill>
                <a:latin typeface="+mn-lt"/>
              </a:defRPr>
            </a:lvl9pPr>
          </a:lstStyle>
          <a:p>
            <a:pPr marR="0" lvl="0"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effectLst/>
                <a:uLnTx/>
                <a:uFillTx/>
                <a:latin typeface="Trebuchet MS" pitchFamily="34" charset="0"/>
                <a:ea typeface="+mn-ea"/>
                <a:cs typeface="+mn-cs"/>
              </a:rPr>
              <a:t>Comparison to sounding shows how LEEDR can produce realistic boundary layer profiles that match measurements </a:t>
            </a:r>
            <a:r>
              <a:rPr kumimoji="0" lang="en-US" sz="1800" b="1" i="1" u="none" strike="noStrike" kern="0" cap="none" spc="0" normalizeH="0" baseline="0" noProof="0" dirty="0" smtClean="0">
                <a:ln>
                  <a:noFill/>
                </a:ln>
                <a:effectLst/>
                <a:uLnTx/>
                <a:uFillTx/>
                <a:latin typeface="Trebuchet MS" pitchFamily="34" charset="0"/>
                <a:ea typeface="+mn-ea"/>
                <a:cs typeface="+mn-cs"/>
              </a:rPr>
              <a:t>with only surface data input</a:t>
            </a:r>
          </a:p>
          <a:p>
            <a:pPr marR="0" lvl="0" algn="just"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effectLst/>
                <a:uLnTx/>
                <a:uFillTx/>
                <a:latin typeface="Trebuchet MS" pitchFamily="34" charset="0"/>
                <a:ea typeface="+mn-ea"/>
                <a:cs typeface="+mn-cs"/>
              </a:rPr>
              <a:t>Note </a:t>
            </a:r>
            <a:r>
              <a:rPr kumimoji="0" lang="en-US" sz="1800" b="0" i="1" u="none" strike="noStrike" kern="0" cap="none" spc="0" normalizeH="0" baseline="0" noProof="0" dirty="0" smtClean="0">
                <a:ln>
                  <a:noFill/>
                </a:ln>
                <a:effectLst/>
                <a:uLnTx/>
                <a:uFillTx/>
                <a:latin typeface="Trebuchet MS" pitchFamily="34" charset="0"/>
                <a:ea typeface="+mn-ea"/>
                <a:cs typeface="+mn-cs"/>
              </a:rPr>
              <a:t>actual boundary layer height </a:t>
            </a:r>
            <a:r>
              <a:rPr kumimoji="0" lang="en-US" sz="1800" b="0" i="0" u="none" strike="noStrike" kern="0" cap="none" spc="0" normalizeH="0" baseline="0" noProof="0" dirty="0" smtClean="0">
                <a:ln>
                  <a:noFill/>
                </a:ln>
                <a:effectLst/>
                <a:uLnTx/>
                <a:uFillTx/>
                <a:latin typeface="Trebuchet MS" pitchFamily="34" charset="0"/>
                <a:ea typeface="+mn-ea"/>
                <a:cs typeface="+mn-cs"/>
              </a:rPr>
              <a:t>matched through time of day selection</a:t>
            </a:r>
          </a:p>
        </p:txBody>
      </p:sp>
      <p:pic>
        <p:nvPicPr>
          <p:cNvPr id="11" name="Picture 10"/>
          <p:cNvPicPr>
            <a:picLocks noChangeAspect="1"/>
          </p:cNvPicPr>
          <p:nvPr/>
        </p:nvPicPr>
        <p:blipFill>
          <a:blip r:embed="rId3"/>
          <a:stretch>
            <a:fillRect/>
          </a:stretch>
        </p:blipFill>
        <p:spPr>
          <a:xfrm>
            <a:off x="5786115" y="3264516"/>
            <a:ext cx="3258023" cy="2025470"/>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9259766" y="1954558"/>
            <a:ext cx="2919962" cy="4379943"/>
          </a:xfrm>
          <a:prstGeom prst="rect">
            <a:avLst/>
          </a:prstGeom>
        </p:spPr>
      </p:pic>
      <p:sp>
        <p:nvSpPr>
          <p:cNvPr id="3" name="Curved Right Arrow 2"/>
          <p:cNvSpPr/>
          <p:nvPr/>
        </p:nvSpPr>
        <p:spPr>
          <a:xfrm rot="1067765">
            <a:off x="5632901" y="1827265"/>
            <a:ext cx="600402" cy="218578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5"/>
          <a:stretch>
            <a:fillRect/>
          </a:stretch>
        </p:blipFill>
        <p:spPr>
          <a:xfrm>
            <a:off x="6170108" y="1238629"/>
            <a:ext cx="4539215" cy="1451911"/>
          </a:xfrm>
          <a:prstGeom prst="rect">
            <a:avLst/>
          </a:prstGeom>
          <a:ln>
            <a:solidFill>
              <a:schemeClr val="tx1"/>
            </a:solidFill>
          </a:ln>
        </p:spPr>
      </p:pic>
      <p:sp>
        <p:nvSpPr>
          <p:cNvPr id="9" name="TextBox 8"/>
          <p:cNvSpPr txBox="1"/>
          <p:nvPr/>
        </p:nvSpPr>
        <p:spPr>
          <a:xfrm>
            <a:off x="5986463" y="2333961"/>
            <a:ext cx="2628826" cy="769441"/>
          </a:xfrm>
          <a:prstGeom prst="rect">
            <a:avLst/>
          </a:prstGeom>
          <a:solidFill>
            <a:schemeClr val="bg1"/>
          </a:solidFill>
        </p:spPr>
        <p:txBody>
          <a:bodyPr wrap="square" rtlCol="0">
            <a:spAutoFit/>
          </a:bodyPr>
          <a:lstStyle/>
          <a:p>
            <a:pPr algn="ctr"/>
            <a:r>
              <a:rPr lang="en-US" sz="2200" b="1" dirty="0" smtClean="0">
                <a:solidFill>
                  <a:srgbClr val="002060"/>
                </a:solidFill>
              </a:rPr>
              <a:t>Surface observations readily available!</a:t>
            </a:r>
            <a:endParaRPr lang="en-US" sz="2200" b="1" dirty="0">
              <a:solidFill>
                <a:srgbClr val="002060"/>
              </a:solidFill>
            </a:endParaRPr>
          </a:p>
        </p:txBody>
      </p:sp>
    </p:spTree>
    <p:extLst>
      <p:ext uri="{BB962C8B-B14F-4D97-AF65-F5344CB8AC3E}">
        <p14:creationId xmlns:p14="http://schemas.microsoft.com/office/powerpoint/2010/main" val="28515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148" y="2200301"/>
            <a:ext cx="4223913" cy="4511254"/>
          </a:xfrm>
          <a:prstGeom prst="rect">
            <a:avLst/>
          </a:prstGeom>
        </p:spPr>
      </p:pic>
      <p:sp>
        <p:nvSpPr>
          <p:cNvPr id="2" name="Title 1"/>
          <p:cNvSpPr>
            <a:spLocks noGrp="1"/>
          </p:cNvSpPr>
          <p:nvPr>
            <p:ph type="title"/>
          </p:nvPr>
        </p:nvSpPr>
        <p:spPr>
          <a:xfrm>
            <a:off x="838200" y="0"/>
            <a:ext cx="10515600" cy="1325563"/>
          </a:xfrm>
        </p:spPr>
        <p:txBody>
          <a:bodyPr>
            <a:normAutofit/>
          </a:bodyPr>
          <a:lstStyle/>
          <a:p>
            <a:pPr algn="ctr"/>
            <a:r>
              <a:rPr lang="en-US" sz="3600" b="1" dirty="0" smtClean="0"/>
              <a:t>Real-time Aerosol Data</a:t>
            </a:r>
            <a:r>
              <a:rPr lang="en-US" sz="3600" b="1" dirty="0"/>
              <a:t/>
            </a:r>
            <a:br>
              <a:rPr lang="en-US" sz="3600" b="1" dirty="0"/>
            </a:br>
            <a:endParaRPr lang="en-US" sz="2800" b="1" dirty="0" smtClean="0"/>
          </a:p>
        </p:txBody>
      </p:sp>
      <p:sp>
        <p:nvSpPr>
          <p:cNvPr id="15" name="Content Placeholder 2"/>
          <p:cNvSpPr txBox="1">
            <a:spLocks/>
          </p:cNvSpPr>
          <p:nvPr/>
        </p:nvSpPr>
        <p:spPr bwMode="auto">
          <a:xfrm>
            <a:off x="685585" y="1117629"/>
            <a:ext cx="7302696" cy="4351338"/>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t>Only need apply a handful of passive techniques to largely describe actual aerosol loading / optical effects</a:t>
            </a:r>
          </a:p>
          <a:p>
            <a:pPr lvl="1"/>
            <a:r>
              <a:rPr lang="en-US" altLang="en-US" sz="1800" dirty="0" smtClean="0"/>
              <a:t>Sun Photometer</a:t>
            </a:r>
          </a:p>
          <a:p>
            <a:pPr lvl="2"/>
            <a:r>
              <a:rPr lang="en-US" altLang="en-US" sz="1400" dirty="0" smtClean="0"/>
              <a:t>Leads to multi-wavelength aerosol optical thickness using Beer-</a:t>
            </a:r>
            <a:r>
              <a:rPr lang="en-US" altLang="en-US" sz="1400" dirty="0" err="1" smtClean="0"/>
              <a:t>Bouguer</a:t>
            </a:r>
            <a:r>
              <a:rPr lang="en-US" altLang="en-US" sz="1400" dirty="0" smtClean="0"/>
              <a:t> law</a:t>
            </a:r>
          </a:p>
          <a:p>
            <a:pPr lvl="2"/>
            <a:r>
              <a:rPr lang="en-US" altLang="en-US" sz="1400" dirty="0"/>
              <a:t>From visibility the aerosol loading can be </a:t>
            </a:r>
            <a:r>
              <a:rPr lang="en-US" altLang="en-US" sz="1400" dirty="0" smtClean="0"/>
              <a:t>computed </a:t>
            </a:r>
          </a:p>
          <a:p>
            <a:pPr lvl="1"/>
            <a:r>
              <a:rPr lang="en-US" altLang="en-US" sz="1800" dirty="0"/>
              <a:t>Visibility</a:t>
            </a:r>
          </a:p>
          <a:p>
            <a:pPr lvl="2"/>
            <a:r>
              <a:rPr lang="en-US" altLang="en-US" sz="1400" dirty="0" smtClean="0"/>
              <a:t>Use </a:t>
            </a:r>
            <a:r>
              <a:rPr lang="en-US" altLang="en-US" sz="1400" dirty="0" err="1" smtClean="0"/>
              <a:t>Koschmeider</a:t>
            </a:r>
            <a:r>
              <a:rPr lang="en-US" altLang="en-US" sz="1400" dirty="0" smtClean="0"/>
              <a:t> </a:t>
            </a:r>
            <a:r>
              <a:rPr lang="en-US" altLang="en-US" sz="1400" dirty="0"/>
              <a:t>and Beer-Lambert </a:t>
            </a:r>
            <a:r>
              <a:rPr lang="en-US" altLang="en-US" sz="1400" dirty="0" smtClean="0"/>
              <a:t>laws to deduce total aerosol extinction</a:t>
            </a:r>
          </a:p>
          <a:p>
            <a:pPr lvl="2"/>
            <a:r>
              <a:rPr lang="en-US" altLang="en-US" sz="1400" dirty="0"/>
              <a:t>A more quantitative way to get aerosol </a:t>
            </a:r>
            <a:r>
              <a:rPr lang="en-US" altLang="en-US" sz="1400" dirty="0" smtClean="0"/>
              <a:t>loading  </a:t>
            </a:r>
            <a:endParaRPr lang="en-US" altLang="en-US" sz="1400" dirty="0"/>
          </a:p>
          <a:p>
            <a:pPr lvl="1"/>
            <a:r>
              <a:rPr lang="en-US" altLang="en-US" sz="1800" dirty="0" smtClean="0"/>
              <a:t>Particle counter somewhere along path</a:t>
            </a:r>
          </a:p>
          <a:p>
            <a:pPr lvl="2"/>
            <a:r>
              <a:rPr lang="en-US" altLang="en-US" sz="1400" dirty="0" smtClean="0"/>
              <a:t>Day/night aerosol concentration (and size distribution)</a:t>
            </a:r>
          </a:p>
          <a:p>
            <a:pPr lvl="2"/>
            <a:r>
              <a:rPr lang="en-US" altLang="en-US" sz="1400" dirty="0" smtClean="0"/>
              <a:t>Surface measurement readily leads to vertical concentration profile throughout well-mixed boundary layer  </a:t>
            </a:r>
          </a:p>
          <a:p>
            <a:pPr marL="914400" lvl="2" indent="0">
              <a:buNone/>
            </a:pPr>
            <a:endParaRPr lang="en-US" altLang="en-US" sz="1400" dirty="0" smtClean="0"/>
          </a:p>
          <a:p>
            <a:endParaRPr lang="en-US" altLang="en-US" sz="2000" dirty="0"/>
          </a:p>
        </p:txBody>
      </p:sp>
      <p:pic>
        <p:nvPicPr>
          <p:cNvPr id="16" name="Picture 5" descr="Dayton1.jpg"/>
          <p:cNvPicPr>
            <a:picLocks noChangeAspect="1"/>
          </p:cNvPicPr>
          <p:nvPr/>
        </p:nvPicPr>
        <p:blipFill>
          <a:blip r:embed="rId3" cstate="print"/>
          <a:srcRect l="15881" r="18823"/>
          <a:stretch>
            <a:fillRect/>
          </a:stretch>
        </p:blipFill>
        <p:spPr bwMode="auto">
          <a:xfrm>
            <a:off x="7687599" y="2200301"/>
            <a:ext cx="2627650" cy="3018246"/>
          </a:xfrm>
          <a:prstGeom prst="rect">
            <a:avLst/>
          </a:prstGeom>
          <a:noFill/>
          <a:ln w="9525">
            <a:noFill/>
            <a:miter lim="800000"/>
            <a:headEnd/>
            <a:tailEnd/>
          </a:ln>
        </p:spPr>
      </p:pic>
      <p:sp>
        <p:nvSpPr>
          <p:cNvPr id="17" name="TextBox 17"/>
          <p:cNvSpPr txBox="1">
            <a:spLocks noChangeArrowheads="1"/>
          </p:cNvSpPr>
          <p:nvPr/>
        </p:nvSpPr>
        <p:spPr bwMode="auto">
          <a:xfrm>
            <a:off x="761375" y="5110030"/>
            <a:ext cx="5115918" cy="1200329"/>
          </a:xfrm>
          <a:prstGeom prst="rect">
            <a:avLst/>
          </a:prstGeom>
          <a:noFill/>
          <a:ln w="9525">
            <a:solidFill>
              <a:schemeClr val="tx1"/>
            </a:solidFill>
            <a:miter lim="800000"/>
            <a:headEnd/>
            <a:tailEnd/>
          </a:ln>
        </p:spPr>
        <p:txBody>
          <a:bodyPr wrap="square">
            <a:spAutoFit/>
          </a:bodyPr>
          <a:lstStyle/>
          <a:p>
            <a:pPr eaLnBrk="1" hangingPunct="1"/>
            <a:r>
              <a:rPr lang="en-US" altLang="en-US" sz="1200" b="1" dirty="0"/>
              <a:t>GADS Aerosols Eglin Summer</a:t>
            </a:r>
          </a:p>
          <a:p>
            <a:pPr eaLnBrk="1" hangingPunct="1"/>
            <a:r>
              <a:rPr lang="es-ES" altLang="en-US" sz="1200" dirty="0"/>
              <a:t>Sea Salt (ACC) (cm^-3)  Sea Salt (COA)    </a:t>
            </a:r>
            <a:r>
              <a:rPr lang="es-ES" altLang="en-US" sz="1200" dirty="0" err="1"/>
              <a:t>Soot</a:t>
            </a:r>
            <a:r>
              <a:rPr lang="es-ES" altLang="en-US" sz="1200" dirty="0"/>
              <a:t>      </a:t>
            </a:r>
            <a:r>
              <a:rPr lang="es-ES" altLang="en-US" sz="1200" dirty="0" err="1"/>
              <a:t>Water</a:t>
            </a:r>
            <a:r>
              <a:rPr lang="es-ES" altLang="en-US" sz="1200" dirty="0"/>
              <a:t>-soluble    Insoluble </a:t>
            </a:r>
          </a:p>
          <a:p>
            <a:pPr eaLnBrk="1" hangingPunct="1"/>
            <a:r>
              <a:rPr lang="es-ES" altLang="en-US" sz="1200" dirty="0"/>
              <a:t>6.994                              </a:t>
            </a:r>
            <a:r>
              <a:rPr lang="es-ES" altLang="en-US" sz="1200" dirty="0" smtClean="0"/>
              <a:t>  </a:t>
            </a:r>
            <a:r>
              <a:rPr lang="es-ES" altLang="en-US" sz="1200" dirty="0"/>
              <a:t>0.0008224      </a:t>
            </a:r>
            <a:r>
              <a:rPr lang="es-ES" altLang="en-US" sz="1200" dirty="0" smtClean="0"/>
              <a:t>    </a:t>
            </a:r>
            <a:r>
              <a:rPr lang="es-ES" altLang="en-US" sz="1200" dirty="0"/>
              <a:t>3599     </a:t>
            </a:r>
            <a:r>
              <a:rPr lang="es-ES" altLang="en-US" sz="1200" dirty="0" smtClean="0"/>
              <a:t>4044 </a:t>
            </a:r>
            <a:r>
              <a:rPr lang="es-ES" altLang="en-US" sz="1200" dirty="0"/>
              <a:t>	</a:t>
            </a:r>
            <a:r>
              <a:rPr lang="es-ES" altLang="en-US" sz="1200" dirty="0" smtClean="0"/>
              <a:t>         0</a:t>
            </a:r>
            <a:endParaRPr lang="es-ES" altLang="en-US" sz="1200" dirty="0"/>
          </a:p>
          <a:p>
            <a:pPr eaLnBrk="1" hangingPunct="1"/>
            <a:r>
              <a:rPr lang="en-US" altLang="en-US" sz="1200" b="1" dirty="0"/>
              <a:t>Continental Polluted</a:t>
            </a:r>
          </a:p>
          <a:p>
            <a:pPr eaLnBrk="1" hangingPunct="1"/>
            <a:r>
              <a:rPr lang="es-ES" altLang="en-US" sz="1200" dirty="0"/>
              <a:t>Sea Salt (ACC) (cm^-3)  Sea Salt (COA)    </a:t>
            </a:r>
            <a:r>
              <a:rPr lang="es-ES" altLang="en-US" sz="1200" dirty="0" err="1"/>
              <a:t>Soot</a:t>
            </a:r>
            <a:r>
              <a:rPr lang="es-ES" altLang="en-US" sz="1200" dirty="0"/>
              <a:t>      </a:t>
            </a:r>
            <a:r>
              <a:rPr lang="es-ES" altLang="en-US" sz="1200" dirty="0" err="1"/>
              <a:t>Water</a:t>
            </a:r>
            <a:r>
              <a:rPr lang="es-ES" altLang="en-US" sz="1200" dirty="0"/>
              <a:t>-soluble    Insoluble</a:t>
            </a:r>
          </a:p>
          <a:p>
            <a:pPr eaLnBrk="1" hangingPunct="1"/>
            <a:r>
              <a:rPr lang="es-ES" altLang="en-US" sz="1200" dirty="0"/>
              <a:t>0	 </a:t>
            </a:r>
            <a:r>
              <a:rPr lang="es-ES" altLang="en-US" sz="1200" dirty="0" smtClean="0"/>
              <a:t>               0                          34300   15700                  0.6</a:t>
            </a:r>
            <a:endParaRPr lang="es-ES" altLang="en-US" sz="1400" dirty="0"/>
          </a:p>
        </p:txBody>
      </p:sp>
      <p:pic>
        <p:nvPicPr>
          <p:cNvPr id="18" name="Picture 17"/>
          <p:cNvPicPr>
            <a:picLocks noChangeAspect="1"/>
          </p:cNvPicPr>
          <p:nvPr/>
        </p:nvPicPr>
        <p:blipFill>
          <a:blip r:embed="rId4"/>
          <a:stretch>
            <a:fillRect/>
          </a:stretch>
        </p:blipFill>
        <p:spPr>
          <a:xfrm>
            <a:off x="9245237" y="856105"/>
            <a:ext cx="2326968" cy="2330782"/>
          </a:xfrm>
          <a:prstGeom prst="rect">
            <a:avLst/>
          </a:prstGeom>
        </p:spPr>
      </p:pic>
    </p:spTree>
    <p:extLst>
      <p:ext uri="{BB962C8B-B14F-4D97-AF65-F5344CB8AC3E}">
        <p14:creationId xmlns:p14="http://schemas.microsoft.com/office/powerpoint/2010/main" val="400739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4"/>
            <a:ext cx="11332029" cy="1092934"/>
          </a:xfrm>
        </p:spPr>
        <p:txBody>
          <a:bodyPr>
            <a:normAutofit/>
          </a:bodyPr>
          <a:lstStyle/>
          <a:p>
            <a:pPr algn="ctr"/>
            <a:r>
              <a:rPr lang="en-US" sz="3600" b="1" dirty="0" smtClean="0"/>
              <a:t>Real-time Aerosol Loading</a:t>
            </a:r>
            <a:r>
              <a:rPr lang="en-US" sz="3200" b="1" dirty="0"/>
              <a:t/>
            </a:r>
            <a:br>
              <a:rPr lang="en-US" sz="3200" b="1" dirty="0"/>
            </a:br>
            <a:r>
              <a:rPr lang="en-US" sz="2800" b="1" dirty="0" smtClean="0"/>
              <a:t>Micro-meteorological &amp; Aerosols Interactions</a:t>
            </a:r>
            <a:endParaRPr lang="en-US" sz="2800" dirty="0"/>
          </a:p>
        </p:txBody>
      </p:sp>
      <p:grpSp>
        <p:nvGrpSpPr>
          <p:cNvPr id="13" name="Group 12"/>
          <p:cNvGrpSpPr/>
          <p:nvPr/>
        </p:nvGrpSpPr>
        <p:grpSpPr>
          <a:xfrm>
            <a:off x="2945596" y="1246287"/>
            <a:ext cx="9132099" cy="5454551"/>
            <a:chOff x="3256686" y="897495"/>
            <a:chExt cx="8378825" cy="5294313"/>
          </a:xfrm>
        </p:grpSpPr>
        <p:sp>
          <p:nvSpPr>
            <p:cNvPr id="4" name="TextBox 37"/>
            <p:cNvSpPr txBox="1">
              <a:spLocks noChangeArrowheads="1"/>
            </p:cNvSpPr>
            <p:nvPr/>
          </p:nvSpPr>
          <p:spPr bwMode="auto">
            <a:xfrm>
              <a:off x="6919048" y="897495"/>
              <a:ext cx="105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b="1">
                  <a:cs typeface="Arial" panose="020B0604020202020204" pitchFamily="34" charset="0"/>
                </a:rPr>
                <a:t>Partial Eclipse</a:t>
              </a:r>
            </a:p>
            <a:p>
              <a:pPr algn="ctr" eaLnBrk="1" hangingPunct="1"/>
              <a:r>
                <a:rPr lang="en-US" altLang="en-US" sz="1000" b="1">
                  <a:cs typeface="Arial" panose="020B0604020202020204" pitchFamily="34" charset="0"/>
                </a:rPr>
                <a:t> (start)</a:t>
              </a:r>
            </a:p>
          </p:txBody>
        </p:sp>
        <p:sp>
          <p:nvSpPr>
            <p:cNvPr id="5" name="TextBox 37"/>
            <p:cNvSpPr txBox="1">
              <a:spLocks noChangeArrowheads="1"/>
            </p:cNvSpPr>
            <p:nvPr/>
          </p:nvSpPr>
          <p:spPr bwMode="auto">
            <a:xfrm>
              <a:off x="7923936" y="1029258"/>
              <a:ext cx="105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b="1">
                  <a:cs typeface="Arial" panose="020B0604020202020204" pitchFamily="34" charset="0"/>
                </a:rPr>
                <a:t>Partial Eclipse</a:t>
              </a:r>
            </a:p>
            <a:p>
              <a:pPr algn="ctr" eaLnBrk="1" hangingPunct="1"/>
              <a:r>
                <a:rPr lang="en-US" altLang="en-US" sz="1000" b="1">
                  <a:cs typeface="Arial" panose="020B0604020202020204" pitchFamily="34" charset="0"/>
                </a:rPr>
                <a:t> (Max)</a:t>
              </a:r>
            </a:p>
          </p:txBody>
        </p:sp>
        <p:sp>
          <p:nvSpPr>
            <p:cNvPr id="6" name="TextBox 37"/>
            <p:cNvSpPr txBox="1">
              <a:spLocks noChangeArrowheads="1"/>
            </p:cNvSpPr>
            <p:nvPr/>
          </p:nvSpPr>
          <p:spPr bwMode="auto">
            <a:xfrm>
              <a:off x="8792298" y="905433"/>
              <a:ext cx="1055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00" b="1">
                  <a:cs typeface="Arial" panose="020B0604020202020204" pitchFamily="34" charset="0"/>
                </a:rPr>
                <a:t>Partial Eclipse</a:t>
              </a:r>
            </a:p>
            <a:p>
              <a:pPr algn="ctr" eaLnBrk="1" hangingPunct="1"/>
              <a:r>
                <a:rPr lang="en-US" altLang="en-US" sz="1000" b="1">
                  <a:cs typeface="Arial" panose="020B0604020202020204" pitchFamily="34" charset="0"/>
                </a:rPr>
                <a:t> (end)</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l="8333" r="8333"/>
            <a:stretch>
              <a:fillRect/>
            </a:stretch>
          </p:blipFill>
          <p:spPr bwMode="auto">
            <a:xfrm>
              <a:off x="3256686" y="1467408"/>
              <a:ext cx="8378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53"/>
            <p:cNvCxnSpPr>
              <a:cxnSpLocks noChangeShapeType="1"/>
            </p:cNvCxnSpPr>
            <p:nvPr/>
          </p:nvCxnSpPr>
          <p:spPr bwMode="auto">
            <a:xfrm>
              <a:off x="9354273" y="1097520"/>
              <a:ext cx="0" cy="2743200"/>
            </a:xfrm>
            <a:prstGeom prst="straightConnector1">
              <a:avLst/>
            </a:prstGeom>
            <a:noFill/>
            <a:ln w="12700" algn="ctr">
              <a:solidFill>
                <a:srgbClr val="C00000"/>
              </a:solidFill>
              <a:prstDash val="dash"/>
              <a:round/>
              <a:headEnd/>
              <a:tailEnd type="arrow" w="med" len="med"/>
            </a:ln>
            <a:extLst>
              <a:ext uri="{909E8E84-426E-40DD-AFC4-6F175D3DCCD1}">
                <a14:hiddenFill xmlns:a14="http://schemas.microsoft.com/office/drawing/2010/main">
                  <a:noFill/>
                </a14:hiddenFill>
              </a:ext>
            </a:extLst>
          </p:spPr>
        </p:cxnSp>
        <p:cxnSp>
          <p:nvCxnSpPr>
            <p:cNvPr id="9" name="Straight Arrow Connector 53"/>
            <p:cNvCxnSpPr>
              <a:cxnSpLocks noChangeShapeType="1"/>
            </p:cNvCxnSpPr>
            <p:nvPr/>
          </p:nvCxnSpPr>
          <p:spPr bwMode="auto">
            <a:xfrm>
              <a:off x="7889011" y="1097520"/>
              <a:ext cx="0" cy="2560638"/>
            </a:xfrm>
            <a:prstGeom prst="straightConnector1">
              <a:avLst/>
            </a:prstGeom>
            <a:noFill/>
            <a:ln w="12700" algn="ctr">
              <a:solidFill>
                <a:srgbClr val="C00000"/>
              </a:solidFill>
              <a:prstDash val="dash"/>
              <a:round/>
              <a:headEnd/>
              <a:tailEnd type="arrow" w="med" len="med"/>
            </a:ln>
            <a:extLst>
              <a:ext uri="{909E8E84-426E-40DD-AFC4-6F175D3DCCD1}">
                <a14:hiddenFill xmlns:a14="http://schemas.microsoft.com/office/drawing/2010/main">
                  <a:noFill/>
                </a14:hiddenFill>
              </a:ext>
            </a:extLst>
          </p:spPr>
        </p:cxnSp>
        <p:cxnSp>
          <p:nvCxnSpPr>
            <p:cNvPr id="10" name="Straight Arrow Connector 53"/>
            <p:cNvCxnSpPr>
              <a:cxnSpLocks noChangeShapeType="1"/>
            </p:cNvCxnSpPr>
            <p:nvPr/>
          </p:nvCxnSpPr>
          <p:spPr bwMode="auto">
            <a:xfrm>
              <a:off x="8646248" y="1172133"/>
              <a:ext cx="0" cy="2835275"/>
            </a:xfrm>
            <a:prstGeom prst="straightConnector1">
              <a:avLst/>
            </a:prstGeom>
            <a:noFill/>
            <a:ln w="12700" algn="ctr">
              <a:solidFill>
                <a:srgbClr val="C00000"/>
              </a:solidFill>
              <a:prstDash val="dash"/>
              <a:round/>
              <a:headEnd/>
              <a:tailEnd type="arrow" w="med" len="med"/>
            </a:ln>
            <a:extLst>
              <a:ext uri="{909E8E84-426E-40DD-AFC4-6F175D3DCCD1}">
                <a14:hiddenFill xmlns:a14="http://schemas.microsoft.com/office/drawing/2010/main">
                  <a:noFill/>
                </a14:hiddenFill>
              </a:ext>
            </a:extLst>
          </p:spPr>
        </p:cxnSp>
      </p:grpSp>
      <p:pic>
        <p:nvPicPr>
          <p:cNvPr id="12" name="Picture 11"/>
          <p:cNvPicPr>
            <a:picLocks noChangeAspect="1"/>
          </p:cNvPicPr>
          <p:nvPr/>
        </p:nvPicPr>
        <p:blipFill rotWithShape="1">
          <a:blip r:embed="rId3"/>
          <a:srcRect l="4041" t="24829" r="69824" b="3417"/>
          <a:stretch/>
        </p:blipFill>
        <p:spPr>
          <a:xfrm>
            <a:off x="167335" y="1454250"/>
            <a:ext cx="2580712" cy="3786236"/>
          </a:xfrm>
          <a:prstGeom prst="rect">
            <a:avLst/>
          </a:prstGeom>
        </p:spPr>
      </p:pic>
    </p:spTree>
    <p:extLst>
      <p:ext uri="{BB962C8B-B14F-4D97-AF65-F5344CB8AC3E}">
        <p14:creationId xmlns:p14="http://schemas.microsoft.com/office/powerpoint/2010/main" val="142888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13910" y="5305699"/>
            <a:ext cx="6628032" cy="715089"/>
          </a:xfrm>
          <a:prstGeom prst="roundRect">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wrap="square" anchor="ctr">
            <a:spAutoFit/>
          </a:bodyPr>
          <a:lstStyle/>
          <a:p>
            <a:pPr algn="ctr">
              <a:defRPr/>
            </a:pPr>
            <a:r>
              <a:rPr lang="en-US" b="1" dirty="0" smtClean="0">
                <a:latin typeface="Trebuchet MS" pitchFamily="34" charset="0"/>
              </a:rPr>
              <a:t>Aerosol loading can be characterized by sparse particle counting network</a:t>
            </a:r>
            <a:endParaRPr lang="en-US" sz="1800" b="1" dirty="0" smtClean="0">
              <a:latin typeface="Trebuchet MS" pitchFamily="34" charset="0"/>
            </a:endParaRPr>
          </a:p>
        </p:txBody>
      </p:sp>
      <p:pic>
        <p:nvPicPr>
          <p:cNvPr id="6" name="Picture 5"/>
          <p:cNvPicPr>
            <a:picLocks noChangeAspect="1"/>
          </p:cNvPicPr>
          <p:nvPr/>
        </p:nvPicPr>
        <p:blipFill rotWithShape="1">
          <a:blip r:embed="rId2"/>
          <a:srcRect l="2045" t="44067" r="2526" b="4510"/>
          <a:stretch/>
        </p:blipFill>
        <p:spPr>
          <a:xfrm>
            <a:off x="7641942" y="4615756"/>
            <a:ext cx="4392891" cy="144230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62" t="41496" r="36086"/>
          <a:stretch/>
        </p:blipFill>
        <p:spPr>
          <a:xfrm>
            <a:off x="8392943" y="2321564"/>
            <a:ext cx="3431357" cy="2435589"/>
          </a:xfrm>
          <a:prstGeom prst="rect">
            <a:avLst/>
          </a:prstGeom>
        </p:spPr>
      </p:pic>
      <p:pic>
        <p:nvPicPr>
          <p:cNvPr id="4" name="Content Placeholder 3"/>
          <p:cNvPicPr>
            <a:picLocks noGrp="1" noChangeAspect="1"/>
          </p:cNvPicPr>
          <p:nvPr>
            <p:ph idx="1"/>
          </p:nvPr>
        </p:nvPicPr>
        <p:blipFill rotWithShape="1">
          <a:blip r:embed="rId4"/>
          <a:srcRect l="8898" r="7310" b="6030"/>
          <a:stretch/>
        </p:blipFill>
        <p:spPr>
          <a:xfrm>
            <a:off x="65623" y="1443033"/>
            <a:ext cx="8327320" cy="3862666"/>
          </a:xfrm>
          <a:prstGeom prst="rect">
            <a:avLst/>
          </a:prstGeom>
        </p:spPr>
      </p:pic>
      <p:sp>
        <p:nvSpPr>
          <p:cNvPr id="10" name="TextBox 9"/>
          <p:cNvSpPr txBox="1"/>
          <p:nvPr/>
        </p:nvSpPr>
        <p:spPr>
          <a:xfrm>
            <a:off x="7027396" y="4615755"/>
            <a:ext cx="1980094" cy="369332"/>
          </a:xfrm>
          <a:prstGeom prst="rect">
            <a:avLst/>
          </a:prstGeom>
          <a:solidFill>
            <a:schemeClr val="accent1"/>
          </a:solidFill>
        </p:spPr>
        <p:txBody>
          <a:bodyPr wrap="none" rtlCol="0">
            <a:spAutoFit/>
          </a:bodyPr>
          <a:lstStyle/>
          <a:p>
            <a:r>
              <a:rPr lang="en-US" dirty="0" smtClean="0"/>
              <a:t>Particle Counter #1</a:t>
            </a:r>
            <a:endParaRPr lang="en-US" dirty="0"/>
          </a:p>
        </p:txBody>
      </p:sp>
      <p:sp>
        <p:nvSpPr>
          <p:cNvPr id="11" name="TextBox 10"/>
          <p:cNvSpPr txBox="1"/>
          <p:nvPr/>
        </p:nvSpPr>
        <p:spPr>
          <a:xfrm>
            <a:off x="9007490" y="2571038"/>
            <a:ext cx="1980094" cy="369332"/>
          </a:xfrm>
          <a:prstGeom prst="rect">
            <a:avLst/>
          </a:prstGeom>
          <a:solidFill>
            <a:schemeClr val="accent1"/>
          </a:solidFill>
        </p:spPr>
        <p:txBody>
          <a:bodyPr wrap="none" rtlCol="0">
            <a:spAutoFit/>
          </a:bodyPr>
          <a:lstStyle/>
          <a:p>
            <a:r>
              <a:rPr lang="en-US" dirty="0" smtClean="0"/>
              <a:t>Particle Counter #2</a:t>
            </a:r>
            <a:endParaRPr lang="en-US" dirty="0"/>
          </a:p>
        </p:txBody>
      </p:sp>
      <p:cxnSp>
        <p:nvCxnSpPr>
          <p:cNvPr id="13" name="Straight Arrow Connector 12"/>
          <p:cNvCxnSpPr/>
          <p:nvPr/>
        </p:nvCxnSpPr>
        <p:spPr>
          <a:xfrm flipH="1" flipV="1">
            <a:off x="11107864" y="2940370"/>
            <a:ext cx="254525" cy="1675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457200" y="-5294"/>
            <a:ext cx="11332029" cy="1092934"/>
          </a:xfrm>
        </p:spPr>
        <p:txBody>
          <a:bodyPr>
            <a:normAutofit/>
          </a:bodyPr>
          <a:lstStyle/>
          <a:p>
            <a:pPr algn="ctr"/>
            <a:r>
              <a:rPr lang="en-US" sz="3600" b="1" dirty="0" smtClean="0"/>
              <a:t>Real-time Aerosol Loading</a:t>
            </a:r>
            <a:r>
              <a:rPr lang="en-US" sz="3200" b="1" dirty="0" smtClean="0"/>
              <a:t/>
            </a:r>
            <a:br>
              <a:rPr lang="en-US" sz="3200" b="1" dirty="0" smtClean="0"/>
            </a:br>
            <a:r>
              <a:rPr lang="en-US" sz="2800" b="1" dirty="0"/>
              <a:t>Measurements at Two Separated Sites</a:t>
            </a:r>
          </a:p>
        </p:txBody>
      </p:sp>
    </p:spTree>
    <p:extLst>
      <p:ext uri="{BB962C8B-B14F-4D97-AF65-F5344CB8AC3E}">
        <p14:creationId xmlns:p14="http://schemas.microsoft.com/office/powerpoint/2010/main" val="624330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C:\Users\Mark\Documents\AFIT Stuff\Templates Logos Adobe\Logos Clip Art Photos\Dense DEP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5553080"/>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C:\Users\Mark\Documents\AFIT Stuff\Templates Logos Adobe\Logos Clip Art Photos\JT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555308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C:\Users\Mark\Documents\AFIT Stuff\Templates Logos Adobe\Logos Clip Art Photos\CDE_Logo_2009 Cropped.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5629280"/>
            <a:ext cx="931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185863" y="1219200"/>
            <a:ext cx="9945963" cy="4648200"/>
          </a:xfrm>
          <a:prstGeom prst="rect">
            <a:avLst/>
          </a:prstGeom>
          <a:noFill/>
          <a:ln w="9525">
            <a:noFill/>
            <a:miter lim="800000"/>
            <a:headEnd/>
            <a:tailEnd/>
          </a:ln>
        </p:spPr>
        <p:txBody>
          <a:bodyPr/>
          <a:lstStyle/>
          <a:p>
            <a:pPr marL="342900" indent="-342900" algn="just">
              <a:spcBef>
                <a:spcPct val="20000"/>
              </a:spcBef>
              <a:buFontTx/>
              <a:buChar char="•"/>
              <a:defRPr/>
            </a:pPr>
            <a:r>
              <a:rPr lang="en-US" sz="2000" kern="0" dirty="0"/>
              <a:t>Abstract:</a:t>
            </a:r>
          </a:p>
          <a:p>
            <a:pPr marL="339725" algn="just">
              <a:spcBef>
                <a:spcPct val="20000"/>
              </a:spcBef>
              <a:defRPr/>
            </a:pPr>
            <a:r>
              <a:rPr lang="en-US" dirty="0"/>
              <a:t>Daytime sky radiance can be characterized using the </a:t>
            </a:r>
            <a:r>
              <a:rPr lang="en-US" dirty="0" smtClean="0"/>
              <a:t>LEEDR </a:t>
            </a:r>
            <a:r>
              <a:rPr lang="en-US" dirty="0"/>
              <a:t>code in any direction at any time as long as there is enough </a:t>
            </a:r>
            <a:r>
              <a:rPr lang="en-US" dirty="0" smtClean="0"/>
              <a:t>real-time </a:t>
            </a:r>
            <a:r>
              <a:rPr lang="en-US" dirty="0"/>
              <a:t>observed information provided.  The important questions to answer </a:t>
            </a:r>
            <a:r>
              <a:rPr lang="en-US" dirty="0" smtClean="0"/>
              <a:t>are how </a:t>
            </a:r>
            <a:r>
              <a:rPr lang="en-US" dirty="0"/>
              <a:t>much </a:t>
            </a:r>
            <a:r>
              <a:rPr lang="en-US" dirty="0" smtClean="0"/>
              <a:t>real-time </a:t>
            </a:r>
            <a:r>
              <a:rPr lang="en-US" dirty="0"/>
              <a:t>information is needed, how difficult is it to obtain, and would it be worthwhile to even try to measure or diagnose some of the inputs. </a:t>
            </a:r>
            <a:endParaRPr lang="en-US" dirty="0" smtClean="0"/>
          </a:p>
          <a:p>
            <a:pPr marL="339725" algn="just">
              <a:spcBef>
                <a:spcPct val="20000"/>
              </a:spcBef>
              <a:defRPr/>
            </a:pPr>
            <a:endParaRPr lang="en-US" sz="1400" kern="0" dirty="0"/>
          </a:p>
          <a:p>
            <a:pPr marL="342900" indent="-342900" algn="just">
              <a:spcBef>
                <a:spcPct val="20000"/>
              </a:spcBef>
              <a:spcAft>
                <a:spcPts val="1200"/>
              </a:spcAft>
              <a:buFontTx/>
              <a:buChar char="•"/>
              <a:defRPr/>
            </a:pPr>
            <a:r>
              <a:rPr lang="en-US" sz="2000" kern="0" dirty="0"/>
              <a:t>Laser Environmental Effects Definition and Reference (LEEDR) code</a:t>
            </a:r>
          </a:p>
          <a:p>
            <a:pPr marL="342900" indent="-342900" algn="just">
              <a:spcBef>
                <a:spcPct val="20000"/>
              </a:spcBef>
              <a:spcAft>
                <a:spcPts val="1200"/>
              </a:spcAft>
              <a:buFontTx/>
              <a:buChar char="•"/>
              <a:defRPr/>
            </a:pPr>
            <a:r>
              <a:rPr lang="en-US" sz="2000" dirty="0" smtClean="0"/>
              <a:t>Real-time atmospheric and environmental data</a:t>
            </a:r>
          </a:p>
          <a:p>
            <a:pPr marL="342900" indent="-342900" algn="just">
              <a:spcBef>
                <a:spcPct val="20000"/>
              </a:spcBef>
              <a:spcAft>
                <a:spcPts val="1200"/>
              </a:spcAft>
              <a:buFontTx/>
              <a:buChar char="•"/>
              <a:defRPr/>
            </a:pPr>
            <a:r>
              <a:rPr lang="en-US" sz="2000" kern="0" dirty="0" smtClean="0"/>
              <a:t>Characterizing daytime sky brightness with LEEDR + real-time data measurements</a:t>
            </a:r>
          </a:p>
          <a:p>
            <a:pPr marL="342900" indent="-342900" algn="just">
              <a:spcBef>
                <a:spcPct val="20000"/>
              </a:spcBef>
              <a:spcAft>
                <a:spcPts val="1200"/>
              </a:spcAft>
              <a:buFontTx/>
              <a:buChar char="•"/>
              <a:defRPr/>
            </a:pPr>
            <a:r>
              <a:rPr lang="en-US" sz="2000" kern="0" dirty="0" smtClean="0"/>
              <a:t>Is more than surface data needed?  How important is aerosol vertical extinction structure?</a:t>
            </a:r>
          </a:p>
          <a:p>
            <a:pPr marL="342900" indent="-342900" algn="just">
              <a:spcBef>
                <a:spcPct val="20000"/>
              </a:spcBef>
              <a:spcAft>
                <a:spcPts val="1200"/>
              </a:spcAft>
              <a:buFontTx/>
              <a:buChar char="•"/>
              <a:defRPr/>
            </a:pPr>
            <a:r>
              <a:rPr lang="en-US" sz="2000" kern="0" dirty="0" smtClean="0"/>
              <a:t>Summary</a:t>
            </a:r>
            <a:endParaRPr lang="en-US" sz="2000" kern="0" dirty="0"/>
          </a:p>
        </p:txBody>
      </p:sp>
      <p:sp>
        <p:nvSpPr>
          <p:cNvPr id="12" name="Rectangle 2"/>
          <p:cNvSpPr txBox="1">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1" tIns="45511" rIns="91021" bIns="45511" anchor="ctr"/>
          <a:lstStyle>
            <a:lvl1pPr algn="ctr" rtl="0" eaLnBrk="0" fontAlgn="base" hangingPunct="0">
              <a:spcBef>
                <a:spcPct val="0"/>
              </a:spcBef>
              <a:spcAft>
                <a:spcPct val="0"/>
              </a:spcAft>
              <a:defRPr sz="3600" b="1">
                <a:solidFill>
                  <a:schemeClr val="folHlink"/>
                </a:solidFill>
                <a:latin typeface="+mj-lt"/>
                <a:ea typeface="+mj-ea"/>
                <a:cs typeface="+mj-cs"/>
              </a:defRPr>
            </a:lvl1pPr>
            <a:lvl2pPr algn="ctr" rtl="0" eaLnBrk="0" fontAlgn="base" hangingPunct="0">
              <a:spcBef>
                <a:spcPct val="0"/>
              </a:spcBef>
              <a:spcAft>
                <a:spcPct val="0"/>
              </a:spcAft>
              <a:defRPr sz="3600" b="1">
                <a:solidFill>
                  <a:schemeClr val="folHlink"/>
                </a:solidFill>
                <a:latin typeface="Arial" charset="0"/>
              </a:defRPr>
            </a:lvl2pPr>
            <a:lvl3pPr algn="ctr" rtl="0" eaLnBrk="0" fontAlgn="base" hangingPunct="0">
              <a:spcBef>
                <a:spcPct val="0"/>
              </a:spcBef>
              <a:spcAft>
                <a:spcPct val="0"/>
              </a:spcAft>
              <a:defRPr sz="3600" b="1">
                <a:solidFill>
                  <a:schemeClr val="folHlink"/>
                </a:solidFill>
                <a:latin typeface="Arial" charset="0"/>
              </a:defRPr>
            </a:lvl3pPr>
            <a:lvl4pPr algn="ctr" rtl="0" eaLnBrk="0" fontAlgn="base" hangingPunct="0">
              <a:spcBef>
                <a:spcPct val="0"/>
              </a:spcBef>
              <a:spcAft>
                <a:spcPct val="0"/>
              </a:spcAft>
              <a:defRPr sz="3600" b="1">
                <a:solidFill>
                  <a:schemeClr val="folHlink"/>
                </a:solidFill>
                <a:latin typeface="Arial" charset="0"/>
              </a:defRPr>
            </a:lvl4pPr>
            <a:lvl5pPr algn="ctr" rtl="0" eaLnBrk="0" fontAlgn="base" hangingPunct="0">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a:lstStyle>
          <a:p>
            <a:pPr>
              <a:defRPr/>
            </a:pPr>
            <a:r>
              <a:rPr lang="en-US" kern="0">
                <a:solidFill>
                  <a:schemeClr val="tx1"/>
                </a:solidFill>
              </a:rPr>
              <a:t>Overview</a:t>
            </a:r>
            <a:endParaRPr lang="en-US" kern="0" dirty="0">
              <a:solidFill>
                <a:schemeClr val="tx1"/>
              </a:solidFill>
            </a:endParaRPr>
          </a:p>
        </p:txBody>
      </p:sp>
    </p:spTree>
    <p:extLst>
      <p:ext uri="{BB962C8B-B14F-4D97-AF65-F5344CB8AC3E}">
        <p14:creationId xmlns:p14="http://schemas.microsoft.com/office/powerpoint/2010/main" val="888478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16" y="-5770"/>
            <a:ext cx="10515600" cy="1325563"/>
          </a:xfrm>
        </p:spPr>
        <p:txBody>
          <a:bodyPr>
            <a:normAutofit/>
          </a:bodyPr>
          <a:lstStyle/>
          <a:p>
            <a:pPr algn="ctr"/>
            <a:r>
              <a:rPr lang="en-US" sz="3200" b="1" dirty="0" smtClean="0"/>
              <a:t>Laser Environmental Effects Definition and Reference</a:t>
            </a:r>
            <a:endParaRPr lang="en-US" sz="3200" b="1" dirty="0"/>
          </a:p>
        </p:txBody>
      </p:sp>
      <p:sp>
        <p:nvSpPr>
          <p:cNvPr id="6" name="Rectangle 3"/>
          <p:cNvSpPr txBox="1">
            <a:spLocks noChangeArrowheads="1"/>
          </p:cNvSpPr>
          <p:nvPr/>
        </p:nvSpPr>
        <p:spPr bwMode="auto">
          <a:xfrm>
            <a:off x="258762" y="1731963"/>
            <a:ext cx="11285537" cy="1782763"/>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algn="just"/>
            <a:r>
              <a:rPr lang="en-US" dirty="0" smtClean="0"/>
              <a:t>Atmospheric characterization and radiative transfer code that calculates line-by-line and spectral band solutions by creating correlated, physically realizable profiles of meteorological and environmental effects (e.g. gaseous and particle extinction, optical turbulence, and cloud free line of sight) data</a:t>
            </a:r>
          </a:p>
          <a:p>
            <a:pPr lvl="1" algn="just"/>
            <a:endParaRPr lang="en-US" sz="2400" dirty="0" smtClean="0"/>
          </a:p>
          <a:p>
            <a:pPr algn="just"/>
            <a:endParaRPr lang="en-US" dirty="0" smtClean="0"/>
          </a:p>
        </p:txBody>
      </p:sp>
      <p:sp>
        <p:nvSpPr>
          <p:cNvPr id="7" name="Rectangle 8"/>
          <p:cNvSpPr>
            <a:spLocks noChangeArrowheads="1"/>
          </p:cNvSpPr>
          <p:nvPr/>
        </p:nvSpPr>
        <p:spPr bwMode="auto">
          <a:xfrm>
            <a:off x="258762" y="3360738"/>
            <a:ext cx="6303245" cy="2397558"/>
          </a:xfrm>
          <a:prstGeom prst="rect">
            <a:avLst/>
          </a:prstGeom>
          <a:noFill/>
          <a:ln w="9525">
            <a:noFill/>
            <a:miter lim="800000"/>
            <a:headEnd/>
            <a:tailEnd/>
          </a:ln>
        </p:spPr>
        <p:txBody>
          <a:bodyPr/>
          <a:lstStyle/>
          <a:p>
            <a:pPr marL="342900" indent="-342900">
              <a:spcBef>
                <a:spcPct val="20000"/>
              </a:spcBef>
              <a:buFontTx/>
              <a:buChar char="•"/>
              <a:defRPr/>
            </a:pPr>
            <a:r>
              <a:rPr lang="en-US" sz="2400" dirty="0"/>
              <a:t>Accesses terrestrial and marine atmospheric and particulate </a:t>
            </a:r>
            <a:r>
              <a:rPr lang="en-US" sz="2400" dirty="0" err="1"/>
              <a:t>climatologies</a:t>
            </a:r>
            <a:endParaRPr lang="en-US" sz="2400" dirty="0"/>
          </a:p>
          <a:p>
            <a:pPr marL="800100" lvl="1" indent="-342900">
              <a:spcBef>
                <a:spcPct val="20000"/>
              </a:spcBef>
              <a:buFontTx/>
              <a:buChar char="•"/>
              <a:defRPr/>
            </a:pPr>
            <a:r>
              <a:rPr lang="en-US" sz="2000" dirty="0"/>
              <a:t>Graphical access to and export of </a:t>
            </a:r>
            <a:r>
              <a:rPr lang="en-US" sz="2000" dirty="0" err="1"/>
              <a:t>probabilisitc</a:t>
            </a:r>
            <a:r>
              <a:rPr lang="en-US" sz="2000" dirty="0"/>
              <a:t> data from the Extreme and Percentile Environmental Reference Tables (</a:t>
            </a:r>
            <a:r>
              <a:rPr lang="en-US" sz="2000" dirty="0" err="1"/>
              <a:t>ExPERT</a:t>
            </a:r>
            <a:r>
              <a:rPr lang="en-US" sz="2000" dirty="0" smtClean="0"/>
              <a:t>)</a:t>
            </a:r>
            <a:endParaRPr lang="en-US" sz="2400" dirty="0"/>
          </a:p>
        </p:txBody>
      </p:sp>
      <p:pic>
        <p:nvPicPr>
          <p:cNvPr id="8" name="Picture 6" descr="C:\Users\mvia\Documents\Current Work\CDE\GUIs\LEEDR\images\splash.jpg"/>
          <p:cNvPicPr>
            <a:picLocks noChangeAspect="1" noChangeArrowheads="1"/>
          </p:cNvPicPr>
          <p:nvPr/>
        </p:nvPicPr>
        <p:blipFill>
          <a:blip r:embed="rId2" cstate="print"/>
          <a:srcRect/>
          <a:stretch>
            <a:fillRect/>
          </a:stretch>
        </p:blipFill>
        <p:spPr bwMode="auto">
          <a:xfrm>
            <a:off x="6808925" y="2995683"/>
            <a:ext cx="4982292" cy="2491146"/>
          </a:xfrm>
          <a:prstGeom prst="rect">
            <a:avLst/>
          </a:prstGeom>
          <a:noFill/>
          <a:ln w="9525">
            <a:noFill/>
            <a:miter lim="800000"/>
            <a:headEnd/>
            <a:tailEnd/>
          </a:ln>
        </p:spPr>
      </p:pic>
      <p:sp>
        <p:nvSpPr>
          <p:cNvPr id="11" name="Rounded Rectangle 6"/>
          <p:cNvSpPr>
            <a:spLocks noChangeArrowheads="1"/>
          </p:cNvSpPr>
          <p:nvPr/>
        </p:nvSpPr>
        <p:spPr bwMode="auto">
          <a:xfrm>
            <a:off x="6808925" y="5575328"/>
            <a:ext cx="5036084" cy="533400"/>
          </a:xfrm>
          <a:prstGeom prst="roundRect">
            <a:avLst>
              <a:gd name="adj" fmla="val 16667"/>
            </a:avLst>
          </a:prstGeom>
          <a:solidFill>
            <a:schemeClr val="accent1">
              <a:lumMod val="75000"/>
            </a:schemeClr>
          </a:solidFill>
          <a:ln w="9525" algn="ctr">
            <a:solidFill>
              <a:schemeClr val="tx1"/>
            </a:solidFill>
            <a:round/>
            <a:headEnd/>
            <a:tailEnd/>
          </a:ln>
        </p:spPr>
        <p:txBody>
          <a:bodyPr/>
          <a:lstStyle/>
          <a:p>
            <a:pPr algn="ctr" eaLnBrk="0" hangingPunct="0"/>
            <a:endParaRPr lang="en-US" sz="1700">
              <a:solidFill>
                <a:schemeClr val="bg1"/>
              </a:solidFill>
            </a:endParaRPr>
          </a:p>
        </p:txBody>
      </p:sp>
      <p:sp>
        <p:nvSpPr>
          <p:cNvPr id="12" name="TextBox 11"/>
          <p:cNvSpPr txBox="1"/>
          <p:nvPr/>
        </p:nvSpPr>
        <p:spPr>
          <a:xfrm>
            <a:off x="6826388" y="5676928"/>
            <a:ext cx="5018621" cy="353943"/>
          </a:xfrm>
          <a:prstGeom prst="rect">
            <a:avLst/>
          </a:prstGeom>
          <a:solidFill>
            <a:schemeClr val="accent1">
              <a:lumMod val="75000"/>
            </a:schemeClr>
          </a:solidFill>
        </p:spPr>
        <p:txBody>
          <a:bodyPr wrap="square">
            <a:spAutoFit/>
          </a:bodyPr>
          <a:lstStyle/>
          <a:p>
            <a:pPr algn="ctr">
              <a:defRPr/>
            </a:pPr>
            <a:r>
              <a:rPr lang="en-US" sz="1700" b="1" dirty="0">
                <a:solidFill>
                  <a:schemeClr val="bg1"/>
                </a:solidFill>
              </a:rPr>
              <a:t>Characterizes effects from </a:t>
            </a:r>
            <a:r>
              <a:rPr lang="en-US" sz="1700" b="1" dirty="0" smtClean="0">
                <a:solidFill>
                  <a:schemeClr val="bg1"/>
                </a:solidFill>
              </a:rPr>
              <a:t>200 </a:t>
            </a:r>
            <a:r>
              <a:rPr lang="en-US" sz="1700" b="1" dirty="0">
                <a:solidFill>
                  <a:schemeClr val="bg1"/>
                </a:solidFill>
              </a:rPr>
              <a:t>nm to 8.6 meters</a:t>
            </a:r>
          </a:p>
        </p:txBody>
      </p:sp>
    </p:spTree>
    <p:extLst>
      <p:ext uri="{BB962C8B-B14F-4D97-AF65-F5344CB8AC3E}">
        <p14:creationId xmlns:p14="http://schemas.microsoft.com/office/powerpoint/2010/main" val="225597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27"/>
            <a:ext cx="10515600" cy="1325563"/>
          </a:xfrm>
        </p:spPr>
        <p:txBody>
          <a:bodyPr>
            <a:normAutofit/>
          </a:bodyPr>
          <a:lstStyle/>
          <a:p>
            <a:pPr algn="ctr"/>
            <a:r>
              <a:rPr lang="en-US" sz="3600" b="1" dirty="0" smtClean="0"/>
              <a:t>LEEDR Capabilities</a:t>
            </a:r>
            <a:endParaRPr lang="en-US" sz="3600" b="1" dirty="0"/>
          </a:p>
        </p:txBody>
      </p:sp>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3488" r="5814"/>
          <a:stretch>
            <a:fillRect/>
          </a:stretch>
        </p:blipFill>
        <p:spPr bwMode="auto">
          <a:xfrm>
            <a:off x="8305704" y="4245396"/>
            <a:ext cx="3448856" cy="22998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p:nvPicPr>
        <p:blipFill>
          <a:blip r:embed="rId3" cstate="print"/>
          <a:srcRect l="1109" t="3125" r="1430" b="1563"/>
          <a:stretch>
            <a:fillRect/>
          </a:stretch>
        </p:blipFill>
        <p:spPr bwMode="auto">
          <a:xfrm>
            <a:off x="199443" y="1467510"/>
            <a:ext cx="4118078" cy="3101228"/>
          </a:xfrm>
          <a:prstGeom prst="rect">
            <a:avLst/>
          </a:prstGeom>
          <a:noFill/>
          <a:ln w="12700">
            <a:solidFill>
              <a:schemeClr val="tx1"/>
            </a:solidFill>
            <a:miter lim="800000"/>
            <a:headEnd/>
            <a:tailEnd/>
          </a:ln>
        </p:spPr>
      </p:pic>
      <p:sp>
        <p:nvSpPr>
          <p:cNvPr id="13" name="Text Box 13"/>
          <p:cNvSpPr txBox="1">
            <a:spLocks noChangeArrowheads="1"/>
          </p:cNvSpPr>
          <p:nvPr/>
        </p:nvSpPr>
        <p:spPr bwMode="auto">
          <a:xfrm>
            <a:off x="214880" y="5247435"/>
            <a:ext cx="2161037" cy="738664"/>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i="1" dirty="0" err="1" smtClean="0">
                <a:solidFill>
                  <a:schemeClr val="accent2"/>
                </a:solidFill>
              </a:rPr>
              <a:t>V&amp;V’d</a:t>
            </a:r>
            <a:r>
              <a:rPr lang="en-US" altLang="en-US" sz="1400" b="1" i="1" dirty="0" smtClean="0">
                <a:solidFill>
                  <a:schemeClr val="accent2"/>
                </a:solidFill>
              </a:rPr>
              <a:t> Atmospheric Effects and Radiative Transfer Code for HEL</a:t>
            </a:r>
            <a:endParaRPr lang="en-US" altLang="en-US" sz="1400" b="1" i="1" dirty="0">
              <a:solidFill>
                <a:schemeClr val="accent2"/>
              </a:solidFill>
              <a:sym typeface="Symbol" pitchFamily="18" charset="2"/>
            </a:endParaRPr>
          </a:p>
        </p:txBody>
      </p:sp>
      <p:sp>
        <p:nvSpPr>
          <p:cNvPr id="14" name="Text Box 14"/>
          <p:cNvSpPr txBox="1">
            <a:spLocks noChangeArrowheads="1"/>
          </p:cNvSpPr>
          <p:nvPr/>
        </p:nvSpPr>
        <p:spPr bwMode="auto">
          <a:xfrm>
            <a:off x="7929500" y="1287345"/>
            <a:ext cx="4100381"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just" eaLnBrk="1" hangingPunct="1">
              <a:spcBef>
                <a:spcPts val="600"/>
              </a:spcBef>
            </a:pPr>
            <a:r>
              <a:rPr lang="en-US" altLang="en-US" sz="1300" b="1" dirty="0" smtClean="0">
                <a:solidFill>
                  <a:schemeClr val="tx2"/>
                </a:solidFill>
              </a:rPr>
              <a:t>Creates physically realizable horizontal / vertical profiles of meteorological and weather event data and associated radiative effects (e.g. optical extinction, path radiance):</a:t>
            </a:r>
          </a:p>
          <a:p>
            <a:pPr marL="91440" lvl="1" indent="-91440" algn="just" eaLnBrk="1" hangingPunct="1">
              <a:spcBef>
                <a:spcPts val="600"/>
              </a:spcBef>
              <a:buFontTx/>
              <a:buChar char="•"/>
            </a:pPr>
            <a:r>
              <a:rPr lang="en-US" altLang="en-US" sz="1300" b="1" dirty="0" smtClean="0">
                <a:solidFill>
                  <a:schemeClr val="tx2"/>
                </a:solidFill>
              </a:rPr>
              <a:t>Aerosol and surface observation (i.e. T, P, RH) climatology at 573 </a:t>
            </a:r>
            <a:r>
              <a:rPr lang="en-US" altLang="en-US" sz="1300" b="1" dirty="0" err="1" smtClean="0">
                <a:solidFill>
                  <a:schemeClr val="tx2"/>
                </a:solidFill>
              </a:rPr>
              <a:t>ExPERT</a:t>
            </a:r>
            <a:r>
              <a:rPr lang="en-US" altLang="en-US" sz="1300" b="1" dirty="0" smtClean="0">
                <a:solidFill>
                  <a:schemeClr val="tx2"/>
                </a:solidFill>
              </a:rPr>
              <a:t> and </a:t>
            </a:r>
            <a:r>
              <a:rPr lang="en-US" altLang="en-US" sz="1300" b="1" dirty="0">
                <a:solidFill>
                  <a:schemeClr val="tx2"/>
                </a:solidFill>
              </a:rPr>
              <a:t>1° x 1° oceanic </a:t>
            </a:r>
            <a:r>
              <a:rPr lang="en-US" altLang="en-US" sz="1300" b="1" dirty="0" smtClean="0">
                <a:solidFill>
                  <a:schemeClr val="tx2"/>
                </a:solidFill>
              </a:rPr>
              <a:t>grid locations</a:t>
            </a:r>
          </a:p>
          <a:p>
            <a:pPr marL="91440" lvl="1" indent="-91440" algn="just" eaLnBrk="1" hangingPunct="1">
              <a:spcBef>
                <a:spcPts val="600"/>
              </a:spcBef>
              <a:buFontTx/>
              <a:buChar char="•"/>
            </a:pPr>
            <a:r>
              <a:rPr lang="en-US" altLang="en-US" sz="1300" b="1" dirty="0" smtClean="0">
                <a:solidFill>
                  <a:schemeClr val="accent2"/>
                </a:solidFill>
              </a:rPr>
              <a:t>Numerical weather forecast, re-analysis data</a:t>
            </a:r>
            <a:endParaRPr lang="en-US" altLang="en-US" sz="1300" b="1" dirty="0">
              <a:solidFill>
                <a:schemeClr val="accent2"/>
              </a:solidFill>
            </a:endParaRPr>
          </a:p>
          <a:p>
            <a:pPr marL="91440" lvl="1" indent="-91440" algn="just" eaLnBrk="1" hangingPunct="1">
              <a:spcBef>
                <a:spcPts val="600"/>
              </a:spcBef>
              <a:buFontTx/>
              <a:buChar char="•"/>
            </a:pPr>
            <a:r>
              <a:rPr lang="en-US" altLang="en-US" sz="1300" b="1" dirty="0" smtClean="0">
                <a:solidFill>
                  <a:schemeClr val="tx2"/>
                </a:solidFill>
              </a:rPr>
              <a:t>Profiles optical turbulence (i.e. </a:t>
            </a:r>
            <a:r>
              <a:rPr lang="en-US" sz="1300" b="1" i="1" dirty="0" smtClean="0">
                <a:solidFill>
                  <a:schemeClr val="tx2"/>
                </a:solidFill>
              </a:rPr>
              <a:t>C</a:t>
            </a:r>
            <a:r>
              <a:rPr lang="en-US" sz="1300" b="1" i="1" baseline="-25000" dirty="0" smtClean="0">
                <a:solidFill>
                  <a:schemeClr val="tx2"/>
                </a:solidFill>
              </a:rPr>
              <a:t>n</a:t>
            </a:r>
            <a:r>
              <a:rPr lang="en-US" sz="1300" b="1" i="1" baseline="30000" dirty="0" smtClean="0">
                <a:solidFill>
                  <a:schemeClr val="tx2"/>
                </a:solidFill>
              </a:rPr>
              <a:t>2</a:t>
            </a:r>
            <a:r>
              <a:rPr lang="en-US" sz="1300" b="1" dirty="0" smtClean="0">
                <a:solidFill>
                  <a:schemeClr val="tx2"/>
                </a:solidFill>
              </a:rPr>
              <a:t>)</a:t>
            </a:r>
            <a:endParaRPr lang="en-US" altLang="en-US" sz="1300" b="1" dirty="0" smtClean="0">
              <a:solidFill>
                <a:schemeClr val="tx2"/>
              </a:solidFill>
            </a:endParaRPr>
          </a:p>
          <a:p>
            <a:pPr marL="91440" lvl="1" indent="-91440" algn="just" eaLnBrk="1" hangingPunct="1">
              <a:spcBef>
                <a:spcPts val="600"/>
              </a:spcBef>
              <a:buFontTx/>
              <a:buChar char="•"/>
            </a:pPr>
            <a:r>
              <a:rPr lang="en-US" altLang="en-US" sz="1300" b="1" dirty="0" smtClean="0">
                <a:solidFill>
                  <a:schemeClr val="tx2"/>
                </a:solidFill>
              </a:rPr>
              <a:t>Accounts for light-refraction and single/multi-scatter </a:t>
            </a:r>
          </a:p>
          <a:p>
            <a:pPr marL="91440" lvl="1" indent="-91440" algn="just" eaLnBrk="1" hangingPunct="1">
              <a:spcBef>
                <a:spcPts val="600"/>
              </a:spcBef>
              <a:buFontTx/>
              <a:buChar char="•"/>
            </a:pPr>
            <a:r>
              <a:rPr lang="en-US" altLang="en-US" sz="1300" b="1" dirty="0" smtClean="0">
                <a:solidFill>
                  <a:schemeClr val="tx2"/>
                </a:solidFill>
              </a:rPr>
              <a:t>Includes sun-moon calculator</a:t>
            </a:r>
            <a:endParaRPr lang="en-US" altLang="en-US" sz="1300" b="1" dirty="0">
              <a:solidFill>
                <a:schemeClr val="tx2"/>
              </a:solidFill>
            </a:endParaRPr>
          </a:p>
          <a:p>
            <a:pPr algn="just" eaLnBrk="1" hangingPunct="1"/>
            <a:endParaRPr lang="en-US" altLang="en-US" sz="1300" b="1" dirty="0"/>
          </a:p>
          <a:p>
            <a:pPr lvl="1" algn="just" eaLnBrk="1" hangingPunct="1"/>
            <a:r>
              <a:rPr lang="en-US" altLang="en-US" sz="1300" b="1" dirty="0"/>
              <a:t> </a:t>
            </a:r>
          </a:p>
        </p:txBody>
      </p:sp>
      <p:sp>
        <p:nvSpPr>
          <p:cNvPr id="15" name="Rectangle 14"/>
          <p:cNvSpPr/>
          <p:nvPr/>
        </p:nvSpPr>
        <p:spPr>
          <a:xfrm>
            <a:off x="9375769" y="5247435"/>
            <a:ext cx="1791628" cy="369332"/>
          </a:xfrm>
          <a:prstGeom prst="rect">
            <a:avLst/>
          </a:prstGeom>
          <a:ln w="19050">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tabLst>
                <a:tab pos="230188" algn="l"/>
              </a:tabLst>
              <a:defRPr/>
            </a:pPr>
            <a:r>
              <a:rPr lang="en-US" sz="900" b="1" dirty="0">
                <a:solidFill>
                  <a:schemeClr val="tx2"/>
                </a:solidFill>
                <a:latin typeface="Trebuchet MS" pitchFamily="34" charset="0"/>
              </a:rPr>
              <a:t>LEEDR and </a:t>
            </a:r>
            <a:r>
              <a:rPr lang="en-US" sz="900" b="1" dirty="0" smtClean="0">
                <a:solidFill>
                  <a:schemeClr val="tx2"/>
                </a:solidFill>
                <a:latin typeface="Trebuchet MS" pitchFamily="34" charset="0"/>
              </a:rPr>
              <a:t>observed (LIDAR) extinction profiles </a:t>
            </a:r>
            <a:endParaRPr lang="en-US" sz="900" b="1" dirty="0">
              <a:solidFill>
                <a:schemeClr val="tx2"/>
              </a:solidFill>
              <a:latin typeface="Trebuchet MS" pitchFamily="34" charset="0"/>
            </a:endParaRPr>
          </a:p>
        </p:txBody>
      </p:sp>
      <p:grpSp>
        <p:nvGrpSpPr>
          <p:cNvPr id="17" name="Group 16"/>
          <p:cNvGrpSpPr/>
          <p:nvPr/>
        </p:nvGrpSpPr>
        <p:grpSpPr>
          <a:xfrm>
            <a:off x="4679100" y="1548378"/>
            <a:ext cx="3562429" cy="2112552"/>
            <a:chOff x="30561" y="1548378"/>
            <a:chExt cx="3050955" cy="1891458"/>
          </a:xfrm>
        </p:grpSpPr>
        <p:pic>
          <p:nvPicPr>
            <p:cNvPr id="18" name="Picture 10"/>
            <p:cNvPicPr>
              <a:picLocks noChangeAspect="1" noChangeArrowheads="1"/>
            </p:cNvPicPr>
            <p:nvPr/>
          </p:nvPicPr>
          <p:blipFill>
            <a:blip r:embed="rId4" cstate="print"/>
            <a:srcRect l="2779" t="18750" r="5556" b="3125"/>
            <a:stretch>
              <a:fillRect/>
            </a:stretch>
          </p:blipFill>
          <p:spPr bwMode="auto">
            <a:xfrm>
              <a:off x="30561" y="1548378"/>
              <a:ext cx="2496910" cy="1891458"/>
            </a:xfrm>
            <a:prstGeom prst="rect">
              <a:avLst/>
            </a:prstGeom>
            <a:noFill/>
            <a:ln w="9525">
              <a:solidFill>
                <a:schemeClr val="tx1"/>
              </a:solidFill>
              <a:miter lim="800000"/>
              <a:headEnd/>
              <a:tailEnd/>
            </a:ln>
          </p:spPr>
        </p:pic>
        <p:sp>
          <p:nvSpPr>
            <p:cNvPr id="19" name="TextBox 14"/>
            <p:cNvSpPr txBox="1">
              <a:spLocks noChangeArrowheads="1"/>
            </p:cNvSpPr>
            <p:nvPr/>
          </p:nvSpPr>
          <p:spPr bwMode="auto">
            <a:xfrm>
              <a:off x="1199571" y="2353354"/>
              <a:ext cx="1676400" cy="230832"/>
            </a:xfrm>
            <a:prstGeom prst="rect">
              <a:avLst/>
            </a:prstGeom>
            <a:noFill/>
            <a:ln w="9525">
              <a:noFill/>
              <a:miter lim="800000"/>
              <a:headEnd/>
              <a:tailEnd/>
            </a:ln>
          </p:spPr>
          <p:txBody>
            <a:bodyPr>
              <a:spAutoFit/>
            </a:bodyPr>
            <a:lstStyle/>
            <a:p>
              <a:r>
                <a:rPr lang="en-US" sz="900" b="1" dirty="0"/>
                <a:t>Stray laser light</a:t>
              </a:r>
              <a:endParaRPr lang="en-US" sz="1000" b="1" dirty="0"/>
            </a:p>
          </p:txBody>
        </p:sp>
        <p:cxnSp>
          <p:nvCxnSpPr>
            <p:cNvPr id="20" name="Straight Connector 19"/>
            <p:cNvCxnSpPr/>
            <p:nvPr/>
          </p:nvCxnSpPr>
          <p:spPr bwMode="auto">
            <a:xfrm flipV="1">
              <a:off x="341737" y="1932384"/>
              <a:ext cx="1349768" cy="1104294"/>
            </a:xfrm>
            <a:prstGeom prst="line">
              <a:avLst/>
            </a:prstGeom>
            <a:noFill/>
            <a:ln w="9525" cap="flat" cmpd="sng" algn="ctr">
              <a:solidFill>
                <a:srgbClr val="FF0000"/>
              </a:solidFill>
              <a:prstDash val="sysDash"/>
              <a:round/>
              <a:headEnd type="none" w="med" len="med"/>
              <a:tailEnd type="triangle" w="med" len="med"/>
            </a:ln>
            <a:effectLst/>
          </p:spPr>
        </p:cxnSp>
        <p:sp>
          <p:nvSpPr>
            <p:cNvPr id="21" name="TextBox 20"/>
            <p:cNvSpPr txBox="1"/>
            <p:nvPr/>
          </p:nvSpPr>
          <p:spPr>
            <a:xfrm>
              <a:off x="1619222" y="1752658"/>
              <a:ext cx="243523" cy="523220"/>
            </a:xfrm>
            <a:prstGeom prst="rect">
              <a:avLst/>
            </a:prstGeom>
            <a:noFill/>
          </p:spPr>
          <p:txBody>
            <a:bodyPr wrap="none" rtlCol="0">
              <a:spAutoFit/>
            </a:bodyPr>
            <a:lstStyle/>
            <a:p>
              <a:r>
                <a:rPr lang="en-US" dirty="0" smtClean="0"/>
                <a:t>*</a:t>
              </a:r>
              <a:endParaRPr lang="en-US" dirty="0"/>
            </a:p>
          </p:txBody>
        </p:sp>
        <p:sp>
          <p:nvSpPr>
            <p:cNvPr id="22" name="TextBox 14"/>
            <p:cNvSpPr txBox="1">
              <a:spLocks noChangeArrowheads="1"/>
            </p:cNvSpPr>
            <p:nvPr/>
          </p:nvSpPr>
          <p:spPr bwMode="auto">
            <a:xfrm>
              <a:off x="1405116" y="2041434"/>
              <a:ext cx="1676400" cy="230832"/>
            </a:xfrm>
            <a:prstGeom prst="rect">
              <a:avLst/>
            </a:prstGeom>
            <a:noFill/>
            <a:ln w="9525">
              <a:noFill/>
              <a:miter lim="800000"/>
              <a:headEnd/>
              <a:tailEnd/>
            </a:ln>
          </p:spPr>
          <p:txBody>
            <a:bodyPr>
              <a:spAutoFit/>
            </a:bodyPr>
            <a:lstStyle/>
            <a:p>
              <a:r>
                <a:rPr lang="en-US" sz="900" b="1" dirty="0" smtClean="0"/>
                <a:t>Intended Path</a:t>
              </a:r>
              <a:endParaRPr lang="en-US" sz="1000" b="1" dirty="0"/>
            </a:p>
          </p:txBody>
        </p:sp>
      </p:grpSp>
      <p:sp>
        <p:nvSpPr>
          <p:cNvPr id="23" name="TextBox 12"/>
          <p:cNvSpPr txBox="1">
            <a:spLocks noChangeArrowheads="1"/>
          </p:cNvSpPr>
          <p:nvPr/>
        </p:nvSpPr>
        <p:spPr bwMode="auto">
          <a:xfrm>
            <a:off x="6686924" y="3865210"/>
            <a:ext cx="1738236" cy="461665"/>
          </a:xfrm>
          <a:prstGeom prst="rect">
            <a:avLst/>
          </a:prstGeom>
          <a:noFill/>
          <a:ln w="9525">
            <a:noFill/>
            <a:miter lim="800000"/>
            <a:headEnd/>
            <a:tailEnd/>
          </a:ln>
        </p:spPr>
        <p:txBody>
          <a:bodyPr wrap="square">
            <a:spAutoFit/>
          </a:bodyPr>
          <a:lstStyle/>
          <a:p>
            <a:r>
              <a:rPr lang="en-US" sz="1200" b="1" dirty="0" smtClean="0">
                <a:solidFill>
                  <a:schemeClr val="tx2"/>
                </a:solidFill>
                <a:latin typeface="Arial" panose="020B0604020202020204" pitchFamily="34" charset="0"/>
                <a:cs typeface="Arial" panose="020B0604020202020204" pitchFamily="34" charset="0"/>
              </a:rPr>
              <a:t>Path Radiance:  Tracker SNR</a:t>
            </a:r>
            <a:endParaRPr lang="en-US" sz="1400" b="1" dirty="0">
              <a:solidFill>
                <a:schemeClr val="tx2"/>
              </a:solidFill>
              <a:latin typeface="Arial" panose="020B0604020202020204" pitchFamily="34" charset="0"/>
              <a:cs typeface="Arial" panose="020B0604020202020204" pitchFamily="34" charset="0"/>
            </a:endParaRPr>
          </a:p>
        </p:txBody>
      </p:sp>
      <p:sp>
        <p:nvSpPr>
          <p:cNvPr id="24" name="TextBox 12"/>
          <p:cNvSpPr txBox="1">
            <a:spLocks noChangeArrowheads="1"/>
          </p:cNvSpPr>
          <p:nvPr/>
        </p:nvSpPr>
        <p:spPr bwMode="auto">
          <a:xfrm>
            <a:off x="8060601" y="6545258"/>
            <a:ext cx="3969280" cy="246221"/>
          </a:xfrm>
          <a:prstGeom prst="rect">
            <a:avLst/>
          </a:prstGeom>
          <a:noFill/>
          <a:ln w="9525">
            <a:noFill/>
            <a:miter lim="800000"/>
            <a:headEnd/>
            <a:tailEnd/>
          </a:ln>
        </p:spPr>
        <p:txBody>
          <a:bodyPr wrap="square">
            <a:spAutoFit/>
          </a:bodyPr>
          <a:lstStyle/>
          <a:p>
            <a:r>
              <a:rPr lang="en-US" sz="1000" b="1" dirty="0" smtClean="0">
                <a:solidFill>
                  <a:schemeClr val="tx2"/>
                </a:solidFill>
                <a:latin typeface="Arial" panose="020B0604020202020204" pitchFamily="34" charset="0"/>
                <a:cs typeface="Arial" panose="020B0604020202020204" pitchFamily="34" charset="0"/>
              </a:rPr>
              <a:t>Boundary Layer  -  Aerosol Extinction Increasing with Height</a:t>
            </a:r>
            <a:endParaRPr lang="en-US" sz="1000" b="1" dirty="0">
              <a:solidFill>
                <a:schemeClr val="tx2"/>
              </a:solidFill>
              <a:latin typeface="Arial" panose="020B0604020202020204" pitchFamily="34" charset="0"/>
              <a:cs typeface="Arial" panose="020B0604020202020204" pitchFamily="34" charset="0"/>
            </a:endParaRPr>
          </a:p>
        </p:txBody>
      </p:sp>
      <p:sp>
        <p:nvSpPr>
          <p:cNvPr id="25" name="TextBox 24"/>
          <p:cNvSpPr txBox="1"/>
          <p:nvPr/>
        </p:nvSpPr>
        <p:spPr>
          <a:xfrm>
            <a:off x="6805509" y="4309765"/>
            <a:ext cx="1043227" cy="2123658"/>
          </a:xfrm>
          <a:prstGeom prst="rect">
            <a:avLst/>
          </a:prstGeom>
          <a:noFill/>
        </p:spPr>
        <p:txBody>
          <a:bodyPr wrap="square" rtlCol="0">
            <a:spAutoFit/>
          </a:bodyPr>
          <a:lstStyle/>
          <a:p>
            <a:r>
              <a:rPr lang="en-US" sz="1200" dirty="0" smtClean="0">
                <a:solidFill>
                  <a:schemeClr val="tx2"/>
                </a:solidFill>
                <a:latin typeface="Arial" panose="020B0604020202020204" pitchFamily="34" charset="0"/>
                <a:cs typeface="Arial" panose="020B0604020202020204" pitchFamily="34" charset="0"/>
              </a:rPr>
              <a:t>Red: 7 Nov 2012 at 1125Z</a:t>
            </a:r>
          </a:p>
          <a:p>
            <a:endParaRPr lang="en-US" sz="1200" dirty="0">
              <a:solidFill>
                <a:schemeClr val="tx2"/>
              </a:solidFill>
              <a:latin typeface="Arial" panose="020B0604020202020204" pitchFamily="34" charset="0"/>
              <a:cs typeface="Arial" panose="020B0604020202020204" pitchFamily="34" charset="0"/>
            </a:endParaRPr>
          </a:p>
          <a:p>
            <a:r>
              <a:rPr lang="en-US" sz="1200" dirty="0" smtClean="0">
                <a:solidFill>
                  <a:schemeClr val="tx2"/>
                </a:solidFill>
                <a:latin typeface="Arial" panose="020B0604020202020204" pitchFamily="34" charset="0"/>
                <a:cs typeface="Arial" panose="020B0604020202020204" pitchFamily="34" charset="0"/>
              </a:rPr>
              <a:t>Green: 27 June 2013 at 1132Z</a:t>
            </a:r>
          </a:p>
          <a:p>
            <a:endParaRPr lang="en-US" sz="1200" dirty="0">
              <a:solidFill>
                <a:schemeClr val="tx2"/>
              </a:solidFill>
              <a:latin typeface="Arial" panose="020B0604020202020204" pitchFamily="34" charset="0"/>
              <a:cs typeface="Arial" panose="020B0604020202020204" pitchFamily="34" charset="0"/>
            </a:endParaRPr>
          </a:p>
          <a:p>
            <a:r>
              <a:rPr lang="en-US" sz="1200" dirty="0" smtClean="0">
                <a:solidFill>
                  <a:schemeClr val="tx2"/>
                </a:solidFill>
                <a:latin typeface="Arial" panose="020B0604020202020204" pitchFamily="34" charset="0"/>
                <a:cs typeface="Arial" panose="020B0604020202020204" pitchFamily="34" charset="0"/>
              </a:rPr>
              <a:t>Blue: 27 June 2013 at 1731Z </a:t>
            </a:r>
            <a:endParaRPr lang="en-US" sz="1200" dirty="0">
              <a:solidFill>
                <a:schemeClr val="tx2"/>
              </a:solidFill>
              <a:latin typeface="Arial" panose="020B0604020202020204" pitchFamily="34" charset="0"/>
              <a:cs typeface="Arial" panose="020B0604020202020204" pitchFamily="34" charset="0"/>
            </a:endParaRPr>
          </a:p>
        </p:txBody>
      </p:sp>
      <p:grpSp>
        <p:nvGrpSpPr>
          <p:cNvPr id="26" name="Group 25"/>
          <p:cNvGrpSpPr/>
          <p:nvPr/>
        </p:nvGrpSpPr>
        <p:grpSpPr>
          <a:xfrm>
            <a:off x="2494502" y="3738406"/>
            <a:ext cx="4168381" cy="2929963"/>
            <a:chOff x="3429000" y="2743200"/>
            <a:chExt cx="5410200" cy="3637637"/>
          </a:xfrm>
        </p:grpSpPr>
        <p:pic>
          <p:nvPicPr>
            <p:cNvPr id="27" name="Picture 26"/>
            <p:cNvPicPr/>
            <p:nvPr/>
          </p:nvPicPr>
          <p:blipFill>
            <a:blip r:embed="rId5" cstate="print">
              <a:extLst>
                <a:ext uri="{28A0092B-C50C-407E-A947-70E740481C1C}">
                  <a14:useLocalDpi xmlns:a14="http://schemas.microsoft.com/office/drawing/2010/main" val="0"/>
                </a:ext>
              </a:extLst>
            </a:blip>
            <a:stretch>
              <a:fillRect/>
            </a:stretch>
          </p:blipFill>
          <p:spPr>
            <a:xfrm>
              <a:off x="3429000" y="2743200"/>
              <a:ext cx="5410200" cy="1687830"/>
            </a:xfrm>
            <a:prstGeom prst="rect">
              <a:avLst/>
            </a:prstGeom>
          </p:spPr>
        </p:pic>
        <p:pic>
          <p:nvPicPr>
            <p:cNvPr id="28" name="Picture 27"/>
            <p:cNvPicPr/>
            <p:nvPr/>
          </p:nvPicPr>
          <p:blipFill>
            <a:blip r:embed="rId6" cstate="print">
              <a:extLst>
                <a:ext uri="{28A0092B-C50C-407E-A947-70E740481C1C}">
                  <a14:useLocalDpi xmlns:a14="http://schemas.microsoft.com/office/drawing/2010/main" val="0"/>
                </a:ext>
              </a:extLst>
            </a:blip>
            <a:stretch>
              <a:fillRect/>
            </a:stretch>
          </p:blipFill>
          <p:spPr>
            <a:xfrm>
              <a:off x="3429000" y="4419600"/>
              <a:ext cx="5410200" cy="1961237"/>
            </a:xfrm>
            <a:prstGeom prst="rect">
              <a:avLst/>
            </a:prstGeom>
          </p:spPr>
        </p:pic>
      </p:grpSp>
      <p:sp>
        <p:nvSpPr>
          <p:cNvPr id="16" name="TextBox 12"/>
          <p:cNvSpPr txBox="1">
            <a:spLocks noChangeArrowheads="1"/>
          </p:cNvSpPr>
          <p:nvPr/>
        </p:nvSpPr>
        <p:spPr bwMode="auto">
          <a:xfrm>
            <a:off x="4599874" y="1295351"/>
            <a:ext cx="2816364" cy="276999"/>
          </a:xfrm>
          <a:prstGeom prst="rect">
            <a:avLst/>
          </a:prstGeom>
          <a:noFill/>
          <a:ln w="9525">
            <a:noFill/>
            <a:miter lim="800000"/>
            <a:headEnd/>
            <a:tailEnd/>
          </a:ln>
        </p:spPr>
        <p:txBody>
          <a:bodyPr wrap="square">
            <a:spAutoFit/>
          </a:bodyPr>
          <a:lstStyle/>
          <a:p>
            <a:r>
              <a:rPr lang="en-US" sz="1200" b="1" dirty="0" smtClean="0">
                <a:solidFill>
                  <a:schemeClr val="tx2"/>
                </a:solidFill>
                <a:latin typeface="Arial" panose="020B0604020202020204" pitchFamily="34" charset="0"/>
                <a:cs typeface="Arial" panose="020B0604020202020204" pitchFamily="34" charset="0"/>
              </a:rPr>
              <a:t>Light Refraction:   Path Bending</a:t>
            </a:r>
            <a:endParaRPr lang="en-US" sz="1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5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08" y="-6592"/>
            <a:ext cx="10515600" cy="1325563"/>
          </a:xfrm>
        </p:spPr>
        <p:txBody>
          <a:bodyPr>
            <a:normAutofit/>
          </a:bodyPr>
          <a:lstStyle/>
          <a:p>
            <a:pPr algn="ctr"/>
            <a:r>
              <a:rPr lang="en-US" sz="3600" b="1" dirty="0" smtClean="0"/>
              <a:t>Numerical Weather Prediction Data</a:t>
            </a:r>
            <a:br>
              <a:rPr lang="en-US" sz="3600" b="1" dirty="0" smtClean="0"/>
            </a:br>
            <a:r>
              <a:rPr lang="en-US" sz="3600" b="1" dirty="0" smtClean="0"/>
              <a:t> </a:t>
            </a:r>
            <a:endParaRPr lang="en-US" sz="3600" b="1" dirty="0"/>
          </a:p>
        </p:txBody>
      </p:sp>
      <p:sp>
        <p:nvSpPr>
          <p:cNvPr id="3" name="Footer Placeholder 2">
            <a:extLst>
              <a:ext uri="{FF2B5EF4-FFF2-40B4-BE49-F238E27FC236}">
                <a16:creationId xmlns:a16="http://schemas.microsoft.com/office/drawing/2014/main" id="{5B5C439E-31EA-4DB8-B1D9-FFEC0596FDE9}"/>
              </a:ext>
            </a:extLst>
          </p:cNvPr>
          <p:cNvSpPr>
            <a:spLocks noGrp="1"/>
          </p:cNvSpPr>
          <p:nvPr>
            <p:ph type="ftr" sz="quarter" idx="11"/>
          </p:nvPr>
        </p:nvSpPr>
        <p:spPr>
          <a:xfrm>
            <a:off x="2473284" y="6356350"/>
            <a:ext cx="4114800" cy="365125"/>
          </a:xfrm>
        </p:spPr>
        <p:txBody>
          <a:bodyPr/>
          <a:lstStyle/>
          <a:p>
            <a:r>
              <a:rPr lang="en-US" dirty="0"/>
              <a:t>DIRECTED ENERGY PROFESSIONAL SOCIETY- DISTRIBUTION C</a:t>
            </a:r>
          </a:p>
        </p:txBody>
      </p:sp>
      <p:grpSp>
        <p:nvGrpSpPr>
          <p:cNvPr id="25" name="Group 24"/>
          <p:cNvGrpSpPr/>
          <p:nvPr/>
        </p:nvGrpSpPr>
        <p:grpSpPr>
          <a:xfrm>
            <a:off x="64746" y="2681046"/>
            <a:ext cx="8897575" cy="4157904"/>
            <a:chOff x="0" y="2297113"/>
            <a:chExt cx="9144000" cy="4572000"/>
          </a:xfrm>
        </p:grpSpPr>
        <p:pic>
          <p:nvPicPr>
            <p:cNvPr id="26" name="Picture 2" descr="E:\Path.jpg"/>
            <p:cNvPicPr>
              <a:picLocks noChangeAspect="1" noChangeArrowheads="1"/>
            </p:cNvPicPr>
            <p:nvPr/>
          </p:nvPicPr>
          <p:blipFill>
            <a:blip r:embed="rId2" cstate="print"/>
            <a:srcRect/>
            <a:stretch>
              <a:fillRect/>
            </a:stretch>
          </p:blipFill>
          <p:spPr bwMode="auto">
            <a:xfrm>
              <a:off x="0" y="2297113"/>
              <a:ext cx="9144000" cy="4572000"/>
            </a:xfrm>
            <a:prstGeom prst="rect">
              <a:avLst/>
            </a:prstGeom>
            <a:noFill/>
            <a:ln w="9525">
              <a:noFill/>
              <a:miter lim="800000"/>
              <a:headEnd/>
              <a:tailEnd/>
            </a:ln>
          </p:spPr>
        </p:pic>
        <p:sp>
          <p:nvSpPr>
            <p:cNvPr id="27" name="Curved Up Arrow 15"/>
            <p:cNvSpPr>
              <a:spLocks noChangeArrowheads="1"/>
            </p:cNvSpPr>
            <p:nvPr/>
          </p:nvSpPr>
          <p:spPr bwMode="auto">
            <a:xfrm rot="20638625" flipV="1">
              <a:off x="2601913" y="4146550"/>
              <a:ext cx="1371600" cy="274638"/>
            </a:xfrm>
            <a:prstGeom prst="curvedUpArrow">
              <a:avLst>
                <a:gd name="adj1" fmla="val 24971"/>
                <a:gd name="adj2" fmla="val 49988"/>
                <a:gd name="adj3" fmla="val 25000"/>
              </a:avLst>
            </a:prstGeom>
            <a:solidFill>
              <a:srgbClr val="FFFF00"/>
            </a:solidFill>
            <a:ln w="9525" algn="ctr">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28" name="TextBox 15"/>
            <p:cNvSpPr txBox="1">
              <a:spLocks noChangeArrowheads="1"/>
            </p:cNvSpPr>
            <p:nvPr/>
          </p:nvSpPr>
          <p:spPr bwMode="auto">
            <a:xfrm>
              <a:off x="3810000" y="4267200"/>
              <a:ext cx="979488" cy="27622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FFFFFF"/>
                  </a:solidFill>
                  <a:effectLst/>
                  <a:uLnTx/>
                  <a:uFillTx/>
                  <a:latin typeface="Arial" charset="0"/>
                  <a:cs typeface="Arial" charset="0"/>
                </a:rPr>
                <a:t>Dayton OH</a:t>
              </a:r>
            </a:p>
          </p:txBody>
        </p:sp>
        <p:sp>
          <p:nvSpPr>
            <p:cNvPr id="29" name="TextBox 16"/>
            <p:cNvSpPr txBox="1">
              <a:spLocks noChangeArrowheads="1"/>
            </p:cNvSpPr>
            <p:nvPr/>
          </p:nvSpPr>
          <p:spPr bwMode="auto">
            <a:xfrm>
              <a:off x="2438400" y="4495800"/>
              <a:ext cx="903288" cy="27622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FFFFFF"/>
                  </a:solidFill>
                  <a:effectLst/>
                  <a:uLnTx/>
                  <a:uFillTx/>
                  <a:latin typeface="Arial" charset="0"/>
                  <a:cs typeface="Arial" charset="0"/>
                </a:rPr>
                <a:t>7 km path</a:t>
              </a:r>
            </a:p>
          </p:txBody>
        </p:sp>
        <p:sp>
          <p:nvSpPr>
            <p:cNvPr id="30" name="Oval 17"/>
            <p:cNvSpPr>
              <a:spLocks noChangeArrowheads="1"/>
            </p:cNvSpPr>
            <p:nvPr/>
          </p:nvSpPr>
          <p:spPr bwMode="auto">
            <a:xfrm>
              <a:off x="1447800" y="4659313"/>
              <a:ext cx="914400" cy="522287"/>
            </a:xfrm>
            <a:prstGeom prst="ellipse">
              <a:avLst/>
            </a:prstGeom>
            <a:solidFill>
              <a:srgbClr val="FFFFFF">
                <a:alpha val="14902"/>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1" name="Oval 18"/>
            <p:cNvSpPr>
              <a:spLocks noChangeArrowheads="1"/>
            </p:cNvSpPr>
            <p:nvPr/>
          </p:nvSpPr>
          <p:spPr bwMode="auto">
            <a:xfrm>
              <a:off x="4572000" y="4724400"/>
              <a:ext cx="914400" cy="522288"/>
            </a:xfrm>
            <a:prstGeom prst="ellipse">
              <a:avLst/>
            </a:prstGeom>
            <a:solidFill>
              <a:srgbClr val="FFFFFF">
                <a:alpha val="14902"/>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2" name="Oval 19"/>
            <p:cNvSpPr>
              <a:spLocks noChangeArrowheads="1"/>
            </p:cNvSpPr>
            <p:nvPr/>
          </p:nvSpPr>
          <p:spPr bwMode="auto">
            <a:xfrm>
              <a:off x="2438400" y="3429000"/>
              <a:ext cx="914400" cy="522288"/>
            </a:xfrm>
            <a:prstGeom prst="ellipse">
              <a:avLst/>
            </a:prstGeom>
            <a:solidFill>
              <a:srgbClr val="FFFFFF">
                <a:alpha val="14902"/>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3" name="Oval 20"/>
            <p:cNvSpPr>
              <a:spLocks noChangeArrowheads="1"/>
            </p:cNvSpPr>
            <p:nvPr/>
          </p:nvSpPr>
          <p:spPr bwMode="auto">
            <a:xfrm>
              <a:off x="4572000" y="3443288"/>
              <a:ext cx="914400" cy="522287"/>
            </a:xfrm>
            <a:prstGeom prst="ellipse">
              <a:avLst/>
            </a:prstGeom>
            <a:solidFill>
              <a:srgbClr val="FFFFFF">
                <a:alpha val="14902"/>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4" name="TextBox 21"/>
            <p:cNvSpPr txBox="1">
              <a:spLocks noChangeArrowheads="1"/>
            </p:cNvSpPr>
            <p:nvPr/>
          </p:nvSpPr>
          <p:spPr bwMode="auto">
            <a:xfrm>
              <a:off x="1752600" y="4876800"/>
              <a:ext cx="444500" cy="20002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00" b="1" i="0" u="none" strike="noStrike" kern="0" cap="none" spc="0" normalizeH="0" baseline="0" noProof="0" smtClean="0">
                  <a:ln>
                    <a:noFill/>
                  </a:ln>
                  <a:solidFill>
                    <a:srgbClr val="FFFFFF"/>
                  </a:solidFill>
                  <a:effectLst/>
                  <a:uLnTx/>
                  <a:uFillTx/>
                  <a:latin typeface="Arial" charset="0"/>
                  <a:cs typeface="Arial" charset="0"/>
                </a:rPr>
                <a:t>GFS 1</a:t>
              </a:r>
            </a:p>
          </p:txBody>
        </p:sp>
        <p:sp>
          <p:nvSpPr>
            <p:cNvPr id="35" name="TextBox 22"/>
            <p:cNvSpPr txBox="1">
              <a:spLocks noChangeArrowheads="1"/>
            </p:cNvSpPr>
            <p:nvPr/>
          </p:nvSpPr>
          <p:spPr bwMode="auto">
            <a:xfrm>
              <a:off x="2743200" y="3733800"/>
              <a:ext cx="444500" cy="20002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00" b="1" i="0" u="none" strike="noStrike" kern="0" cap="none" spc="0" normalizeH="0" baseline="0" noProof="0" smtClean="0">
                  <a:ln>
                    <a:noFill/>
                  </a:ln>
                  <a:solidFill>
                    <a:srgbClr val="FFFFFF"/>
                  </a:solidFill>
                  <a:effectLst/>
                  <a:uLnTx/>
                  <a:uFillTx/>
                  <a:latin typeface="Arial" charset="0"/>
                  <a:cs typeface="Arial" charset="0"/>
                </a:rPr>
                <a:t>GFS 3</a:t>
              </a:r>
            </a:p>
          </p:txBody>
        </p:sp>
        <p:sp>
          <p:nvSpPr>
            <p:cNvPr id="36" name="TextBox 23"/>
            <p:cNvSpPr txBox="1">
              <a:spLocks noChangeArrowheads="1"/>
            </p:cNvSpPr>
            <p:nvPr/>
          </p:nvSpPr>
          <p:spPr bwMode="auto">
            <a:xfrm>
              <a:off x="4876800" y="3733800"/>
              <a:ext cx="444500" cy="200025"/>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700" b="1" i="0" u="none" strike="noStrike" kern="0" cap="none" spc="0" normalizeH="0" baseline="0" noProof="0" smtClean="0">
                  <a:ln>
                    <a:noFill/>
                  </a:ln>
                  <a:solidFill>
                    <a:srgbClr val="FFFFFF"/>
                  </a:solidFill>
                  <a:effectLst/>
                  <a:uLnTx/>
                  <a:uFillTx/>
                  <a:latin typeface="Arial" charset="0"/>
                  <a:cs typeface="Arial" charset="0"/>
                </a:rPr>
                <a:t>GFS 4</a:t>
              </a:r>
            </a:p>
          </p:txBody>
        </p:sp>
        <p:sp>
          <p:nvSpPr>
            <p:cNvPr id="37" name="Oval 18"/>
            <p:cNvSpPr>
              <a:spLocks noChangeArrowheads="1"/>
            </p:cNvSpPr>
            <p:nvPr/>
          </p:nvSpPr>
          <p:spPr bwMode="auto">
            <a:xfrm>
              <a:off x="7010400" y="3733800"/>
              <a:ext cx="457200" cy="293688"/>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8" name="Oval 18"/>
            <p:cNvSpPr>
              <a:spLocks noChangeArrowheads="1"/>
            </p:cNvSpPr>
            <p:nvPr/>
          </p:nvSpPr>
          <p:spPr bwMode="auto">
            <a:xfrm>
              <a:off x="6781800" y="5029200"/>
              <a:ext cx="457200" cy="293688"/>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39" name="Oval 18"/>
            <p:cNvSpPr>
              <a:spLocks noChangeArrowheads="1"/>
            </p:cNvSpPr>
            <p:nvPr/>
          </p:nvSpPr>
          <p:spPr bwMode="auto">
            <a:xfrm>
              <a:off x="7162800" y="3048000"/>
              <a:ext cx="320675" cy="152400"/>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0" name="Oval 18"/>
            <p:cNvSpPr>
              <a:spLocks noChangeArrowheads="1"/>
            </p:cNvSpPr>
            <p:nvPr/>
          </p:nvSpPr>
          <p:spPr bwMode="auto">
            <a:xfrm>
              <a:off x="4953000" y="3048000"/>
              <a:ext cx="320675" cy="152400"/>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1" name="Oval 18"/>
            <p:cNvSpPr>
              <a:spLocks noChangeArrowheads="1"/>
            </p:cNvSpPr>
            <p:nvPr/>
          </p:nvSpPr>
          <p:spPr bwMode="auto">
            <a:xfrm>
              <a:off x="3184525" y="3048000"/>
              <a:ext cx="320675" cy="152400"/>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2" name="Oval 18"/>
            <p:cNvSpPr>
              <a:spLocks noChangeArrowheads="1"/>
            </p:cNvSpPr>
            <p:nvPr/>
          </p:nvSpPr>
          <p:spPr bwMode="auto">
            <a:xfrm>
              <a:off x="762000" y="3505200"/>
              <a:ext cx="320675" cy="152400"/>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3" name="Oval 18"/>
            <p:cNvSpPr>
              <a:spLocks noChangeArrowheads="1"/>
            </p:cNvSpPr>
            <p:nvPr/>
          </p:nvSpPr>
          <p:spPr bwMode="auto">
            <a:xfrm>
              <a:off x="8686800" y="3124200"/>
              <a:ext cx="320675" cy="152400"/>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4" name="Oval 18"/>
            <p:cNvSpPr>
              <a:spLocks noChangeArrowheads="1"/>
            </p:cNvSpPr>
            <p:nvPr/>
          </p:nvSpPr>
          <p:spPr bwMode="auto">
            <a:xfrm>
              <a:off x="8534400" y="3886200"/>
              <a:ext cx="457200" cy="293688"/>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45" name="Oval 18"/>
            <p:cNvSpPr>
              <a:spLocks noChangeArrowheads="1"/>
            </p:cNvSpPr>
            <p:nvPr/>
          </p:nvSpPr>
          <p:spPr bwMode="auto">
            <a:xfrm>
              <a:off x="8458200" y="5181600"/>
              <a:ext cx="457200" cy="293688"/>
            </a:xfrm>
            <a:prstGeom prst="ellipse">
              <a:avLst/>
            </a:prstGeom>
            <a:solidFill>
              <a:srgbClr val="FFFFFF">
                <a:alpha val="65097"/>
              </a:srgbClr>
            </a:solidFill>
            <a:ln w="28575" algn="ctr">
              <a:solidFill>
                <a:srgbClr val="FFFF00"/>
              </a:solidFill>
              <a:prstDash val="lgDash"/>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grpSp>
      <p:sp>
        <p:nvSpPr>
          <p:cNvPr id="47" name="Rectangle 46"/>
          <p:cNvSpPr/>
          <p:nvPr/>
        </p:nvSpPr>
        <p:spPr>
          <a:xfrm>
            <a:off x="20676" y="2637054"/>
            <a:ext cx="9048866" cy="3859518"/>
          </a:xfrm>
          <a:prstGeom prst="rect">
            <a:avLst/>
          </a:prstGeom>
        </p:spPr>
        <p:txBody>
          <a:bodyPr wrap="square">
            <a:spAutoFit/>
          </a:bodyPr>
          <a:lstStyle/>
          <a:p>
            <a:pPr marL="331788" marR="0" lvl="0" indent="-331788" defTabSz="914400" eaLnBrk="0" fontAlgn="base" latinLnBrk="0" hangingPunct="0">
              <a:lnSpc>
                <a:spcPct val="100000"/>
              </a:lnSpc>
              <a:spcBef>
                <a:spcPct val="20000"/>
              </a:spcBef>
              <a:spcAft>
                <a:spcPct val="0"/>
              </a:spcAft>
              <a:buClrTx/>
              <a:buSzTx/>
              <a:buFontTx/>
              <a:buChar char="•"/>
              <a:tabLst/>
              <a:defRPr/>
            </a:pPr>
            <a:r>
              <a:rPr kumimoji="0" lang="en-US" sz="2400" i="0" u="none" strike="noStrike" kern="0" cap="none" spc="0" normalizeH="0" baseline="0" noProof="0" dirty="0" smtClean="0">
                <a:ln>
                  <a:noFill/>
                </a:ln>
                <a:solidFill>
                  <a:srgbClr val="FFFFFF"/>
                </a:solidFill>
                <a:effectLst/>
                <a:uLnTx/>
                <a:uFillTx/>
                <a:latin typeface="Arial"/>
              </a:rPr>
              <a:t>Invest gridding, 3D NWP-derived nowcast,</a:t>
            </a:r>
            <a:r>
              <a:rPr kumimoji="0" lang="en-US" sz="2400" i="0" u="none" strike="noStrike" kern="0" cap="none" spc="0" normalizeH="0" noProof="0" dirty="0" smtClean="0">
                <a:ln>
                  <a:noFill/>
                </a:ln>
                <a:solidFill>
                  <a:srgbClr val="FFFFFF"/>
                </a:solidFill>
                <a:effectLst/>
                <a:uLnTx/>
                <a:uFillTx/>
                <a:latin typeface="Arial"/>
              </a:rPr>
              <a:t> forecast, post-event </a:t>
            </a:r>
            <a:r>
              <a:rPr kumimoji="0" lang="en-US" sz="2400" i="0" u="none" strike="noStrike" kern="0" cap="none" spc="0" normalizeH="0" baseline="0" noProof="0" dirty="0" smtClean="0">
                <a:ln>
                  <a:noFill/>
                </a:ln>
                <a:solidFill>
                  <a:srgbClr val="FFFFFF"/>
                </a:solidFill>
                <a:effectLst/>
                <a:uLnTx/>
                <a:uFillTx/>
                <a:latin typeface="Arial"/>
              </a:rPr>
              <a:t>atmosphere </a:t>
            </a:r>
            <a:r>
              <a:rPr kumimoji="0" lang="en-US" sz="2400" i="0" u="none" strike="noStrike" kern="0" cap="none" spc="0" normalizeH="0" baseline="0" noProof="0" dirty="0">
                <a:ln>
                  <a:noFill/>
                </a:ln>
                <a:solidFill>
                  <a:srgbClr val="FFFFFF"/>
                </a:solidFill>
                <a:effectLst/>
                <a:uLnTx/>
                <a:uFillTx/>
                <a:latin typeface="Arial"/>
              </a:rPr>
              <a:t>to verify / enhance simulation</a:t>
            </a:r>
          </a:p>
          <a:p>
            <a:pPr marL="331788" marR="0" lvl="0" indent="-331788" defTabSz="91440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FFFF">
                  <a:lumMod val="85000"/>
                </a:srgbClr>
              </a:solidFill>
              <a:effectLst/>
              <a:uLnTx/>
              <a:uFillTx/>
              <a:latin typeface="Arial"/>
            </a:endParaRPr>
          </a:p>
          <a:p>
            <a:pPr marL="331788" marR="0" lvl="0" indent="-331788" defTabSz="91440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FFFF">
                  <a:lumMod val="85000"/>
                </a:srgbClr>
              </a:solidFill>
              <a:effectLst/>
              <a:uLnTx/>
              <a:uFillTx/>
              <a:latin typeface="Arial"/>
            </a:endParaRPr>
          </a:p>
          <a:p>
            <a:pPr marL="331788" marR="0" lvl="0" indent="-331788" defTabSz="91440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FFFF">
                  <a:lumMod val="85000"/>
                </a:srgbClr>
              </a:solidFill>
              <a:effectLst/>
              <a:uLnTx/>
              <a:uFillTx/>
              <a:latin typeface="Arial"/>
            </a:endParaRPr>
          </a:p>
          <a:p>
            <a:pPr marL="331788" marR="0" lvl="0" indent="-331788" defTabSz="91440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FFFF">
                  <a:lumMod val="85000"/>
                </a:srgbClr>
              </a:solidFill>
              <a:effectLst/>
              <a:uLnTx/>
              <a:uFillTx/>
              <a:latin typeface="Arial"/>
            </a:endParaRPr>
          </a:p>
          <a:p>
            <a:pPr marL="331788" marR="0" lvl="0" indent="-331788" defTabSz="914400" eaLnBrk="0" fontAlgn="base" latinLnBrk="0" hangingPunct="0">
              <a:lnSpc>
                <a:spcPct val="100000"/>
              </a:lnSpc>
              <a:spcBef>
                <a:spcPct val="20000"/>
              </a:spcBef>
              <a:spcAft>
                <a:spcPct val="0"/>
              </a:spcAft>
              <a:buClrTx/>
              <a:buSzTx/>
              <a:buFontTx/>
              <a:buChar char="•"/>
              <a:tabLst/>
              <a:defRPr/>
            </a:pPr>
            <a:endParaRPr kumimoji="0" lang="en-US" sz="2400" i="0" u="none" strike="noStrike" kern="0" cap="none" spc="0" normalizeH="0" baseline="0" noProof="0" dirty="0">
              <a:ln>
                <a:noFill/>
              </a:ln>
              <a:solidFill>
                <a:srgbClr val="FFFFFF">
                  <a:lumMod val="85000"/>
                </a:srgbClr>
              </a:solidFill>
              <a:effectLst/>
              <a:uLnTx/>
              <a:uFillTx/>
              <a:latin typeface="Arial"/>
            </a:endParaRPr>
          </a:p>
          <a:p>
            <a:pPr marL="331788" marR="0" lvl="0" indent="-331788" defTabSz="914400" eaLnBrk="0" fontAlgn="base" latinLnBrk="0" hangingPunct="0">
              <a:lnSpc>
                <a:spcPct val="100000"/>
              </a:lnSpc>
              <a:spcBef>
                <a:spcPct val="20000"/>
              </a:spcBef>
              <a:spcAft>
                <a:spcPct val="0"/>
              </a:spcAft>
              <a:buClrTx/>
              <a:buSzTx/>
              <a:buFontTx/>
              <a:buChar char="•"/>
              <a:tabLst/>
              <a:defRPr/>
            </a:pPr>
            <a:r>
              <a:rPr kumimoji="0" lang="en-US" sz="2400" i="0" u="none" strike="noStrike" kern="0" cap="none" spc="0" normalizeH="0" baseline="0" noProof="0" dirty="0">
                <a:ln>
                  <a:noFill/>
                </a:ln>
                <a:solidFill>
                  <a:srgbClr val="FFFFFF"/>
                </a:solidFill>
                <a:effectLst/>
                <a:uLnTx/>
                <a:uFillTx/>
                <a:latin typeface="Arial"/>
              </a:rPr>
              <a:t>Atmosphere for scenario’s propagation path interpolated from </a:t>
            </a:r>
            <a:r>
              <a:rPr kumimoji="0" lang="en-US" sz="2400" i="0" u="none" strike="noStrike" kern="0" cap="none" spc="0" normalizeH="0" baseline="0" noProof="0" dirty="0" smtClean="0">
                <a:ln>
                  <a:noFill/>
                </a:ln>
                <a:solidFill>
                  <a:srgbClr val="FFFFFF"/>
                </a:solidFill>
                <a:effectLst/>
                <a:uLnTx/>
                <a:uFillTx/>
                <a:latin typeface="Arial"/>
              </a:rPr>
              <a:t>GFS grid data</a:t>
            </a:r>
            <a:endParaRPr kumimoji="0" lang="en-US" sz="1800" i="0" u="none" strike="noStrike" kern="0" cap="none" spc="0" normalizeH="0" baseline="0" noProof="0" dirty="0">
              <a:ln>
                <a:noFill/>
              </a:ln>
              <a:solidFill>
                <a:sysClr val="windowText" lastClr="000000"/>
              </a:solidFill>
              <a:effectLst/>
              <a:uLnTx/>
              <a:uFillTx/>
            </a:endParaRPr>
          </a:p>
        </p:txBody>
      </p:sp>
      <p:sp>
        <p:nvSpPr>
          <p:cNvPr id="59" name="TextBox 9"/>
          <p:cNvSpPr txBox="1">
            <a:spLocks noChangeArrowheads="1"/>
          </p:cNvSpPr>
          <p:nvPr/>
        </p:nvSpPr>
        <p:spPr bwMode="auto">
          <a:xfrm>
            <a:off x="6596064" y="1439616"/>
            <a:ext cx="1905000" cy="276999"/>
          </a:xfrm>
          <a:prstGeom prst="rect">
            <a:avLst/>
          </a:prstGeom>
          <a:noFill/>
          <a:ln w="9525">
            <a:noFill/>
            <a:miter lim="800000"/>
            <a:headEnd/>
            <a:tailEnd/>
          </a:ln>
        </p:spPr>
        <p:txBody>
          <a:bodyPr>
            <a:spAutoFit/>
          </a:bodyPr>
          <a:lstStyle/>
          <a:p>
            <a:pPr algn="ctr" fontAlgn="base">
              <a:spcBef>
                <a:spcPct val="0"/>
              </a:spcBef>
              <a:spcAft>
                <a:spcPct val="0"/>
              </a:spcAft>
            </a:pPr>
            <a:r>
              <a:rPr lang="en-US" altLang="en-US" sz="1200" b="1" dirty="0">
                <a:solidFill>
                  <a:srgbClr val="000000"/>
                </a:solidFill>
                <a:latin typeface="Arial" charset="0"/>
                <a:cs typeface="Arial" charset="0"/>
              </a:rPr>
              <a:t>Supports</a:t>
            </a:r>
            <a:r>
              <a:rPr lang="en-US" altLang="en-US" sz="1100" b="1" dirty="0">
                <a:solidFill>
                  <a:srgbClr val="000000"/>
                </a:solidFill>
                <a:latin typeface="Arial" charset="0"/>
                <a:cs typeface="Arial" charset="0"/>
              </a:rPr>
              <a:t> V&amp;V</a:t>
            </a:r>
          </a:p>
        </p:txBody>
      </p:sp>
      <p:sp>
        <p:nvSpPr>
          <p:cNvPr id="60" name="Oval 59"/>
          <p:cNvSpPr/>
          <p:nvPr/>
        </p:nvSpPr>
        <p:spPr bwMode="auto">
          <a:xfrm>
            <a:off x="4571999" y="1287216"/>
            <a:ext cx="2544973" cy="799860"/>
          </a:xfrm>
          <a:prstGeom prst="ellipse">
            <a:avLst/>
          </a:prstGeom>
          <a:solidFill>
            <a:srgbClr val="2D2DB9">
              <a:alpha val="15000"/>
            </a:srgbClr>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61" name="Curved Up Arrow 15"/>
          <p:cNvSpPr>
            <a:spLocks noChangeArrowheads="1"/>
          </p:cNvSpPr>
          <p:nvPr/>
        </p:nvSpPr>
        <p:spPr bwMode="auto">
          <a:xfrm rot="20820072" flipV="1">
            <a:off x="6739903" y="1368014"/>
            <a:ext cx="501873" cy="165129"/>
          </a:xfrm>
          <a:prstGeom prst="curvedUpArrow">
            <a:avLst>
              <a:gd name="adj1" fmla="val 25201"/>
              <a:gd name="adj2" fmla="val 50420"/>
              <a:gd name="adj3" fmla="val 25000"/>
            </a:avLst>
          </a:prstGeom>
          <a:solidFill>
            <a:srgbClr val="FFFF00"/>
          </a:solidFill>
          <a:ln w="9525" algn="ctr">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charset="0"/>
              <a:cs typeface="Arial" charset="0"/>
            </a:endParaRPr>
          </a:p>
        </p:txBody>
      </p:sp>
      <p:grpSp>
        <p:nvGrpSpPr>
          <p:cNvPr id="62" name="Group 10"/>
          <p:cNvGrpSpPr>
            <a:grpSpLocks/>
          </p:cNvGrpSpPr>
          <p:nvPr/>
        </p:nvGrpSpPr>
        <p:grpSpPr bwMode="auto">
          <a:xfrm>
            <a:off x="-11" y="1362844"/>
            <a:ext cx="12039611" cy="1159982"/>
            <a:chOff x="-187459" y="2808686"/>
            <a:chExt cx="9113176" cy="1159407"/>
          </a:xfrm>
        </p:grpSpPr>
        <p:sp>
          <p:nvSpPr>
            <p:cNvPr id="63" name="Right Arrow 62"/>
            <p:cNvSpPr/>
            <p:nvPr/>
          </p:nvSpPr>
          <p:spPr bwMode="auto">
            <a:xfrm>
              <a:off x="457200" y="3266231"/>
              <a:ext cx="8229600" cy="228487"/>
            </a:xfrm>
            <a:prstGeom prst="rightArrow">
              <a:avLst>
                <a:gd name="adj1" fmla="val 50000"/>
                <a:gd name="adj2" fmla="val 97473"/>
              </a:avLst>
            </a:prstGeom>
            <a:solidFill>
              <a:srgbClr val="2D2DB9"/>
            </a:solidFill>
            <a:ln w="9525" cap="flat" cmpd="sng" algn="ctr">
              <a:solidFill>
                <a:srgbClr val="000000"/>
              </a:solidFill>
              <a:prstDash val="solid"/>
              <a:round/>
              <a:headEnd type="none" w="med" len="med"/>
              <a:tailEnd type="non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000000"/>
                </a:solidFill>
                <a:effectLst/>
                <a:uLnTx/>
                <a:uFillTx/>
                <a:latin typeface="Arial" charset="0"/>
                <a:cs typeface="Arial" charset="0"/>
              </a:endParaRPr>
            </a:p>
          </p:txBody>
        </p:sp>
        <p:sp>
          <p:nvSpPr>
            <p:cNvPr id="64" name="TextBox 6"/>
            <p:cNvSpPr txBox="1">
              <a:spLocks noChangeArrowheads="1"/>
            </p:cNvSpPr>
            <p:nvPr/>
          </p:nvSpPr>
          <p:spPr bwMode="auto">
            <a:xfrm>
              <a:off x="-187459" y="2866379"/>
              <a:ext cx="2057400" cy="738298"/>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Current </a:t>
              </a:r>
              <a:r>
                <a:rPr kumimoji="0" lang="en-US" altLang="en-US" sz="1400" b="0" i="0" u="none" strike="noStrike" kern="0" cap="none" spc="0" normalizeH="0" baseline="0" noProof="0" dirty="0" err="1" smtClean="0">
                  <a:ln>
                    <a:noFill/>
                  </a:ln>
                  <a:solidFill>
                    <a:srgbClr val="000000"/>
                  </a:solidFill>
                  <a:effectLst/>
                  <a:uLnTx/>
                  <a:uFillTx/>
                  <a:latin typeface="Arial" charset="0"/>
                  <a:cs typeface="Arial" charset="0"/>
                </a:rPr>
                <a:t>climo</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-based atmospheric / propagation sim </a:t>
              </a:r>
            </a:p>
          </p:txBody>
        </p:sp>
        <p:sp>
          <p:nvSpPr>
            <p:cNvPr id="65" name="TextBox 7"/>
            <p:cNvSpPr txBox="1">
              <a:spLocks noChangeArrowheads="1"/>
            </p:cNvSpPr>
            <p:nvPr/>
          </p:nvSpPr>
          <p:spPr bwMode="auto">
            <a:xfrm>
              <a:off x="1196826" y="3445132"/>
              <a:ext cx="2689376" cy="522961"/>
            </a:xfrm>
            <a:prstGeom prst="rect">
              <a:avLst/>
            </a:prstGeom>
            <a:no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Integrate gridded numerical </a:t>
              </a:r>
              <a:r>
                <a:rPr kumimoji="0" lang="en-US" altLang="en-US" sz="1400" b="1" i="0" u="none" strike="noStrike" kern="0" cap="none" spc="0" normalizeH="0" baseline="0" noProof="0" dirty="0" err="1" smtClean="0">
                  <a:ln>
                    <a:noFill/>
                  </a:ln>
                  <a:solidFill>
                    <a:srgbClr val="000000"/>
                  </a:solidFill>
                  <a:effectLst/>
                  <a:uLnTx/>
                  <a:uFillTx/>
                  <a:latin typeface="Arial" charset="0"/>
                  <a:cs typeface="Arial" charset="0"/>
                </a:rPr>
                <a:t>Wx</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 forecast data and remote sensor profiles</a:t>
              </a:r>
            </a:p>
          </p:txBody>
        </p:sp>
        <p:sp>
          <p:nvSpPr>
            <p:cNvPr id="66" name="TextBox 8"/>
            <p:cNvSpPr txBox="1">
              <a:spLocks noChangeArrowheads="1"/>
            </p:cNvSpPr>
            <p:nvPr/>
          </p:nvSpPr>
          <p:spPr bwMode="auto">
            <a:xfrm>
              <a:off x="3362164" y="2856858"/>
              <a:ext cx="1823034" cy="522961"/>
            </a:xfrm>
            <a:prstGeom prst="rect">
              <a:avLst/>
            </a:prstGeom>
            <a:no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Evaluate / compare characterization methods</a:t>
              </a:r>
            </a:p>
          </p:txBody>
        </p:sp>
        <p:sp>
          <p:nvSpPr>
            <p:cNvPr id="67" name="TextBox 9"/>
            <p:cNvSpPr txBox="1">
              <a:spLocks noChangeArrowheads="1"/>
            </p:cNvSpPr>
            <p:nvPr/>
          </p:nvSpPr>
          <p:spPr bwMode="auto">
            <a:xfrm>
              <a:off x="4772583" y="3436404"/>
              <a:ext cx="1905000" cy="522961"/>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Evaluate impact: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Dwell time analysis</a:t>
              </a:r>
            </a:p>
          </p:txBody>
        </p:sp>
        <p:sp>
          <p:nvSpPr>
            <p:cNvPr id="68" name="TextBox 10"/>
            <p:cNvSpPr txBox="1">
              <a:spLocks noChangeArrowheads="1"/>
            </p:cNvSpPr>
            <p:nvPr/>
          </p:nvSpPr>
          <p:spPr bwMode="auto">
            <a:xfrm>
              <a:off x="6402291" y="2808686"/>
              <a:ext cx="2523426" cy="522961"/>
            </a:xfrm>
            <a:prstGeom prst="rect">
              <a:avLst/>
            </a:prstGeom>
            <a:noFill/>
            <a:ln w="9525">
              <a:noFill/>
              <a:miter lim="800000"/>
              <a:headEnd/>
              <a:tailEnd/>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Develop optimization analysis and tools (</a:t>
              </a:r>
              <a:r>
                <a:rPr kumimoji="0" lang="en-US" altLang="en-US" sz="1400" b="1" i="0" u="none" strike="noStrike" kern="0" cap="none" spc="0" normalizeH="0" baseline="0" noProof="0" dirty="0" smtClean="0">
                  <a:ln>
                    <a:noFill/>
                  </a:ln>
                  <a:solidFill>
                    <a:srgbClr val="000000"/>
                  </a:solidFill>
                  <a:effectLst/>
                  <a:uLnTx/>
                  <a:uFillTx/>
                  <a:latin typeface="Arial" charset="0"/>
                  <a:cs typeface="Arial" charset="0"/>
                </a:rPr>
                <a:t>e.g. Path Bending, Deep Turbulence</a:t>
              </a:r>
              <a:r>
                <a:rPr kumimoji="0" lang="en-US" altLang="en-US" sz="1400" b="0" i="0" u="none" strike="noStrike" kern="0" cap="none" spc="0" normalizeH="0" baseline="0" noProof="0" dirty="0" smtClean="0">
                  <a:ln>
                    <a:noFill/>
                  </a:ln>
                  <a:solidFill>
                    <a:srgbClr val="000000"/>
                  </a:solidFill>
                  <a:effectLst/>
                  <a:uLnTx/>
                  <a:uFillTx/>
                  <a:latin typeface="Arial" charset="0"/>
                  <a:cs typeface="Arial" charset="0"/>
                </a:rPr>
                <a:t>)</a:t>
              </a:r>
            </a:p>
          </p:txBody>
        </p:sp>
      </p:grpSp>
      <p:pic>
        <p:nvPicPr>
          <p:cNvPr id="46" name="Picture 14" descr="http://upload.wikimedia.org/wikipedia/commons/7/73/AtmosphericModel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463" y="2277680"/>
            <a:ext cx="2708500" cy="256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Content Placeholder 2"/>
          <p:cNvSpPr txBox="1">
            <a:spLocks/>
          </p:cNvSpPr>
          <p:nvPr/>
        </p:nvSpPr>
        <p:spPr bwMode="auto">
          <a:xfrm>
            <a:off x="9080153" y="5676366"/>
            <a:ext cx="3094857" cy="1167678"/>
          </a:xfrm>
          <a:prstGeom prst="rect">
            <a:avLst/>
          </a:prstGeom>
          <a:solidFill>
            <a:schemeClr val="bg1"/>
          </a:solidFill>
          <a:extLst/>
        </p:spPr>
        <p:txBody>
          <a:bodyPr vert="horz" wrap="square" lIns="91440" tIns="45720" rIns="91440" bIns="45720" numCol="1" anchor="t" anchorCtr="0" compatLnSpc="1">
            <a:prstTxWarp prst="textNoShape">
              <a:avLst/>
            </a:prstTxWarp>
          </a:bodyPr>
          <a:lstStyle>
            <a:lvl1pPr marL="331788" indent="-331788" algn="l" rtl="0" eaLnBrk="0" fontAlgn="base" hangingPunct="0">
              <a:spcBef>
                <a:spcPct val="20000"/>
              </a:spcBef>
              <a:spcAft>
                <a:spcPct val="0"/>
              </a:spcAft>
              <a:buChar char="•"/>
              <a:defRPr sz="2400">
                <a:solidFill>
                  <a:schemeClr val="tx1"/>
                </a:solidFill>
                <a:latin typeface="+mn-lt"/>
                <a:ea typeface="+mn-ea"/>
                <a:cs typeface="+mn-cs"/>
              </a:defRPr>
            </a:lvl1pPr>
            <a:lvl2pPr marL="730250" indent="-274638" algn="l" rtl="0" eaLnBrk="0" fontAlgn="base" hangingPunct="0">
              <a:spcBef>
                <a:spcPct val="20000"/>
              </a:spcBef>
              <a:spcAft>
                <a:spcPct val="0"/>
              </a:spcAft>
              <a:buChar char="•"/>
              <a:defRPr sz="2200">
                <a:solidFill>
                  <a:schemeClr val="tx1"/>
                </a:solidFill>
                <a:latin typeface="+mn-lt"/>
              </a:defRPr>
            </a:lvl2pPr>
            <a:lvl3pPr marL="1130300" indent="-217488" algn="l" rtl="0" eaLnBrk="0" fontAlgn="base" hangingPunct="0">
              <a:spcBef>
                <a:spcPct val="20000"/>
              </a:spcBef>
              <a:spcAft>
                <a:spcPct val="0"/>
              </a:spcAft>
              <a:buChar char="•"/>
              <a:defRPr>
                <a:solidFill>
                  <a:schemeClr val="tx1"/>
                </a:solidFill>
                <a:latin typeface="+mn-lt"/>
              </a:defRPr>
            </a:lvl3pPr>
            <a:lvl4pPr marL="1585913" indent="-217488" algn="l" rtl="0" eaLnBrk="0" fontAlgn="base" hangingPunct="0">
              <a:spcBef>
                <a:spcPct val="20000"/>
              </a:spcBef>
              <a:spcAft>
                <a:spcPct val="0"/>
              </a:spcAft>
              <a:defRPr>
                <a:solidFill>
                  <a:schemeClr val="tx1"/>
                </a:solidFill>
                <a:latin typeface="+mn-lt"/>
              </a:defRPr>
            </a:lvl4pPr>
            <a:lvl5pPr marL="2041525" indent="-217488" algn="l" rtl="0" eaLnBrk="0" fontAlgn="base" hangingPunct="0">
              <a:spcBef>
                <a:spcPct val="20000"/>
              </a:spcBef>
              <a:spcAft>
                <a:spcPct val="0"/>
              </a:spcAft>
              <a:buChar char="»"/>
              <a:defRPr>
                <a:solidFill>
                  <a:schemeClr val="tx1"/>
                </a:solidFill>
                <a:latin typeface="+mn-lt"/>
              </a:defRPr>
            </a:lvl5pPr>
            <a:lvl6pPr marL="2503999" indent="-227637" algn="l" rtl="0" fontAlgn="base">
              <a:spcBef>
                <a:spcPct val="20000"/>
              </a:spcBef>
              <a:spcAft>
                <a:spcPct val="0"/>
              </a:spcAft>
              <a:buChar char="»"/>
              <a:defRPr>
                <a:solidFill>
                  <a:schemeClr val="tx1"/>
                </a:solidFill>
                <a:latin typeface="+mn-lt"/>
              </a:defRPr>
            </a:lvl6pPr>
            <a:lvl7pPr marL="2959268" indent="-227637" algn="l" rtl="0" fontAlgn="base">
              <a:spcBef>
                <a:spcPct val="20000"/>
              </a:spcBef>
              <a:spcAft>
                <a:spcPct val="0"/>
              </a:spcAft>
              <a:buChar char="»"/>
              <a:defRPr>
                <a:solidFill>
                  <a:schemeClr val="tx1"/>
                </a:solidFill>
                <a:latin typeface="+mn-lt"/>
              </a:defRPr>
            </a:lvl7pPr>
            <a:lvl8pPr marL="3414540" indent="-227637" algn="l" rtl="0" fontAlgn="base">
              <a:spcBef>
                <a:spcPct val="20000"/>
              </a:spcBef>
              <a:spcAft>
                <a:spcPct val="0"/>
              </a:spcAft>
              <a:buChar char="»"/>
              <a:defRPr>
                <a:solidFill>
                  <a:schemeClr val="tx1"/>
                </a:solidFill>
                <a:latin typeface="+mn-lt"/>
              </a:defRPr>
            </a:lvl8pPr>
            <a:lvl9pPr marL="3869808" indent="-227637" algn="l" rtl="0" fontAlgn="base">
              <a:spcBef>
                <a:spcPct val="20000"/>
              </a:spcBef>
              <a:spcAft>
                <a:spcPct val="0"/>
              </a:spcAft>
              <a:buChar char="»"/>
              <a:defRPr>
                <a:solidFill>
                  <a:schemeClr val="tx1"/>
                </a:solidFill>
                <a:latin typeface="+mn-lt"/>
              </a:defRPr>
            </a:lvl9pPr>
          </a:lstStyle>
          <a:p>
            <a:pPr marL="331788" marR="0" lvl="0" indent="-331788" algn="l" defTabSz="914400" rtl="0" eaLnBrk="0" fontAlgn="base" latinLnBrk="0" hangingPunct="0">
              <a:lnSpc>
                <a:spcPct val="100000"/>
              </a:lnSpc>
              <a:spcBef>
                <a:spcPct val="20000"/>
              </a:spcBef>
              <a:spcAft>
                <a:spcPct val="0"/>
              </a:spcAft>
              <a:buClrTx/>
              <a:buSzTx/>
              <a:buFontTx/>
              <a:buChar char="•"/>
              <a:tabLst/>
              <a:defRPr/>
            </a:pPr>
            <a:r>
              <a:rPr kumimoji="0" lang="en-US" altLang="en-US" sz="1300" b="1" i="0" u="none" strike="noStrike" kern="0" cap="none" spc="0" normalizeH="0" baseline="0" noProof="0" dirty="0" smtClean="0">
                <a:ln>
                  <a:noFill/>
                </a:ln>
                <a:solidFill>
                  <a:schemeClr val="accent2"/>
                </a:solidFill>
                <a:effectLst/>
                <a:uLnTx/>
                <a:uFillTx/>
                <a:latin typeface="Arial"/>
                <a:ea typeface="+mn-ea"/>
                <a:cs typeface="+mn-cs"/>
              </a:rPr>
              <a:t>Global Forecast System (GFS)</a:t>
            </a:r>
          </a:p>
          <a:p>
            <a:pPr marL="331788" marR="0" lvl="0" indent="-331788" algn="l" defTabSz="914400" rtl="0" eaLnBrk="0" fontAlgn="base" latinLnBrk="0" hangingPunct="0">
              <a:lnSpc>
                <a:spcPct val="100000"/>
              </a:lnSpc>
              <a:spcBef>
                <a:spcPct val="20000"/>
              </a:spcBef>
              <a:spcAft>
                <a:spcPct val="0"/>
              </a:spcAft>
              <a:buClrTx/>
              <a:buSzTx/>
              <a:buFontTx/>
              <a:buChar char="•"/>
              <a:tabLst/>
              <a:defRPr/>
            </a:pPr>
            <a:r>
              <a:rPr kumimoji="0" lang="en-US" altLang="en-US" sz="1300" b="1" i="0" u="none" strike="noStrike" kern="0" cap="none" spc="0" normalizeH="0" baseline="0" noProof="0" dirty="0" smtClean="0">
                <a:ln>
                  <a:noFill/>
                </a:ln>
                <a:solidFill>
                  <a:schemeClr val="accent2"/>
                </a:solidFill>
                <a:effectLst/>
                <a:uLnTx/>
                <a:uFillTx/>
                <a:latin typeface="Arial"/>
                <a:ea typeface="+mn-ea"/>
                <a:cs typeface="+mn-cs"/>
              </a:rPr>
              <a:t>Global 3-D gridded GFS data available with 0.5 </a:t>
            </a:r>
            <a:r>
              <a:rPr kumimoji="0" lang="en-US" altLang="en-US" sz="1300" b="1" i="0" u="none" strike="noStrike" kern="0" cap="none" spc="0" normalizeH="0" baseline="0" noProof="0" dirty="0" err="1" smtClean="0">
                <a:ln>
                  <a:noFill/>
                </a:ln>
                <a:solidFill>
                  <a:schemeClr val="accent2"/>
                </a:solidFill>
                <a:effectLst/>
                <a:uLnTx/>
                <a:uFillTx/>
                <a:latin typeface="Arial"/>
                <a:ea typeface="+mn-ea"/>
                <a:cs typeface="+mn-cs"/>
              </a:rPr>
              <a:t>deg</a:t>
            </a:r>
            <a:r>
              <a:rPr kumimoji="0" lang="en-US" altLang="en-US" sz="1300" b="1" i="0" u="none" strike="noStrike" kern="0" cap="none" spc="0" normalizeH="0" baseline="0" noProof="0" dirty="0" smtClean="0">
                <a:ln>
                  <a:noFill/>
                </a:ln>
                <a:solidFill>
                  <a:schemeClr val="accent2"/>
                </a:solidFill>
                <a:effectLst/>
                <a:uLnTx/>
                <a:uFillTx/>
                <a:latin typeface="Arial"/>
                <a:ea typeface="+mn-ea"/>
                <a:cs typeface="+mn-cs"/>
              </a:rPr>
              <a:t> horizontal resolution, and 3-hour time increments</a:t>
            </a:r>
          </a:p>
        </p:txBody>
      </p:sp>
      <p:grpSp>
        <p:nvGrpSpPr>
          <p:cNvPr id="48" name="Group 17"/>
          <p:cNvGrpSpPr>
            <a:grpSpLocks noChangeAspect="1"/>
          </p:cNvGrpSpPr>
          <p:nvPr/>
        </p:nvGrpSpPr>
        <p:grpSpPr bwMode="auto">
          <a:xfrm>
            <a:off x="9686273" y="4201003"/>
            <a:ext cx="2505727" cy="1463908"/>
            <a:chOff x="3962400" y="3352800"/>
            <a:chExt cx="5215467" cy="3048000"/>
          </a:xfrm>
        </p:grpSpPr>
        <p:pic>
          <p:nvPicPr>
            <p:cNvPr id="49" name="Picture 9" descr="C:\Users\David\Desktop\Alaska15Dec12Z_500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707467"/>
              <a:ext cx="2286000" cy="169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352800"/>
              <a:ext cx="3005667" cy="198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5021325" y="5511583"/>
              <a:ext cx="211526" cy="170055"/>
            </a:xfrm>
            <a:prstGeom prst="rect">
              <a:avLst/>
            </a:prstGeom>
            <a:noFill/>
            <a:ln w="19050" cap="flat" cmpd="sng" algn="ctr">
              <a:solidFill>
                <a:srgbClr val="000000">
                  <a:lumMod val="65000"/>
                  <a:lumOff val="3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52" name="Straight Connector 51"/>
            <p:cNvCxnSpPr/>
            <p:nvPr/>
          </p:nvCxnSpPr>
          <p:spPr>
            <a:xfrm flipV="1">
              <a:off x="5021325" y="3504680"/>
              <a:ext cx="1531289" cy="2006903"/>
            </a:xfrm>
            <a:prstGeom prst="line">
              <a:avLst/>
            </a:prstGeom>
            <a:noFill/>
            <a:ln w="19050" cap="flat" cmpd="sng" algn="ctr">
              <a:solidFill>
                <a:srgbClr val="000000">
                  <a:lumMod val="65000"/>
                  <a:lumOff val="35000"/>
                </a:srgbClr>
              </a:solidFill>
              <a:prstDash val="solid"/>
            </a:ln>
            <a:effectLst/>
          </p:spPr>
        </p:cxnSp>
        <p:cxnSp>
          <p:nvCxnSpPr>
            <p:cNvPr id="53" name="Straight Connector 52"/>
            <p:cNvCxnSpPr/>
            <p:nvPr/>
          </p:nvCxnSpPr>
          <p:spPr>
            <a:xfrm flipV="1">
              <a:off x="5232851" y="5114357"/>
              <a:ext cx="3656926" cy="567281"/>
            </a:xfrm>
            <a:prstGeom prst="line">
              <a:avLst/>
            </a:prstGeom>
            <a:noFill/>
            <a:ln w="19050" cap="flat" cmpd="sng" algn="ctr">
              <a:solidFill>
                <a:srgbClr val="000000">
                  <a:lumMod val="65000"/>
                  <a:lumOff val="35000"/>
                </a:srgbClr>
              </a:solidFill>
              <a:prstDash val="solid"/>
            </a:ln>
            <a:effectLst/>
          </p:spPr>
        </p:cxnSp>
      </p:grpSp>
    </p:spTree>
    <p:extLst>
      <p:ext uri="{BB962C8B-B14F-4D97-AF65-F5344CB8AC3E}">
        <p14:creationId xmlns:p14="http://schemas.microsoft.com/office/powerpoint/2010/main" val="37508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ln"/>
          <p:cNvPicPr>
            <a:picLocks noChangeAspect="1" noChangeArrowheads="1"/>
          </p:cNvPicPr>
          <p:nvPr/>
        </p:nvPicPr>
        <p:blipFill>
          <a:blip r:embed="rId3" cstate="print"/>
          <a:srcRect/>
          <a:stretch>
            <a:fillRect/>
          </a:stretch>
        </p:blipFill>
        <p:spPr bwMode="auto">
          <a:xfrm>
            <a:off x="6572248" y="1143000"/>
            <a:ext cx="4440238" cy="4440238"/>
          </a:xfrm>
          <a:prstGeom prst="rect">
            <a:avLst/>
          </a:prstGeom>
          <a:noFill/>
          <a:ln w="9525">
            <a:noFill/>
            <a:miter lim="800000"/>
            <a:headEnd/>
            <a:tailEnd/>
          </a:ln>
        </p:spPr>
      </p:pic>
      <p:sp>
        <p:nvSpPr>
          <p:cNvPr id="22531" name="Rectangle 3"/>
          <p:cNvSpPr>
            <a:spLocks noGrp="1" noChangeArrowheads="1"/>
          </p:cNvSpPr>
          <p:nvPr>
            <p:ph type="body" idx="1"/>
          </p:nvPr>
        </p:nvSpPr>
        <p:spPr>
          <a:xfrm>
            <a:off x="1066790" y="1019172"/>
            <a:ext cx="5105399" cy="2819400"/>
          </a:xfrm>
        </p:spPr>
        <p:txBody>
          <a:bodyPr/>
          <a:lstStyle/>
          <a:p>
            <a:pPr>
              <a:lnSpc>
                <a:spcPct val="80000"/>
              </a:lnSpc>
              <a:buFont typeface="Wingdings" pitchFamily="2" charset="2"/>
              <a:buChar char="Ø"/>
              <a:defRPr/>
            </a:pPr>
            <a:r>
              <a:rPr lang="en-US" sz="1800" dirty="0">
                <a:latin typeface="Trebuchet MS" pitchFamily="34" charset="0"/>
              </a:rPr>
              <a:t>Description</a:t>
            </a:r>
          </a:p>
          <a:p>
            <a:pPr lvl="1">
              <a:lnSpc>
                <a:spcPct val="80000"/>
              </a:lnSpc>
              <a:buFont typeface="Arial" pitchFamily="34" charset="0"/>
              <a:buChar char="•"/>
              <a:defRPr/>
            </a:pPr>
            <a:r>
              <a:rPr lang="en-US" sz="1750" dirty="0">
                <a:latin typeface="Trebuchet MS" pitchFamily="34" charset="0"/>
              </a:rPr>
              <a:t>Well mixed layer up to 1.5-2.0 km thick</a:t>
            </a:r>
          </a:p>
          <a:p>
            <a:pPr lvl="1">
              <a:lnSpc>
                <a:spcPct val="80000"/>
              </a:lnSpc>
              <a:buFont typeface="Arial" pitchFamily="34" charset="0"/>
              <a:buChar char="•"/>
              <a:defRPr/>
            </a:pPr>
            <a:r>
              <a:rPr lang="en-US" sz="1750" dirty="0">
                <a:latin typeface="Trebuchet MS" pitchFamily="34" charset="0"/>
              </a:rPr>
              <a:t>Capped by temperature inversion</a:t>
            </a:r>
          </a:p>
          <a:p>
            <a:pPr>
              <a:lnSpc>
                <a:spcPct val="80000"/>
              </a:lnSpc>
              <a:buFont typeface="Wingdings" pitchFamily="2" charset="2"/>
              <a:buChar char="Ø"/>
              <a:defRPr/>
            </a:pPr>
            <a:r>
              <a:rPr lang="en-US" sz="1800" dirty="0">
                <a:latin typeface="Trebuchet MS" pitchFamily="34" charset="0"/>
              </a:rPr>
              <a:t>Effects</a:t>
            </a:r>
          </a:p>
          <a:p>
            <a:pPr lvl="1">
              <a:lnSpc>
                <a:spcPct val="80000"/>
              </a:lnSpc>
              <a:buFont typeface="Arial" pitchFamily="34" charset="0"/>
              <a:buChar char="•"/>
              <a:defRPr/>
            </a:pPr>
            <a:r>
              <a:rPr lang="en-US" sz="1750" dirty="0">
                <a:latin typeface="Trebuchet MS" pitchFamily="34" charset="0"/>
              </a:rPr>
              <a:t>Trap pollutants &amp; aerosols</a:t>
            </a:r>
          </a:p>
          <a:p>
            <a:pPr lvl="1">
              <a:lnSpc>
                <a:spcPct val="80000"/>
              </a:lnSpc>
              <a:buFont typeface="Arial" pitchFamily="34" charset="0"/>
              <a:buChar char="•"/>
              <a:defRPr/>
            </a:pPr>
            <a:r>
              <a:rPr lang="en-US" sz="1750" dirty="0">
                <a:latin typeface="Trebuchet MS" pitchFamily="34" charset="0"/>
              </a:rPr>
              <a:t>Location of wind shear</a:t>
            </a:r>
          </a:p>
          <a:p>
            <a:pPr lvl="1">
              <a:lnSpc>
                <a:spcPct val="80000"/>
              </a:lnSpc>
              <a:buFont typeface="Arial" pitchFamily="34" charset="0"/>
              <a:buChar char="•"/>
              <a:defRPr/>
            </a:pPr>
            <a:r>
              <a:rPr lang="en-US" sz="1750" dirty="0">
                <a:latin typeface="Trebuchet MS" pitchFamily="34" charset="0"/>
              </a:rPr>
              <a:t>Atmospheric turbulence (surface layer)</a:t>
            </a:r>
          </a:p>
          <a:p>
            <a:pPr lvl="1">
              <a:lnSpc>
                <a:spcPct val="80000"/>
              </a:lnSpc>
              <a:buFont typeface="Arial" pitchFamily="34" charset="0"/>
              <a:buChar char="•"/>
              <a:defRPr/>
            </a:pPr>
            <a:r>
              <a:rPr lang="en-US" sz="1750" dirty="0">
                <a:latin typeface="Trebuchet MS" pitchFamily="34" charset="0"/>
              </a:rPr>
              <a:t>Increasing RH &amp; extinction with height</a:t>
            </a:r>
          </a:p>
          <a:p>
            <a:pPr>
              <a:lnSpc>
                <a:spcPct val="80000"/>
              </a:lnSpc>
              <a:defRPr/>
            </a:pPr>
            <a:endParaRPr lang="en-US" sz="1800" dirty="0"/>
          </a:p>
        </p:txBody>
      </p:sp>
      <p:pic>
        <p:nvPicPr>
          <p:cNvPr id="18436" name="Picture 4" descr="lasmog"/>
          <p:cNvPicPr>
            <a:picLocks noChangeAspect="1" noChangeArrowheads="1"/>
          </p:cNvPicPr>
          <p:nvPr/>
        </p:nvPicPr>
        <p:blipFill>
          <a:blip r:embed="rId4" cstate="print"/>
          <a:srcRect l="22571" r="22020"/>
          <a:stretch>
            <a:fillRect/>
          </a:stretch>
        </p:blipFill>
        <p:spPr bwMode="auto">
          <a:xfrm>
            <a:off x="897874" y="5583238"/>
            <a:ext cx="10501014" cy="1042990"/>
          </a:xfrm>
          <a:prstGeom prst="rect">
            <a:avLst/>
          </a:prstGeom>
          <a:noFill/>
          <a:ln w="9525">
            <a:noFill/>
            <a:miter lim="800000"/>
            <a:headEnd/>
            <a:tailEnd/>
          </a:ln>
        </p:spPr>
      </p:pic>
      <p:pic>
        <p:nvPicPr>
          <p:cNvPr id="18437" name="Picture 8" descr="wpafb_106"/>
          <p:cNvPicPr>
            <a:picLocks noChangeAspect="1" noChangeArrowheads="1"/>
          </p:cNvPicPr>
          <p:nvPr/>
        </p:nvPicPr>
        <p:blipFill rotWithShape="1">
          <a:blip r:embed="rId5" cstate="print"/>
          <a:srcRect r="2553"/>
          <a:stretch/>
        </p:blipFill>
        <p:spPr bwMode="auto">
          <a:xfrm>
            <a:off x="6795746" y="1430336"/>
            <a:ext cx="3505542" cy="2669429"/>
          </a:xfrm>
          <a:prstGeom prst="rect">
            <a:avLst/>
          </a:prstGeom>
          <a:noFill/>
          <a:ln w="9525">
            <a:noFill/>
            <a:miter lim="800000"/>
            <a:headEnd/>
            <a:tailEnd/>
          </a:ln>
        </p:spPr>
      </p:pic>
      <p:sp>
        <p:nvSpPr>
          <p:cNvPr id="18438" name="Text Box 9"/>
          <p:cNvSpPr txBox="1">
            <a:spLocks noChangeArrowheads="1"/>
          </p:cNvSpPr>
          <p:nvPr/>
        </p:nvSpPr>
        <p:spPr bwMode="auto">
          <a:xfrm>
            <a:off x="7524753" y="1927635"/>
            <a:ext cx="790575" cy="301215"/>
          </a:xfrm>
          <a:prstGeom prst="rect">
            <a:avLst/>
          </a:prstGeom>
          <a:solidFill>
            <a:srgbClr val="FFFFFF"/>
          </a:solidFill>
          <a:ln w="9525">
            <a:solidFill>
              <a:srgbClr val="000000"/>
            </a:solidFill>
            <a:miter lim="800000"/>
            <a:headEnd/>
            <a:tailEnd/>
          </a:ln>
        </p:spPr>
        <p:txBody>
          <a:bodyPr/>
          <a:lstStyle/>
          <a:p>
            <a:pPr algn="ctr"/>
            <a:r>
              <a:rPr lang="en-US" altLang="en-US" sz="1200" b="1" dirty="0">
                <a:latin typeface="Times New Roman" pitchFamily="18" charset="0"/>
              </a:rPr>
              <a:t>WPAFB</a:t>
            </a:r>
            <a:endParaRPr lang="en-US" altLang="en-US" b="1" dirty="0"/>
          </a:p>
        </p:txBody>
      </p:sp>
      <p:pic>
        <p:nvPicPr>
          <p:cNvPr id="18439" name="Picture 13"/>
          <p:cNvPicPr>
            <a:picLocks noChangeAspect="1" noChangeArrowheads="1"/>
          </p:cNvPicPr>
          <p:nvPr/>
        </p:nvPicPr>
        <p:blipFill>
          <a:blip r:embed="rId6" cstate="print"/>
          <a:srcRect/>
          <a:stretch>
            <a:fillRect/>
          </a:stretch>
        </p:blipFill>
        <p:spPr bwMode="auto">
          <a:xfrm>
            <a:off x="1262053" y="3408360"/>
            <a:ext cx="4757737" cy="2063750"/>
          </a:xfrm>
          <a:prstGeom prst="rect">
            <a:avLst/>
          </a:prstGeom>
          <a:noFill/>
          <a:ln w="9525" algn="ctr">
            <a:solidFill>
              <a:schemeClr val="tx1"/>
            </a:solidFill>
            <a:miter lim="800000"/>
            <a:headEnd/>
            <a:tailEnd/>
          </a:ln>
        </p:spPr>
      </p:pic>
      <p:sp>
        <p:nvSpPr>
          <p:cNvPr id="10" name="Title 1"/>
          <p:cNvSpPr>
            <a:spLocks noGrp="1"/>
          </p:cNvSpPr>
          <p:nvPr>
            <p:ph type="title"/>
          </p:nvPr>
        </p:nvSpPr>
        <p:spPr>
          <a:xfrm>
            <a:off x="838200" y="-6355"/>
            <a:ext cx="10515600" cy="1325563"/>
          </a:xfrm>
        </p:spPr>
        <p:txBody>
          <a:bodyPr>
            <a:normAutofit/>
          </a:bodyPr>
          <a:lstStyle/>
          <a:p>
            <a:pPr algn="ctr"/>
            <a:r>
              <a:rPr lang="en-US" sz="3600" b="1" dirty="0" smtClean="0"/>
              <a:t>Atmospheric Boundary Layer </a:t>
            </a:r>
            <a:r>
              <a:rPr lang="en-US" sz="3600" b="1" dirty="0"/>
              <a:t/>
            </a:r>
            <a:br>
              <a:rPr lang="en-US" sz="3600" b="1" dirty="0"/>
            </a:br>
            <a:endParaRPr lang="en-US" sz="2800" b="1" dirty="0"/>
          </a:p>
        </p:txBody>
      </p:sp>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68"/>
          <a:stretch/>
        </p:blipFill>
        <p:spPr bwMode="auto">
          <a:xfrm>
            <a:off x="2117039" y="-9395"/>
            <a:ext cx="8216348" cy="686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5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55"/>
            <a:ext cx="10515600" cy="1325563"/>
          </a:xfrm>
        </p:spPr>
        <p:txBody>
          <a:bodyPr>
            <a:normAutofit/>
          </a:bodyPr>
          <a:lstStyle/>
          <a:p>
            <a:pPr algn="ctr"/>
            <a:r>
              <a:rPr lang="en-US" sz="3600" b="1" dirty="0" smtClean="0"/>
              <a:t>Boundary Layer Characterization</a:t>
            </a:r>
            <a:br>
              <a:rPr lang="en-US" sz="3600" b="1" dirty="0" smtClean="0"/>
            </a:br>
            <a:r>
              <a:rPr lang="en-US" sz="2800" b="1" dirty="0" smtClean="0"/>
              <a:t>Variability by Time &amp; Season</a:t>
            </a:r>
            <a:endParaRPr lang="en-US" sz="2800" b="1" dirty="0"/>
          </a:p>
        </p:txBody>
      </p:sp>
      <p:sp>
        <p:nvSpPr>
          <p:cNvPr id="10" name="Rounded Rectangle 9"/>
          <p:cNvSpPr/>
          <p:nvPr/>
        </p:nvSpPr>
        <p:spPr bwMode="auto">
          <a:xfrm>
            <a:off x="264320" y="4574578"/>
            <a:ext cx="7543800" cy="408623"/>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wrap="square" anchor="ctr">
            <a:spAutoFit/>
          </a:bodyPr>
          <a:lstStyle/>
          <a:p>
            <a:pPr algn="ctr">
              <a:defRPr/>
            </a:pPr>
            <a:r>
              <a:rPr lang="en-US" b="1" dirty="0">
                <a:solidFill>
                  <a:schemeClr val="bg1"/>
                </a:solidFill>
                <a:latin typeface="Garamond" pitchFamily="18" charset="0"/>
              </a:rPr>
              <a:t>NOTE: Ocean boundary layer is set at 500 meters for all times and seasons</a:t>
            </a:r>
          </a:p>
        </p:txBody>
      </p:sp>
      <p:pic>
        <p:nvPicPr>
          <p:cNvPr id="16" name="Picture 7"/>
          <p:cNvPicPr>
            <a:picLocks noChangeAspect="1" noChangeArrowheads="1"/>
          </p:cNvPicPr>
          <p:nvPr/>
        </p:nvPicPr>
        <p:blipFill>
          <a:blip r:embed="rId2" cstate="print"/>
          <a:srcRect/>
          <a:stretch>
            <a:fillRect/>
          </a:stretch>
        </p:blipFill>
        <p:spPr bwMode="auto">
          <a:xfrm>
            <a:off x="8134350" y="2129333"/>
            <a:ext cx="3505200" cy="1860550"/>
          </a:xfrm>
          <a:prstGeom prst="rect">
            <a:avLst/>
          </a:prstGeom>
          <a:noFill/>
          <a:ln w="9525" algn="ctr">
            <a:noFill/>
            <a:miter lim="800000"/>
            <a:headEnd/>
            <a:tailEnd/>
          </a:ln>
        </p:spPr>
      </p:pic>
      <p:pic>
        <p:nvPicPr>
          <p:cNvPr id="17" name="Picture 8"/>
          <p:cNvPicPr>
            <a:picLocks noChangeAspect="1" noChangeArrowheads="1"/>
          </p:cNvPicPr>
          <p:nvPr/>
        </p:nvPicPr>
        <p:blipFill>
          <a:blip r:embed="rId3" cstate="print"/>
          <a:srcRect/>
          <a:stretch>
            <a:fillRect/>
          </a:stretch>
        </p:blipFill>
        <p:spPr bwMode="auto">
          <a:xfrm>
            <a:off x="8026400" y="4832050"/>
            <a:ext cx="3721100" cy="1158875"/>
          </a:xfrm>
          <a:prstGeom prst="rect">
            <a:avLst/>
          </a:prstGeom>
          <a:noFill/>
          <a:ln w="9525" algn="ctr">
            <a:noFill/>
            <a:miter lim="800000"/>
            <a:headEnd/>
            <a:tailEnd/>
          </a:ln>
        </p:spPr>
      </p:pic>
      <p:sp>
        <p:nvSpPr>
          <p:cNvPr id="18" name="Text Box 10"/>
          <p:cNvSpPr txBox="1">
            <a:spLocks noChangeArrowheads="1"/>
          </p:cNvSpPr>
          <p:nvPr/>
        </p:nvSpPr>
        <p:spPr bwMode="auto">
          <a:xfrm>
            <a:off x="8210550" y="1837233"/>
            <a:ext cx="3741730" cy="338554"/>
          </a:xfrm>
          <a:prstGeom prst="rect">
            <a:avLst/>
          </a:prstGeom>
          <a:noFill/>
          <a:ln w="9525" algn="ctr">
            <a:noFill/>
            <a:miter lim="800000"/>
            <a:headEnd/>
            <a:tailEnd/>
          </a:ln>
        </p:spPr>
        <p:txBody>
          <a:bodyPr wrap="none">
            <a:spAutoFit/>
          </a:bodyPr>
          <a:lstStyle/>
          <a:p>
            <a:pPr fontAlgn="base">
              <a:spcBef>
                <a:spcPct val="0"/>
              </a:spcBef>
              <a:spcAft>
                <a:spcPct val="0"/>
              </a:spcAft>
              <a:defRPr/>
            </a:pPr>
            <a:r>
              <a:rPr lang="en-US" sz="1600" b="1" dirty="0">
                <a:solidFill>
                  <a:srgbClr val="2D2DB9">
                    <a:lumMod val="75000"/>
                  </a:srgbClr>
                </a:solidFill>
                <a:latin typeface="Trebuchet MS" pitchFamily="34" charset="0"/>
                <a:cs typeface="Arial" charset="0"/>
              </a:rPr>
              <a:t>Dry adiabatic temperature lapse rate</a:t>
            </a:r>
          </a:p>
        </p:txBody>
      </p:sp>
      <p:sp>
        <p:nvSpPr>
          <p:cNvPr id="19" name="Text Box 11"/>
          <p:cNvSpPr txBox="1">
            <a:spLocks noChangeArrowheads="1"/>
          </p:cNvSpPr>
          <p:nvPr/>
        </p:nvSpPr>
        <p:spPr bwMode="auto">
          <a:xfrm>
            <a:off x="13123863" y="3075483"/>
            <a:ext cx="2486025" cy="304800"/>
          </a:xfrm>
          <a:prstGeom prst="rect">
            <a:avLst/>
          </a:prstGeom>
          <a:noFill/>
          <a:ln w="9525" algn="ctr">
            <a:noFill/>
            <a:miter lim="800000"/>
            <a:headEnd/>
            <a:tailEnd/>
          </a:ln>
        </p:spPr>
        <p:txBody>
          <a:bodyPr wrap="none">
            <a:spAutoFit/>
          </a:bodyPr>
          <a:lstStyle/>
          <a:p>
            <a:pPr fontAlgn="base">
              <a:spcBef>
                <a:spcPct val="0"/>
              </a:spcBef>
              <a:spcAft>
                <a:spcPct val="0"/>
              </a:spcAft>
              <a:defRPr/>
            </a:pPr>
            <a:r>
              <a:rPr lang="en-US" sz="1400" b="1" dirty="0">
                <a:solidFill>
                  <a:srgbClr val="2D2DB9">
                    <a:lumMod val="75000"/>
                  </a:srgbClr>
                </a:solidFill>
                <a:latin typeface="Trebuchet MS" pitchFamily="34" charset="0"/>
                <a:cs typeface="Arial" charset="0"/>
              </a:rPr>
              <a:t>Moist (saturated) lapse rate</a:t>
            </a:r>
          </a:p>
        </p:txBody>
      </p:sp>
      <p:sp>
        <p:nvSpPr>
          <p:cNvPr id="20" name="Text Box 12"/>
          <p:cNvSpPr txBox="1">
            <a:spLocks noChangeArrowheads="1"/>
          </p:cNvSpPr>
          <p:nvPr/>
        </p:nvSpPr>
        <p:spPr bwMode="auto">
          <a:xfrm>
            <a:off x="8243888" y="3913683"/>
            <a:ext cx="3680816" cy="338554"/>
          </a:xfrm>
          <a:prstGeom prst="rect">
            <a:avLst/>
          </a:prstGeom>
          <a:noFill/>
          <a:ln w="9525" algn="ctr">
            <a:noFill/>
            <a:miter lim="800000"/>
            <a:headEnd/>
            <a:tailEnd/>
          </a:ln>
        </p:spPr>
        <p:txBody>
          <a:bodyPr wrap="none">
            <a:spAutoFit/>
          </a:bodyPr>
          <a:lstStyle/>
          <a:p>
            <a:pPr fontAlgn="base">
              <a:spcBef>
                <a:spcPct val="0"/>
              </a:spcBef>
              <a:spcAft>
                <a:spcPct val="0"/>
              </a:spcAft>
              <a:defRPr/>
            </a:pPr>
            <a:r>
              <a:rPr lang="en-US" sz="1600" b="1" dirty="0">
                <a:solidFill>
                  <a:srgbClr val="2D2DB9">
                    <a:lumMod val="75000"/>
                  </a:srgbClr>
                </a:solidFill>
                <a:latin typeface="Trebuchet MS" pitchFamily="34" charset="0"/>
                <a:cs typeface="Arial" charset="0"/>
              </a:rPr>
              <a:t>Lapse rate of </a:t>
            </a:r>
            <a:r>
              <a:rPr lang="en-US" sz="1600" b="1" dirty="0" err="1">
                <a:solidFill>
                  <a:srgbClr val="2D2DB9">
                    <a:lumMod val="75000"/>
                  </a:srgbClr>
                </a:solidFill>
                <a:latin typeface="Trebuchet MS" pitchFamily="34" charset="0"/>
                <a:cs typeface="Arial" charset="0"/>
              </a:rPr>
              <a:t>dewpoint</a:t>
            </a:r>
            <a:r>
              <a:rPr lang="en-US" sz="1600" b="1" dirty="0">
                <a:solidFill>
                  <a:srgbClr val="2D2DB9">
                    <a:lumMod val="75000"/>
                  </a:srgbClr>
                </a:solidFill>
                <a:latin typeface="Trebuchet MS" pitchFamily="34" charset="0"/>
                <a:cs typeface="Arial" charset="0"/>
              </a:rPr>
              <a:t> temperature</a:t>
            </a:r>
          </a:p>
        </p:txBody>
      </p:sp>
      <p:sp>
        <p:nvSpPr>
          <p:cNvPr id="22" name="Text Box 11"/>
          <p:cNvSpPr txBox="1">
            <a:spLocks noChangeArrowheads="1"/>
          </p:cNvSpPr>
          <p:nvPr/>
        </p:nvSpPr>
        <p:spPr bwMode="auto">
          <a:xfrm>
            <a:off x="8553449" y="5994533"/>
            <a:ext cx="2820003" cy="338554"/>
          </a:xfrm>
          <a:prstGeom prst="rect">
            <a:avLst/>
          </a:prstGeom>
          <a:noFill/>
          <a:ln w="9525" algn="ctr">
            <a:noFill/>
            <a:miter lim="800000"/>
            <a:headEnd/>
            <a:tailEnd/>
          </a:ln>
        </p:spPr>
        <p:txBody>
          <a:bodyPr wrap="none">
            <a:spAutoFit/>
          </a:bodyPr>
          <a:lstStyle/>
          <a:p>
            <a:pPr fontAlgn="base">
              <a:spcBef>
                <a:spcPct val="0"/>
              </a:spcBef>
              <a:spcAft>
                <a:spcPct val="0"/>
              </a:spcAft>
              <a:defRPr/>
            </a:pPr>
            <a:r>
              <a:rPr lang="en-US" sz="1600" b="1" dirty="0">
                <a:solidFill>
                  <a:srgbClr val="2D2DB9">
                    <a:lumMod val="75000"/>
                  </a:srgbClr>
                </a:solidFill>
                <a:latin typeface="Trebuchet MS" pitchFamily="34" charset="0"/>
                <a:cs typeface="Arial" charset="0"/>
              </a:rPr>
              <a:t>Moist (saturated) lapse rate</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50" y="1951537"/>
            <a:ext cx="7532808" cy="2415004"/>
          </a:xfrm>
          <a:prstGeom prst="rect">
            <a:avLst/>
          </a:prstGeom>
        </p:spPr>
      </p:pic>
    </p:spTree>
    <p:extLst>
      <p:ext uri="{BB962C8B-B14F-4D97-AF65-F5344CB8AC3E}">
        <p14:creationId xmlns:p14="http://schemas.microsoft.com/office/powerpoint/2010/main" val="207438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b="5630"/>
          <a:stretch/>
        </p:blipFill>
        <p:spPr>
          <a:xfrm>
            <a:off x="0" y="3288"/>
            <a:ext cx="12192000" cy="6471920"/>
          </a:xfrm>
          <a:prstGeom prst="rect">
            <a:avLst/>
          </a:prstGeom>
        </p:spPr>
      </p:pic>
      <p:sp>
        <p:nvSpPr>
          <p:cNvPr id="5" name="Title 1"/>
          <p:cNvSpPr txBox="1">
            <a:spLocks/>
          </p:cNvSpPr>
          <p:nvPr/>
        </p:nvSpPr>
        <p:spPr>
          <a:xfrm>
            <a:off x="3625850" y="276225"/>
            <a:ext cx="7531100" cy="94456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Full Atmospheric + Target Radiative Transfer for EO/IR &amp; HEL Scene Generation</a:t>
            </a:r>
            <a:endParaRPr lang="en-US" sz="3200" b="1" dirty="0"/>
          </a:p>
        </p:txBody>
      </p:sp>
    </p:spTree>
    <p:extLst>
      <p:ext uri="{BB962C8B-B14F-4D97-AF65-F5344CB8AC3E}">
        <p14:creationId xmlns:p14="http://schemas.microsoft.com/office/powerpoint/2010/main" val="990157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000"/>
          <a:stretch/>
        </p:blipFill>
        <p:spPr>
          <a:xfrm>
            <a:off x="589280" y="1056132"/>
            <a:ext cx="10972800" cy="5801868"/>
          </a:xfrm>
          <a:prstGeom prst="rect">
            <a:avLst/>
          </a:prstGeom>
        </p:spPr>
      </p:pic>
      <p:pic>
        <p:nvPicPr>
          <p:cNvPr id="5" name="Picture 4"/>
          <p:cNvPicPr>
            <a:picLocks noChangeAspect="1"/>
          </p:cNvPicPr>
          <p:nvPr/>
        </p:nvPicPr>
        <p:blipFill rotWithShape="1">
          <a:blip r:embed="rId3"/>
          <a:srcRect b="5482"/>
          <a:stretch/>
        </p:blipFill>
        <p:spPr>
          <a:xfrm>
            <a:off x="589280" y="1016000"/>
            <a:ext cx="10972800" cy="5833840"/>
          </a:xfrm>
          <a:prstGeom prst="rect">
            <a:avLst/>
          </a:prstGeom>
        </p:spPr>
      </p:pic>
      <p:pic>
        <p:nvPicPr>
          <p:cNvPr id="6" name="Picture 5"/>
          <p:cNvPicPr>
            <a:picLocks noChangeAspect="1"/>
          </p:cNvPicPr>
          <p:nvPr/>
        </p:nvPicPr>
        <p:blipFill rotWithShape="1">
          <a:blip r:embed="rId4"/>
          <a:srcRect b="5600"/>
          <a:stretch/>
        </p:blipFill>
        <p:spPr>
          <a:xfrm>
            <a:off x="589280" y="1018000"/>
            <a:ext cx="10972800" cy="5826557"/>
          </a:xfrm>
          <a:prstGeom prst="rect">
            <a:avLst/>
          </a:prstGeom>
        </p:spPr>
      </p:pic>
      <p:pic>
        <p:nvPicPr>
          <p:cNvPr id="7" name="Picture 6"/>
          <p:cNvPicPr>
            <a:picLocks noChangeAspect="1"/>
          </p:cNvPicPr>
          <p:nvPr/>
        </p:nvPicPr>
        <p:blipFill rotWithShape="1">
          <a:blip r:embed="rId5"/>
          <a:srcRect b="5778"/>
          <a:stretch/>
        </p:blipFill>
        <p:spPr>
          <a:xfrm>
            <a:off x="589280" y="1046480"/>
            <a:ext cx="10972800" cy="5815570"/>
          </a:xfrm>
          <a:prstGeom prst="rect">
            <a:avLst/>
          </a:prstGeom>
        </p:spPr>
      </p:pic>
      <p:pic>
        <p:nvPicPr>
          <p:cNvPr id="8" name="Picture 7"/>
          <p:cNvPicPr>
            <a:picLocks noChangeAspect="1"/>
          </p:cNvPicPr>
          <p:nvPr/>
        </p:nvPicPr>
        <p:blipFill rotWithShape="1">
          <a:blip r:embed="rId6"/>
          <a:srcRect b="5482"/>
          <a:stretch/>
        </p:blipFill>
        <p:spPr>
          <a:xfrm>
            <a:off x="589280" y="1026160"/>
            <a:ext cx="10972800" cy="5833840"/>
          </a:xfrm>
          <a:prstGeom prst="rect">
            <a:avLst/>
          </a:prstGeom>
        </p:spPr>
      </p:pic>
      <p:pic>
        <p:nvPicPr>
          <p:cNvPr id="9" name="Picture 8"/>
          <p:cNvPicPr>
            <a:picLocks noChangeAspect="1"/>
          </p:cNvPicPr>
          <p:nvPr/>
        </p:nvPicPr>
        <p:blipFill rotWithShape="1">
          <a:blip r:embed="rId7"/>
          <a:srcRect b="5778"/>
          <a:stretch/>
        </p:blipFill>
        <p:spPr>
          <a:xfrm>
            <a:off x="589280" y="1046480"/>
            <a:ext cx="10972800" cy="5815570"/>
          </a:xfrm>
          <a:prstGeom prst="rect">
            <a:avLst/>
          </a:prstGeom>
        </p:spPr>
      </p:pic>
      <p:pic>
        <p:nvPicPr>
          <p:cNvPr id="10" name="Picture 9"/>
          <p:cNvPicPr>
            <a:picLocks noChangeAspect="1"/>
          </p:cNvPicPr>
          <p:nvPr/>
        </p:nvPicPr>
        <p:blipFill rotWithShape="1">
          <a:blip r:embed="rId8"/>
          <a:srcRect b="5482"/>
          <a:stretch/>
        </p:blipFill>
        <p:spPr>
          <a:xfrm>
            <a:off x="589280" y="1016000"/>
            <a:ext cx="10972800" cy="5833840"/>
          </a:xfrm>
          <a:prstGeom prst="rect">
            <a:avLst/>
          </a:prstGeom>
        </p:spPr>
      </p:pic>
      <p:pic>
        <p:nvPicPr>
          <p:cNvPr id="11" name="Picture 10"/>
          <p:cNvPicPr>
            <a:picLocks noChangeAspect="1"/>
          </p:cNvPicPr>
          <p:nvPr/>
        </p:nvPicPr>
        <p:blipFill rotWithShape="1">
          <a:blip r:embed="rId9"/>
          <a:srcRect b="5466"/>
          <a:stretch/>
        </p:blipFill>
        <p:spPr>
          <a:xfrm>
            <a:off x="589280" y="1026160"/>
            <a:ext cx="10972800" cy="5834828"/>
          </a:xfrm>
          <a:prstGeom prst="rect">
            <a:avLst/>
          </a:prstGeom>
        </p:spPr>
      </p:pic>
      <p:pic>
        <p:nvPicPr>
          <p:cNvPr id="12" name="Picture 11"/>
          <p:cNvPicPr>
            <a:picLocks noChangeAspect="1"/>
          </p:cNvPicPr>
          <p:nvPr/>
        </p:nvPicPr>
        <p:blipFill rotWithShape="1">
          <a:blip r:embed="rId10"/>
          <a:srcRect b="5694"/>
          <a:stretch/>
        </p:blipFill>
        <p:spPr>
          <a:xfrm>
            <a:off x="589280" y="1036320"/>
            <a:ext cx="10972800" cy="5820755"/>
          </a:xfrm>
          <a:prstGeom prst="rect">
            <a:avLst/>
          </a:prstGeom>
        </p:spPr>
      </p:pic>
      <p:pic>
        <p:nvPicPr>
          <p:cNvPr id="14" name="Picture 13"/>
          <p:cNvPicPr>
            <a:picLocks noChangeAspect="1"/>
          </p:cNvPicPr>
          <p:nvPr/>
        </p:nvPicPr>
        <p:blipFill rotWithShape="1">
          <a:blip r:embed="rId11"/>
          <a:srcRect b="5733"/>
          <a:stretch/>
        </p:blipFill>
        <p:spPr>
          <a:xfrm>
            <a:off x="589280" y="1026160"/>
            <a:ext cx="10972800" cy="5818348"/>
          </a:xfrm>
          <a:prstGeom prst="rect">
            <a:avLst/>
          </a:prstGeom>
        </p:spPr>
      </p:pic>
      <p:pic>
        <p:nvPicPr>
          <p:cNvPr id="15" name="Picture 14"/>
          <p:cNvPicPr>
            <a:picLocks noChangeAspect="1"/>
          </p:cNvPicPr>
          <p:nvPr/>
        </p:nvPicPr>
        <p:blipFill rotWithShape="1">
          <a:blip r:embed="rId12"/>
          <a:srcRect b="5733"/>
          <a:stretch/>
        </p:blipFill>
        <p:spPr>
          <a:xfrm>
            <a:off x="589280" y="1036320"/>
            <a:ext cx="10972800" cy="5818348"/>
          </a:xfrm>
          <a:prstGeom prst="rect">
            <a:avLst/>
          </a:prstGeom>
        </p:spPr>
      </p:pic>
      <p:pic>
        <p:nvPicPr>
          <p:cNvPr id="16" name="Picture 15"/>
          <p:cNvPicPr>
            <a:picLocks noChangeAspect="1"/>
          </p:cNvPicPr>
          <p:nvPr/>
        </p:nvPicPr>
        <p:blipFill rotWithShape="1">
          <a:blip r:embed="rId13"/>
          <a:srcRect b="5600"/>
          <a:stretch/>
        </p:blipFill>
        <p:spPr>
          <a:xfrm>
            <a:off x="589280" y="1031492"/>
            <a:ext cx="10972800" cy="5826557"/>
          </a:xfrm>
          <a:prstGeom prst="rect">
            <a:avLst/>
          </a:prstGeom>
        </p:spPr>
      </p:pic>
      <p:pic>
        <p:nvPicPr>
          <p:cNvPr id="17" name="Picture 16"/>
          <p:cNvPicPr>
            <a:picLocks noChangeAspect="1"/>
          </p:cNvPicPr>
          <p:nvPr/>
        </p:nvPicPr>
        <p:blipFill rotWithShape="1">
          <a:blip r:embed="rId14"/>
          <a:srcRect b="5679"/>
          <a:stretch/>
        </p:blipFill>
        <p:spPr>
          <a:xfrm>
            <a:off x="589280" y="1016000"/>
            <a:ext cx="10972800" cy="5821680"/>
          </a:xfrm>
          <a:prstGeom prst="rect">
            <a:avLst/>
          </a:prstGeom>
        </p:spPr>
      </p:pic>
      <p:pic>
        <p:nvPicPr>
          <p:cNvPr id="18" name="Picture 17"/>
          <p:cNvPicPr>
            <a:picLocks noChangeAspect="1"/>
          </p:cNvPicPr>
          <p:nvPr/>
        </p:nvPicPr>
        <p:blipFill rotWithShape="1">
          <a:blip r:embed="rId15"/>
          <a:srcRect b="5866"/>
          <a:stretch/>
        </p:blipFill>
        <p:spPr>
          <a:xfrm>
            <a:off x="589280" y="1046481"/>
            <a:ext cx="10972800" cy="5810139"/>
          </a:xfrm>
          <a:prstGeom prst="rect">
            <a:avLst/>
          </a:prstGeom>
        </p:spPr>
      </p:pic>
      <p:pic>
        <p:nvPicPr>
          <p:cNvPr id="19" name="Picture 18"/>
          <p:cNvPicPr>
            <a:picLocks noChangeAspect="1"/>
          </p:cNvPicPr>
          <p:nvPr/>
        </p:nvPicPr>
        <p:blipFill rotWithShape="1">
          <a:blip r:embed="rId16"/>
          <a:srcRect b="5866"/>
          <a:stretch/>
        </p:blipFill>
        <p:spPr>
          <a:xfrm>
            <a:off x="589280" y="1046480"/>
            <a:ext cx="10972800" cy="5810139"/>
          </a:xfrm>
          <a:prstGeom prst="rect">
            <a:avLst/>
          </a:prstGeom>
        </p:spPr>
      </p:pic>
      <p:pic>
        <p:nvPicPr>
          <p:cNvPr id="20" name="Picture 19"/>
          <p:cNvPicPr>
            <a:picLocks noChangeAspect="1"/>
          </p:cNvPicPr>
          <p:nvPr/>
        </p:nvPicPr>
        <p:blipFill rotWithShape="1">
          <a:blip r:embed="rId17"/>
          <a:srcRect t="1" b="5629"/>
          <a:stretch/>
        </p:blipFill>
        <p:spPr>
          <a:xfrm>
            <a:off x="589280" y="1026160"/>
            <a:ext cx="10972800" cy="5824705"/>
          </a:xfrm>
          <a:prstGeom prst="rect">
            <a:avLst/>
          </a:prstGeom>
        </p:spPr>
      </p:pic>
      <p:pic>
        <p:nvPicPr>
          <p:cNvPr id="21" name="Picture 20"/>
          <p:cNvPicPr>
            <a:picLocks noChangeAspect="1"/>
          </p:cNvPicPr>
          <p:nvPr/>
        </p:nvPicPr>
        <p:blipFill rotWithShape="1">
          <a:blip r:embed="rId18"/>
          <a:srcRect b="5778"/>
          <a:stretch/>
        </p:blipFill>
        <p:spPr>
          <a:xfrm>
            <a:off x="589280" y="1036320"/>
            <a:ext cx="10972800" cy="5815570"/>
          </a:xfrm>
          <a:prstGeom prst="rect">
            <a:avLst/>
          </a:prstGeom>
        </p:spPr>
      </p:pic>
      <p:pic>
        <p:nvPicPr>
          <p:cNvPr id="22" name="Picture 21"/>
          <p:cNvPicPr>
            <a:picLocks noChangeAspect="1"/>
          </p:cNvPicPr>
          <p:nvPr/>
        </p:nvPicPr>
        <p:blipFill rotWithShape="1">
          <a:blip r:embed="rId19"/>
          <a:srcRect b="5600"/>
          <a:stretch/>
        </p:blipFill>
        <p:spPr>
          <a:xfrm>
            <a:off x="589280" y="1026161"/>
            <a:ext cx="10972800" cy="5826557"/>
          </a:xfrm>
          <a:prstGeom prst="rect">
            <a:avLst/>
          </a:prstGeom>
        </p:spPr>
      </p:pic>
      <p:pic>
        <p:nvPicPr>
          <p:cNvPr id="23" name="Picture 22"/>
          <p:cNvPicPr>
            <a:picLocks noChangeAspect="1"/>
          </p:cNvPicPr>
          <p:nvPr/>
        </p:nvPicPr>
        <p:blipFill rotWithShape="1">
          <a:blip r:embed="rId20"/>
          <a:srcRect b="5600"/>
          <a:stretch/>
        </p:blipFill>
        <p:spPr>
          <a:xfrm>
            <a:off x="589280" y="1026160"/>
            <a:ext cx="10972800" cy="5826557"/>
          </a:xfrm>
          <a:prstGeom prst="rect">
            <a:avLst/>
          </a:prstGeom>
        </p:spPr>
      </p:pic>
      <p:pic>
        <p:nvPicPr>
          <p:cNvPr id="24" name="Picture 23"/>
          <p:cNvPicPr>
            <a:picLocks noChangeAspect="1"/>
          </p:cNvPicPr>
          <p:nvPr/>
        </p:nvPicPr>
        <p:blipFill rotWithShape="1">
          <a:blip r:embed="rId21"/>
          <a:srcRect b="5600"/>
          <a:stretch/>
        </p:blipFill>
        <p:spPr>
          <a:xfrm>
            <a:off x="589280" y="1036321"/>
            <a:ext cx="10972800" cy="5826557"/>
          </a:xfrm>
          <a:prstGeom prst="rect">
            <a:avLst/>
          </a:prstGeom>
        </p:spPr>
      </p:pic>
      <p:pic>
        <p:nvPicPr>
          <p:cNvPr id="25" name="Picture 24"/>
          <p:cNvPicPr>
            <a:picLocks noChangeAspect="1"/>
          </p:cNvPicPr>
          <p:nvPr/>
        </p:nvPicPr>
        <p:blipFill rotWithShape="1">
          <a:blip r:embed="rId22"/>
          <a:srcRect b="5600"/>
          <a:stretch/>
        </p:blipFill>
        <p:spPr>
          <a:xfrm>
            <a:off x="589280" y="1038270"/>
            <a:ext cx="10972800" cy="5826557"/>
          </a:xfrm>
          <a:prstGeom prst="rect">
            <a:avLst/>
          </a:prstGeom>
        </p:spPr>
      </p:pic>
      <p:pic>
        <p:nvPicPr>
          <p:cNvPr id="3" name="Picture 2"/>
          <p:cNvPicPr>
            <a:picLocks noChangeAspect="1"/>
          </p:cNvPicPr>
          <p:nvPr/>
        </p:nvPicPr>
        <p:blipFill>
          <a:blip r:embed="rId23"/>
          <a:stretch>
            <a:fillRect/>
          </a:stretch>
        </p:blipFill>
        <p:spPr>
          <a:xfrm>
            <a:off x="4309655" y="799047"/>
            <a:ext cx="5322750" cy="662667"/>
          </a:xfrm>
          <a:prstGeom prst="rect">
            <a:avLst/>
          </a:prstGeom>
        </p:spPr>
      </p:pic>
      <p:sp>
        <p:nvSpPr>
          <p:cNvPr id="13" name="TextBox 12"/>
          <p:cNvSpPr txBox="1"/>
          <p:nvPr/>
        </p:nvSpPr>
        <p:spPr>
          <a:xfrm>
            <a:off x="2114550" y="152261"/>
            <a:ext cx="5721566" cy="646331"/>
          </a:xfrm>
          <a:prstGeom prst="rect">
            <a:avLst/>
          </a:prstGeom>
          <a:noFill/>
        </p:spPr>
        <p:txBody>
          <a:bodyPr wrap="none" rtlCol="0">
            <a:spAutoFit/>
          </a:bodyPr>
          <a:lstStyle/>
          <a:p>
            <a:r>
              <a:rPr lang="en-US" dirty="0"/>
              <a:t>For a given sensor altitude, ground range to the target, and</a:t>
            </a:r>
          </a:p>
          <a:p>
            <a:r>
              <a:rPr lang="en-US" dirty="0"/>
              <a:t>visibility condition, radiance at the aperture is given by:</a:t>
            </a:r>
          </a:p>
        </p:txBody>
      </p:sp>
      <p:sp>
        <p:nvSpPr>
          <p:cNvPr id="26" name="Rectangle 25"/>
          <p:cNvSpPr/>
          <p:nvPr/>
        </p:nvSpPr>
        <p:spPr>
          <a:xfrm>
            <a:off x="3112098" y="1255921"/>
            <a:ext cx="1282723" cy="215444"/>
          </a:xfrm>
          <a:prstGeom prst="rect">
            <a:avLst/>
          </a:prstGeom>
        </p:spPr>
        <p:txBody>
          <a:bodyPr wrap="none">
            <a:spAutoFit/>
          </a:bodyPr>
          <a:lstStyle/>
          <a:p>
            <a:r>
              <a:rPr lang="en-US" sz="800" dirty="0">
                <a:latin typeface="TimesNewRoman"/>
              </a:rPr>
              <a:t>radiance at the aperture</a:t>
            </a:r>
            <a:endParaRPr lang="en-US" sz="800" dirty="0"/>
          </a:p>
        </p:txBody>
      </p:sp>
      <p:sp>
        <p:nvSpPr>
          <p:cNvPr id="27" name="Rectangle 26"/>
          <p:cNvSpPr/>
          <p:nvPr/>
        </p:nvSpPr>
        <p:spPr>
          <a:xfrm>
            <a:off x="4678596" y="1520280"/>
            <a:ext cx="1114408" cy="215444"/>
          </a:xfrm>
          <a:prstGeom prst="rect">
            <a:avLst/>
          </a:prstGeom>
        </p:spPr>
        <p:txBody>
          <a:bodyPr wrap="none">
            <a:spAutoFit/>
          </a:bodyPr>
          <a:lstStyle/>
          <a:p>
            <a:r>
              <a:rPr lang="en-US" sz="800" dirty="0"/>
              <a:t>path thermal radiance</a:t>
            </a:r>
          </a:p>
        </p:txBody>
      </p:sp>
      <p:sp>
        <p:nvSpPr>
          <p:cNvPr id="28" name="Rectangle 27"/>
          <p:cNvSpPr/>
          <p:nvPr/>
        </p:nvSpPr>
        <p:spPr>
          <a:xfrm>
            <a:off x="6293448" y="1750422"/>
            <a:ext cx="997389" cy="215444"/>
          </a:xfrm>
          <a:prstGeom prst="rect">
            <a:avLst/>
          </a:prstGeom>
        </p:spPr>
        <p:txBody>
          <a:bodyPr wrap="none">
            <a:spAutoFit/>
          </a:bodyPr>
          <a:lstStyle/>
          <a:p>
            <a:r>
              <a:rPr lang="en-US" sz="800" dirty="0"/>
              <a:t>blackbody radiance</a:t>
            </a:r>
          </a:p>
        </p:txBody>
      </p:sp>
      <p:sp>
        <p:nvSpPr>
          <p:cNvPr id="29" name="Rectangle 28"/>
          <p:cNvSpPr/>
          <p:nvPr/>
        </p:nvSpPr>
        <p:spPr>
          <a:xfrm>
            <a:off x="7592545" y="1509486"/>
            <a:ext cx="1206734" cy="223317"/>
          </a:xfrm>
          <a:prstGeom prst="rect">
            <a:avLst/>
          </a:prstGeom>
        </p:spPr>
        <p:txBody>
          <a:bodyPr wrap="square">
            <a:spAutoFit/>
          </a:bodyPr>
          <a:lstStyle/>
          <a:p>
            <a:r>
              <a:rPr lang="en-US" sz="800" dirty="0"/>
              <a:t>solar </a:t>
            </a:r>
            <a:r>
              <a:rPr lang="en-US" sz="800" dirty="0" smtClean="0"/>
              <a:t>scattered radiance</a:t>
            </a:r>
            <a:endParaRPr lang="en-US" sz="800" dirty="0"/>
          </a:p>
        </p:txBody>
      </p:sp>
      <p:sp>
        <p:nvSpPr>
          <p:cNvPr id="30" name="Rectangle 29"/>
          <p:cNvSpPr/>
          <p:nvPr/>
        </p:nvSpPr>
        <p:spPr>
          <a:xfrm>
            <a:off x="8277226" y="1750422"/>
            <a:ext cx="1206734" cy="215444"/>
          </a:xfrm>
          <a:prstGeom prst="rect">
            <a:avLst/>
          </a:prstGeom>
        </p:spPr>
        <p:txBody>
          <a:bodyPr wrap="square">
            <a:spAutoFit/>
          </a:bodyPr>
          <a:lstStyle/>
          <a:p>
            <a:r>
              <a:rPr lang="en-US" sz="800" dirty="0"/>
              <a:t>target leaving radiance</a:t>
            </a:r>
          </a:p>
        </p:txBody>
      </p:sp>
      <p:cxnSp>
        <p:nvCxnSpPr>
          <p:cNvPr id="32" name="Straight Arrow Connector 31"/>
          <p:cNvCxnSpPr/>
          <p:nvPr/>
        </p:nvCxnSpPr>
        <p:spPr>
          <a:xfrm flipH="1" flipV="1">
            <a:off x="8799279" y="1255921"/>
            <a:ext cx="11346" cy="494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8134350" y="1249093"/>
            <a:ext cx="19050" cy="21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734175" y="1249093"/>
            <a:ext cx="9525" cy="470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49182" y="1249093"/>
            <a:ext cx="0" cy="222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309655" y="1236419"/>
            <a:ext cx="214720" cy="121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265753" y="1719647"/>
            <a:ext cx="716863" cy="215444"/>
          </a:xfrm>
          <a:prstGeom prst="rect">
            <a:avLst/>
          </a:prstGeom>
        </p:spPr>
        <p:txBody>
          <a:bodyPr wrap="none">
            <a:spAutoFit/>
          </a:bodyPr>
          <a:lstStyle/>
          <a:p>
            <a:r>
              <a:rPr lang="en-US" sz="800" dirty="0" smtClean="0"/>
              <a:t>transmission</a:t>
            </a:r>
            <a:endParaRPr lang="en-US" sz="800" dirty="0"/>
          </a:p>
        </p:txBody>
      </p:sp>
      <p:cxnSp>
        <p:nvCxnSpPr>
          <p:cNvPr id="44" name="Straight Arrow Connector 43"/>
          <p:cNvCxnSpPr/>
          <p:nvPr/>
        </p:nvCxnSpPr>
        <p:spPr>
          <a:xfrm flipV="1">
            <a:off x="7455446" y="1236419"/>
            <a:ext cx="38926" cy="44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396837" y="701566"/>
            <a:ext cx="1007007" cy="215444"/>
          </a:xfrm>
          <a:prstGeom prst="rect">
            <a:avLst/>
          </a:prstGeom>
        </p:spPr>
        <p:txBody>
          <a:bodyPr wrap="none">
            <a:spAutoFit/>
          </a:bodyPr>
          <a:lstStyle/>
          <a:p>
            <a:r>
              <a:rPr lang="en-US" sz="800" dirty="0" smtClean="0"/>
              <a:t>Target temperature</a:t>
            </a:r>
            <a:endParaRPr lang="en-US" sz="800" dirty="0"/>
          </a:p>
        </p:txBody>
      </p:sp>
      <p:cxnSp>
        <p:nvCxnSpPr>
          <p:cNvPr id="47" name="Straight Arrow Connector 46"/>
          <p:cNvCxnSpPr/>
          <p:nvPr/>
        </p:nvCxnSpPr>
        <p:spPr>
          <a:xfrm flipH="1">
            <a:off x="7318815" y="868830"/>
            <a:ext cx="106597" cy="136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398871" y="1324347"/>
            <a:ext cx="1451038" cy="215444"/>
          </a:xfrm>
          <a:prstGeom prst="rect">
            <a:avLst/>
          </a:prstGeom>
        </p:spPr>
        <p:txBody>
          <a:bodyPr wrap="none">
            <a:spAutoFit/>
          </a:bodyPr>
          <a:lstStyle/>
          <a:p>
            <a:r>
              <a:rPr lang="en-US" sz="800" dirty="0" smtClean="0"/>
              <a:t>Target directional reflectance</a:t>
            </a:r>
            <a:endParaRPr lang="en-US" sz="800" dirty="0"/>
          </a:p>
        </p:txBody>
      </p:sp>
      <p:sp>
        <p:nvSpPr>
          <p:cNvPr id="49" name="Rectangle 48"/>
          <p:cNvSpPr/>
          <p:nvPr/>
        </p:nvSpPr>
        <p:spPr>
          <a:xfrm>
            <a:off x="8922605" y="1515889"/>
            <a:ext cx="1350050" cy="215444"/>
          </a:xfrm>
          <a:prstGeom prst="rect">
            <a:avLst/>
          </a:prstGeom>
        </p:spPr>
        <p:txBody>
          <a:bodyPr wrap="none">
            <a:spAutoFit/>
          </a:bodyPr>
          <a:lstStyle/>
          <a:p>
            <a:r>
              <a:rPr lang="en-US" sz="800" dirty="0" smtClean="0"/>
              <a:t>Target database reflectance</a:t>
            </a:r>
            <a:endParaRPr lang="en-US" sz="800" dirty="0"/>
          </a:p>
        </p:txBody>
      </p:sp>
      <p:cxnSp>
        <p:nvCxnSpPr>
          <p:cNvPr id="51" name="Straight Arrow Connector 50"/>
          <p:cNvCxnSpPr/>
          <p:nvPr/>
        </p:nvCxnSpPr>
        <p:spPr>
          <a:xfrm flipH="1" flipV="1">
            <a:off x="9483960" y="1358069"/>
            <a:ext cx="113670" cy="1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161364" y="1213460"/>
            <a:ext cx="193037" cy="121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799279" y="2064856"/>
            <a:ext cx="2676525" cy="461665"/>
          </a:xfrm>
          <a:prstGeom prst="rect">
            <a:avLst/>
          </a:prstGeom>
        </p:spPr>
        <p:txBody>
          <a:bodyPr wrap="square">
            <a:spAutoFit/>
          </a:bodyPr>
          <a:lstStyle/>
          <a:p>
            <a:r>
              <a:rPr lang="en-US" sz="800" dirty="0" smtClean="0"/>
              <a:t>*Daniel </a:t>
            </a:r>
            <a:r>
              <a:rPr lang="en-US" sz="800" dirty="0"/>
              <a:t>A. </a:t>
            </a:r>
            <a:r>
              <a:rPr lang="en-US" sz="800" dirty="0" err="1"/>
              <a:t>LeMaster</a:t>
            </a:r>
            <a:r>
              <a:rPr lang="en-US" sz="800" dirty="0"/>
              <a:t>, Michael T. </a:t>
            </a:r>
            <a:r>
              <a:rPr lang="en-US" sz="800" dirty="0" err="1"/>
              <a:t>Eismann</a:t>
            </a:r>
            <a:r>
              <a:rPr lang="en-US" sz="800" dirty="0"/>
              <a:t>, "</a:t>
            </a:r>
            <a:r>
              <a:rPr lang="en-US" sz="800" dirty="0" err="1"/>
              <a:t>pyBSM</a:t>
            </a:r>
            <a:r>
              <a:rPr lang="en-US" sz="800" dirty="0"/>
              <a:t>: A Python package for modeling imaging systems," Proc. SPIE 10204, Long-Range Imaging II, 1020405 (1 May 2017)</a:t>
            </a:r>
          </a:p>
        </p:txBody>
      </p:sp>
      <p:sp>
        <p:nvSpPr>
          <p:cNvPr id="31" name="TextBox 30"/>
          <p:cNvSpPr txBox="1"/>
          <p:nvPr/>
        </p:nvSpPr>
        <p:spPr>
          <a:xfrm>
            <a:off x="9540795" y="740481"/>
            <a:ext cx="300082" cy="369332"/>
          </a:xfrm>
          <a:prstGeom prst="rect">
            <a:avLst/>
          </a:prstGeom>
          <a:noFill/>
        </p:spPr>
        <p:txBody>
          <a:bodyPr wrap="none" rtlCol="0">
            <a:spAutoFit/>
          </a:bodyPr>
          <a:lstStyle/>
          <a:p>
            <a:r>
              <a:rPr lang="en-US" dirty="0" smtClean="0"/>
              <a:t>*</a:t>
            </a:r>
            <a:endParaRPr lang="en-US" dirty="0"/>
          </a:p>
        </p:txBody>
      </p:sp>
      <p:sp>
        <p:nvSpPr>
          <p:cNvPr id="46" name="Rectangle 45"/>
          <p:cNvSpPr/>
          <p:nvPr/>
        </p:nvSpPr>
        <p:spPr>
          <a:xfrm>
            <a:off x="8481866" y="607678"/>
            <a:ext cx="689612" cy="215444"/>
          </a:xfrm>
          <a:prstGeom prst="rect">
            <a:avLst/>
          </a:prstGeom>
        </p:spPr>
        <p:txBody>
          <a:bodyPr wrap="none">
            <a:spAutoFit/>
          </a:bodyPr>
          <a:lstStyle/>
          <a:p>
            <a:r>
              <a:rPr lang="en-US" sz="800" dirty="0" smtClean="0"/>
              <a:t>Wavelength</a:t>
            </a:r>
            <a:endParaRPr lang="en-US" sz="800" dirty="0"/>
          </a:p>
        </p:txBody>
      </p:sp>
      <p:cxnSp>
        <p:nvCxnSpPr>
          <p:cNvPr id="34" name="Straight Arrow Connector 33"/>
          <p:cNvCxnSpPr/>
          <p:nvPr/>
        </p:nvCxnSpPr>
        <p:spPr>
          <a:xfrm flipH="1">
            <a:off x="8403845" y="809207"/>
            <a:ext cx="369316" cy="199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fill="hold"/>
                                        <p:tgtEl>
                                          <p:spTgt spid="24"/>
                                        </p:tgtEl>
                                        <p:attrNameLst>
                                          <p:attrName>ppt_x</p:attrName>
                                        </p:attrNameLst>
                                      </p:cBhvr>
                                      <p:tavLst>
                                        <p:tav tm="0">
                                          <p:val>
                                            <p:strVal val="#ppt_x"/>
                                          </p:val>
                                        </p:tav>
                                        <p:tav tm="100000">
                                          <p:val>
                                            <p:strVal val="#ppt_x"/>
                                          </p:val>
                                        </p:tav>
                                      </p:tavLst>
                                    </p:anim>
                                    <p:anim calcmode="lin" valueType="num">
                                      <p:cBhvr additive="base">
                                        <p:cTn id="1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additive="base">
                                        <p:cTn id="121" dur="500" fill="hold"/>
                                        <p:tgtEl>
                                          <p:spTgt spid="25"/>
                                        </p:tgtEl>
                                        <p:attrNameLst>
                                          <p:attrName>ppt_x</p:attrName>
                                        </p:attrNameLst>
                                      </p:cBhvr>
                                      <p:tavLst>
                                        <p:tav tm="0">
                                          <p:val>
                                            <p:strVal val="#ppt_x"/>
                                          </p:val>
                                        </p:tav>
                                        <p:tav tm="100000">
                                          <p:val>
                                            <p:strVal val="#ppt_x"/>
                                          </p:val>
                                        </p:tav>
                                      </p:tavLst>
                                    </p:anim>
                                    <p:anim calcmode="lin" valueType="num">
                                      <p:cBhvr additive="base">
                                        <p:cTn id="1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2197</TotalTime>
  <Words>1235</Words>
  <Application>Microsoft Office PowerPoint</Application>
  <PresentationFormat>Widescreen</PresentationFormat>
  <Paragraphs>162</Paragraphs>
  <Slides>16</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Book Antiqua</vt:lpstr>
      <vt:lpstr>Calibri</vt:lpstr>
      <vt:lpstr>Calibri Light</vt:lpstr>
      <vt:lpstr>Cambria Math</vt:lpstr>
      <vt:lpstr>Garamond</vt:lpstr>
      <vt:lpstr>Symbol</vt:lpstr>
      <vt:lpstr>Times New Roman</vt:lpstr>
      <vt:lpstr>TimesNewRoman</vt:lpstr>
      <vt:lpstr>Trebuchet MS</vt:lpstr>
      <vt:lpstr>Wingdings</vt:lpstr>
      <vt:lpstr>Office Theme</vt:lpstr>
      <vt:lpstr>PowerPoint Presentation</vt:lpstr>
      <vt:lpstr>PowerPoint Presentation</vt:lpstr>
      <vt:lpstr>Laser Environmental Effects Definition and Reference</vt:lpstr>
      <vt:lpstr>LEEDR Capabilities</vt:lpstr>
      <vt:lpstr>Numerical Weather Prediction Data  </vt:lpstr>
      <vt:lpstr>Atmospheric Boundary Layer  </vt:lpstr>
      <vt:lpstr>Boundary Layer Characterization Variability by Time &amp; Season</vt:lpstr>
      <vt:lpstr>PowerPoint Presentation</vt:lpstr>
      <vt:lpstr>PowerPoint Presentation</vt:lpstr>
      <vt:lpstr>PowerPoint Presentation</vt:lpstr>
      <vt:lpstr>Measured Vertical Aerosol Extinction Plot  WPAFB Validation</vt:lpstr>
      <vt:lpstr>PowerPoint Presentation</vt:lpstr>
      <vt:lpstr>Real-time Surface Observations Adiabatic Parameterization of Boundary Layer</vt:lpstr>
      <vt:lpstr>Real-time Aerosol Data </vt:lpstr>
      <vt:lpstr>Real-time Aerosol Loading Micro-meteorological &amp; Aerosols Interactions</vt:lpstr>
      <vt:lpstr>Real-time Aerosol Loading Measurements at Two Separated 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Fiorino, Steven T Civ USAF AETC AFIT/ENP</dc:creator>
  <cp:lastModifiedBy>Kathleen Kraemer</cp:lastModifiedBy>
  <cp:revision>131</cp:revision>
  <dcterms:created xsi:type="dcterms:W3CDTF">2018-04-18T13:28:56Z</dcterms:created>
  <dcterms:modified xsi:type="dcterms:W3CDTF">2018-06-18T14:27:03Z</dcterms:modified>
</cp:coreProperties>
</file>