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78" r:id="rId4"/>
    <p:sldId id="299" r:id="rId5"/>
    <p:sldId id="297" r:id="rId6"/>
    <p:sldId id="300" r:id="rId7"/>
    <p:sldId id="301" r:id="rId8"/>
    <p:sldId id="302" r:id="rId9"/>
    <p:sldId id="303" r:id="rId10"/>
    <p:sldId id="304" r:id="rId11"/>
    <p:sldId id="306" r:id="rId12"/>
    <p:sldId id="307" r:id="rId13"/>
    <p:sldId id="308" r:id="rId14"/>
    <p:sldId id="309" r:id="rId15"/>
    <p:sldId id="310" r:id="rId16"/>
    <p:sldId id="311" r:id="rId17"/>
    <p:sldId id="312" r:id="rId18"/>
    <p:sldId id="315" r:id="rId19"/>
    <p:sldId id="313" r:id="rId20"/>
    <p:sldId id="314"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600">
          <p15:clr>
            <a:srgbClr val="A4A3A4"/>
          </p15:clr>
        </p15:guide>
        <p15:guide id="4" pos="30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28C"/>
    <a:srgbClr val="DDDDDD"/>
    <a:srgbClr val="00FFFF"/>
    <a:srgbClr val="FF00FF"/>
    <a:srgbClr val="3333FF"/>
    <a:srgbClr val="FF3300"/>
    <a:srgbClr val="FFFF00"/>
    <a:srgbClr val="3AE446"/>
    <a:srgbClr val="4AFF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5" autoAdjust="0"/>
    <p:restoredTop sz="99834" autoAdjust="0"/>
  </p:normalViewPr>
  <p:slideViewPr>
    <p:cSldViewPr snapToGrid="0" snapToObjects="1">
      <p:cViewPr varScale="1">
        <p:scale>
          <a:sx n="88" d="100"/>
          <a:sy n="88" d="100"/>
        </p:scale>
        <p:origin x="1085" y="67"/>
      </p:cViewPr>
      <p:guideLst>
        <p:guide orient="horz" pos="2160"/>
        <p:guide pos="2880"/>
        <p:guide orient="horz" pos="3600"/>
        <p:guide pos="3001"/>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8A8600-BBE1-7345-8E0E-345DE3B9304A}" type="datetimeFigureOut">
              <a:rPr lang="en-US" smtClean="0"/>
              <a:t>6/4/2018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C051FDE-F142-0447-84C9-A7D98D2068A5}" type="slidenum">
              <a:rPr lang="en-US" smtClean="0"/>
              <a:t>‹#›</a:t>
            </a:fld>
            <a:endParaRPr lang="en-US"/>
          </a:p>
        </p:txBody>
      </p:sp>
    </p:spTree>
    <p:extLst>
      <p:ext uri="{BB962C8B-B14F-4D97-AF65-F5344CB8AC3E}">
        <p14:creationId xmlns:p14="http://schemas.microsoft.com/office/powerpoint/2010/main" val="20240630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Follow up: Could such a system be</a:t>
            </a:r>
            <a:r>
              <a:rPr lang="en-US" i="1" baseline="0" dirty="0"/>
              <a:t> used to characterize the WBL. Corresponding with Joe Shaw, a Co-I on the original effort, trying to locate the original data. Add a band to extract H2O profile. Add bands to improve retrieval algorithms. </a:t>
            </a:r>
            <a:endParaRPr lang="en-US" i="1" dirty="0"/>
          </a:p>
        </p:txBody>
      </p:sp>
      <p:sp>
        <p:nvSpPr>
          <p:cNvPr id="4" name="Slide Number Placeholder 3"/>
          <p:cNvSpPr>
            <a:spLocks noGrp="1"/>
          </p:cNvSpPr>
          <p:nvPr>
            <p:ph type="sldNum" sz="quarter" idx="10"/>
          </p:nvPr>
        </p:nvSpPr>
        <p:spPr/>
        <p:txBody>
          <a:bodyPr/>
          <a:lstStyle/>
          <a:p>
            <a:fld id="{D32ABC23-C223-4E5D-A0CE-0DF7B98EE118}" type="slidenum">
              <a:rPr lang="en-US" smtClean="0"/>
              <a:t>11</a:t>
            </a:fld>
            <a:endParaRPr lang="en-US"/>
          </a:p>
        </p:txBody>
      </p:sp>
    </p:spTree>
    <p:extLst>
      <p:ext uri="{BB962C8B-B14F-4D97-AF65-F5344CB8AC3E}">
        <p14:creationId xmlns:p14="http://schemas.microsoft.com/office/powerpoint/2010/main" val="130586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9164" y="1017145"/>
            <a:ext cx="7261974" cy="1470025"/>
          </a:xfrm>
        </p:spPr>
        <p:txBody>
          <a:bodyPr/>
          <a:lstStyle/>
          <a:p>
            <a:r>
              <a:rPr lang="en-US"/>
              <a:t>Click to edit Master title style</a:t>
            </a:r>
          </a:p>
        </p:txBody>
      </p:sp>
      <p:sp>
        <p:nvSpPr>
          <p:cNvPr id="3" name="Subtitle 2"/>
          <p:cNvSpPr>
            <a:spLocks noGrp="1"/>
          </p:cNvSpPr>
          <p:nvPr>
            <p:ph type="subTitle" idx="1"/>
          </p:nvPr>
        </p:nvSpPr>
        <p:spPr>
          <a:xfrm>
            <a:off x="1519164" y="2612571"/>
            <a:ext cx="7261974" cy="359228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Vertical Text Placeholder 9"/>
          <p:cNvSpPr>
            <a:spLocks noGrp="1"/>
          </p:cNvSpPr>
          <p:nvPr>
            <p:ph type="body" orient="vert" sz="quarter" idx="11"/>
          </p:nvPr>
        </p:nvSpPr>
        <p:spPr>
          <a:xfrm>
            <a:off x="145673" y="1818527"/>
            <a:ext cx="749300" cy="4386330"/>
          </a:xfrm>
        </p:spPr>
        <p:txBody>
          <a:bodyPr vert="eaVert"/>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8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356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6334" y="1603829"/>
            <a:ext cx="33569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5329897" y="1603829"/>
            <a:ext cx="335690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637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17868" y="1631873"/>
            <a:ext cx="343794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4" name="Content Placeholder 3"/>
          <p:cNvSpPr>
            <a:spLocks noGrp="1"/>
          </p:cNvSpPr>
          <p:nvPr>
            <p:ph sz="half" idx="2"/>
          </p:nvPr>
        </p:nvSpPr>
        <p:spPr>
          <a:xfrm>
            <a:off x="1617868" y="2271635"/>
            <a:ext cx="343794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3"/>
          </p:nvPr>
        </p:nvSpPr>
        <p:spPr>
          <a:xfrm>
            <a:off x="5248858" y="1631873"/>
            <a:ext cx="343794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n-US" dirty="0"/>
          </a:p>
        </p:txBody>
      </p:sp>
      <p:sp>
        <p:nvSpPr>
          <p:cNvPr id="12" name="Content Placeholder 3"/>
          <p:cNvSpPr>
            <a:spLocks noGrp="1"/>
          </p:cNvSpPr>
          <p:nvPr>
            <p:ph sz="half" idx="14"/>
          </p:nvPr>
        </p:nvSpPr>
        <p:spPr>
          <a:xfrm>
            <a:off x="5248858" y="2271635"/>
            <a:ext cx="343794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567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773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67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7868" y="335113"/>
            <a:ext cx="706893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17868" y="1721150"/>
            <a:ext cx="7068932"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p:nvSpPr>
        <p:spPr>
          <a:xfrm>
            <a:off x="1" y="6646500"/>
            <a:ext cx="9144000" cy="246221"/>
          </a:xfrm>
          <a:prstGeom prst="rect">
            <a:avLst/>
          </a:prstGeom>
          <a:gradFill flip="none" rotWithShape="1">
            <a:gsLst>
              <a:gs pos="0">
                <a:schemeClr val="accent1">
                  <a:tint val="66000"/>
                  <a:satMod val="160000"/>
                  <a:lumMod val="33000"/>
                </a:schemeClr>
              </a:gs>
              <a:gs pos="67000">
                <a:schemeClr val="accent1">
                  <a:tint val="44500"/>
                  <a:satMod val="160000"/>
                </a:schemeClr>
              </a:gs>
              <a:gs pos="92000">
                <a:schemeClr val="bg1"/>
              </a:gs>
            </a:gsLst>
            <a:lin ang="10800000" scaled="1"/>
            <a:tileRect/>
          </a:gradFill>
        </p:spPr>
        <p:txBody>
          <a:bodyPr wrap="squar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Calibri" charset="0"/>
                <a:ea typeface="Calibri" charset="0"/>
                <a:cs typeface="Calibri" charset="0"/>
              </a:rPr>
              <a:t>©2018</a:t>
            </a:r>
            <a:r>
              <a:rPr lang="en-US" sz="1000" baseline="0" dirty="0">
                <a:solidFill>
                  <a:schemeClr val="bg1"/>
                </a:solidFill>
                <a:latin typeface="Calibri" charset="0"/>
                <a:ea typeface="Calibri" charset="0"/>
                <a:cs typeface="Calibri" charset="0"/>
              </a:rPr>
              <a:t> </a:t>
            </a:r>
            <a:r>
              <a:rPr lang="en-US" sz="1000" dirty="0">
                <a:solidFill>
                  <a:schemeClr val="bg1"/>
                </a:solidFill>
                <a:latin typeface="Calibri" charset="0"/>
                <a:ea typeface="Calibri" charset="0"/>
                <a:cs typeface="Calibri" charset="0"/>
              </a:rPr>
              <a:t>Spectral Sciences, Inc.    Page |  </a:t>
            </a:r>
            <a:fld id="{B8D879BF-31DD-5346-9D7F-FA6470D9D991}" type="slidenum">
              <a:rPr lang="en-US" sz="1000" smtClean="0">
                <a:solidFill>
                  <a:schemeClr val="bg1"/>
                </a:solidFill>
                <a:latin typeface="Calibri" charset="0"/>
                <a:ea typeface="Calibri" charset="0"/>
                <a:cs typeface="Calibri" charset="0"/>
              </a:rPr>
              <a:t>‹#›</a:t>
            </a:fld>
            <a:endParaRPr lang="en-US" sz="1000" dirty="0">
              <a:solidFill>
                <a:schemeClr val="bg1"/>
              </a:solidFill>
              <a:latin typeface="Calibri" charset="0"/>
              <a:ea typeface="Calibri" charset="0"/>
              <a:cs typeface="Calibri" charset="0"/>
            </a:endParaRPr>
          </a:p>
        </p:txBody>
      </p:sp>
      <p:sp>
        <p:nvSpPr>
          <p:cNvPr id="12" name="TextBox 11"/>
          <p:cNvSpPr txBox="1"/>
          <p:nvPr/>
        </p:nvSpPr>
        <p:spPr>
          <a:xfrm rot="16200000">
            <a:off x="-2007218" y="3354202"/>
            <a:ext cx="6338372" cy="246221"/>
          </a:xfrm>
          <a:prstGeom prst="rect">
            <a:avLst/>
          </a:prstGeom>
          <a:gradFill flip="none" rotWithShape="1">
            <a:gsLst>
              <a:gs pos="0">
                <a:schemeClr val="accent1">
                  <a:tint val="66000"/>
                  <a:satMod val="160000"/>
                  <a:lumMod val="33000"/>
                </a:schemeClr>
              </a:gs>
              <a:gs pos="67000">
                <a:schemeClr val="accent1">
                  <a:tint val="44500"/>
                  <a:satMod val="160000"/>
                </a:schemeClr>
              </a:gs>
              <a:gs pos="92000">
                <a:schemeClr val="bg1"/>
              </a:gs>
            </a:gsLst>
            <a:lin ang="10800000" scaled="1"/>
            <a:tileRect/>
          </a:gradFill>
        </p:spPr>
        <p:txBody>
          <a:bodyPr wrap="squar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000" dirty="0">
              <a:solidFill>
                <a:schemeClr val="bg1"/>
              </a:solidFill>
              <a:latin typeface="Calibri" charset="0"/>
              <a:ea typeface="Calibri" charset="0"/>
              <a:cs typeface="Calibri" charset="0"/>
            </a:endParaRPr>
          </a:p>
        </p:txBody>
      </p:sp>
      <p:sp>
        <p:nvSpPr>
          <p:cNvPr id="14" name="Rectangle 13"/>
          <p:cNvSpPr/>
          <p:nvPr/>
        </p:nvSpPr>
        <p:spPr>
          <a:xfrm>
            <a:off x="133048" y="1478113"/>
            <a:ext cx="806360" cy="51683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4" descr="Image result for AFIT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849889"/>
            <a:ext cx="1038856" cy="47108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APTOR\Office\SSI Styles\SSI Logos etc. 2017\Spectral Sciences Inc high res logo white bkg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 y="310287"/>
            <a:ext cx="1038856" cy="43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196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9339" y="176487"/>
            <a:ext cx="7069394" cy="6580263"/>
          </a:xfrm>
          <a:prstGeom prst="rect">
            <a:avLst/>
          </a:prstGeom>
          <a:noFill/>
        </p:spPr>
        <p:txBody>
          <a:bodyPr wrap="square" lIns="0" rIns="0" rtlCol="0">
            <a:spAutoFit/>
          </a:bodyPr>
          <a:lstStyle/>
          <a:p>
            <a:pPr algn="ctr"/>
            <a:r>
              <a:rPr lang="en-US" sz="3200" b="1" dirty="0"/>
              <a:t>MODTRAN</a:t>
            </a:r>
            <a:r>
              <a:rPr lang="en-US" sz="3200" b="1" baseline="30000" dirty="0"/>
              <a:t>®</a:t>
            </a:r>
            <a:r>
              <a:rPr lang="en-US" sz="3200" b="1" dirty="0"/>
              <a:t>6 Multiple Line-of-Sight (MLOS) Option</a:t>
            </a:r>
          </a:p>
          <a:p>
            <a:pPr algn="ctr"/>
            <a:r>
              <a:rPr lang="en-US" sz="2000" b="1" dirty="0">
                <a:solidFill>
                  <a:srgbClr val="19428C"/>
                </a:solidFill>
              </a:rPr>
              <a:t> </a:t>
            </a:r>
          </a:p>
          <a:p>
            <a:pPr algn="ctr"/>
            <a:r>
              <a:rPr lang="en-US" sz="2400" b="1" dirty="0">
                <a:solidFill>
                  <a:srgbClr val="19428C"/>
                </a:solidFill>
              </a:rPr>
              <a:t> </a:t>
            </a:r>
            <a:r>
              <a:rPr lang="en-US" sz="2800" b="1" dirty="0">
                <a:solidFill>
                  <a:srgbClr val="19428C"/>
                </a:solidFill>
              </a:rPr>
              <a:t>Alexander Berk (Lex@spectral.com) </a:t>
            </a:r>
            <a:endParaRPr lang="en-US" sz="2400" b="1" dirty="0">
              <a:solidFill>
                <a:srgbClr val="19428C"/>
              </a:solidFill>
            </a:endParaRPr>
          </a:p>
          <a:p>
            <a:pPr algn="ctr"/>
            <a:r>
              <a:rPr lang="en-US" sz="400" b="1" dirty="0">
                <a:solidFill>
                  <a:srgbClr val="19428C"/>
                </a:solidFill>
              </a:rPr>
              <a:t> </a:t>
            </a:r>
          </a:p>
          <a:p>
            <a:pPr algn="ctr">
              <a:spcAft>
                <a:spcPts val="600"/>
              </a:spcAft>
            </a:pPr>
            <a:r>
              <a:rPr lang="fr-FR" sz="2400" b="1" dirty="0"/>
              <a:t>Spectral Sciences, Inc. (SSI), Burlington, MA 01803-3304</a:t>
            </a:r>
          </a:p>
          <a:p>
            <a:pPr algn="ctr"/>
            <a:endParaRPr lang="en-US" sz="2800" b="1" dirty="0">
              <a:solidFill>
                <a:srgbClr val="19428C"/>
              </a:solidFill>
            </a:endParaRPr>
          </a:p>
          <a:p>
            <a:pPr algn="ctr"/>
            <a:r>
              <a:rPr lang="en-US" sz="2800" b="1" dirty="0">
                <a:solidFill>
                  <a:srgbClr val="19428C"/>
                </a:solidFill>
              </a:rPr>
              <a:t>Christopher Rice </a:t>
            </a:r>
            <a:endParaRPr lang="en-US" sz="2400" b="1" dirty="0">
              <a:solidFill>
                <a:srgbClr val="19428C"/>
              </a:solidFill>
            </a:endParaRPr>
          </a:p>
          <a:p>
            <a:pPr algn="ctr"/>
            <a:r>
              <a:rPr lang="en-US" sz="400" b="1" dirty="0">
                <a:solidFill>
                  <a:srgbClr val="19428C"/>
                </a:solidFill>
              </a:rPr>
              <a:t> </a:t>
            </a:r>
          </a:p>
          <a:p>
            <a:pPr algn="ctr"/>
            <a:r>
              <a:rPr lang="en-US" sz="2400" b="1" dirty="0"/>
              <a:t>Air Force Institute of Technology (AFIT), Center for Directed Energy, Wright-Patterson AFB, OH 45433</a:t>
            </a:r>
          </a:p>
          <a:p>
            <a:pPr algn="ctr"/>
            <a:endParaRPr lang="en-US" sz="2800" b="1" dirty="0"/>
          </a:p>
          <a:p>
            <a:pPr algn="ctr">
              <a:lnSpc>
                <a:spcPct val="90000"/>
              </a:lnSpc>
            </a:pPr>
            <a:r>
              <a:rPr lang="en-US" sz="2600" b="1" dirty="0">
                <a:solidFill>
                  <a:srgbClr val="19428C"/>
                </a:solidFill>
              </a:rPr>
              <a:t>2018 Atmospheric Transmission Models – Modeling in Remote Sensing Meeting, Newton, MA</a:t>
            </a:r>
          </a:p>
          <a:p>
            <a:pPr algn="ctr">
              <a:lnSpc>
                <a:spcPct val="90000"/>
              </a:lnSpc>
            </a:pPr>
            <a:endParaRPr lang="en-US" b="1" dirty="0">
              <a:solidFill>
                <a:srgbClr val="19428C"/>
              </a:solidFill>
            </a:endParaRPr>
          </a:p>
          <a:p>
            <a:pPr algn="ctr">
              <a:lnSpc>
                <a:spcPct val="90000"/>
              </a:lnSpc>
            </a:pPr>
            <a:r>
              <a:rPr lang="en-US" sz="2400" b="1" dirty="0"/>
              <a:t>04 – 06 June 2018</a:t>
            </a:r>
          </a:p>
          <a:p>
            <a:pPr algn="ctr"/>
            <a:endParaRPr lang="en-US" sz="2400" b="1" dirty="0">
              <a:solidFill>
                <a:srgbClr val="19428C"/>
              </a:solidFill>
            </a:endParaRPr>
          </a:p>
          <a:p>
            <a:pPr algn="ctr"/>
            <a:r>
              <a:rPr lang="en-US" sz="1600" b="1" dirty="0">
                <a:solidFill>
                  <a:srgbClr val="19428C"/>
                </a:solidFill>
              </a:rPr>
              <a:t>The MODTRAN® trademark is being used with the express permission of the owner, the United States of America, as represented by the United States Air Force</a:t>
            </a:r>
          </a:p>
        </p:txBody>
      </p:sp>
    </p:spTree>
    <p:extLst>
      <p:ext uri="{BB962C8B-B14F-4D97-AF65-F5344CB8AC3E}">
        <p14:creationId xmlns:p14="http://schemas.microsoft.com/office/powerpoint/2010/main" val="297036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2: The WBL Retrieval Problem</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Wave Boundary Layer (WBL) Remote Sensing</a:t>
            </a:r>
          </a:p>
        </p:txBody>
      </p:sp>
      <p:sp>
        <p:nvSpPr>
          <p:cNvPr id="11" name="TextBox 10"/>
          <p:cNvSpPr txBox="1"/>
          <p:nvPr/>
        </p:nvSpPr>
        <p:spPr>
          <a:xfrm>
            <a:off x="1271751" y="797125"/>
            <a:ext cx="7735824" cy="5189113"/>
          </a:xfrm>
          <a:prstGeom prst="rect">
            <a:avLst/>
          </a:prstGeom>
          <a:noFill/>
        </p:spPr>
        <p:txBody>
          <a:bodyPr wrap="square" rtlCol="0">
            <a:spAutoFit/>
          </a:bodyPr>
          <a:lstStyle/>
          <a:p>
            <a:pPr marL="285750" indent="-285750">
              <a:spcBef>
                <a:spcPct val="20000"/>
              </a:spcBef>
              <a:buFontTx/>
              <a:buChar char="•"/>
            </a:pPr>
            <a:r>
              <a:rPr lang="en-US" sz="2400" dirty="0"/>
              <a:t>Near surface marine boundary layer refractive effects are significant for EOIR and radar applications</a:t>
            </a:r>
          </a:p>
          <a:p>
            <a:pPr marL="285750" indent="-285750">
              <a:spcBef>
                <a:spcPct val="20000"/>
              </a:spcBef>
              <a:buFontTx/>
              <a:buChar char="•"/>
            </a:pPr>
            <a:r>
              <a:rPr lang="en-US" sz="2400" dirty="0"/>
              <a:t>The spectral refractive index depends on temperature (T), humidity (RH) and pressure (P)</a:t>
            </a:r>
          </a:p>
          <a:p>
            <a:pPr marL="285750" indent="-285750">
              <a:spcBef>
                <a:spcPct val="20000"/>
              </a:spcBef>
              <a:buFontTx/>
              <a:buChar char="•"/>
            </a:pPr>
            <a:r>
              <a:rPr lang="en-US" sz="2400" dirty="0"/>
              <a:t>In-situ T and RH measurements are difficult in the harsh WBL, the first few meters above the surface </a:t>
            </a:r>
          </a:p>
          <a:p>
            <a:pPr marL="285750" indent="-285750">
              <a:spcBef>
                <a:spcPct val="20000"/>
              </a:spcBef>
              <a:buFontTx/>
              <a:buChar char="•"/>
            </a:pPr>
            <a:r>
              <a:rPr lang="en-US" sz="2400" dirty="0"/>
              <a:t>Question: </a:t>
            </a:r>
            <a:r>
              <a:rPr lang="en-US" sz="2400" i="1" dirty="0">
                <a:solidFill>
                  <a:srgbClr val="C00000"/>
                </a:solidFill>
              </a:rPr>
              <a:t>Can volumetric maps of T and RH be remotely retrieved using a wide field-of-view, down-looking imaging spectrometer placed just above the WBL, e.g. at 10 m ASL?</a:t>
            </a:r>
          </a:p>
          <a:p>
            <a:pPr marL="285750" indent="-285750">
              <a:spcBef>
                <a:spcPct val="20000"/>
              </a:spcBef>
              <a:spcAft>
                <a:spcPts val="1200"/>
              </a:spcAft>
              <a:buFontTx/>
              <a:buChar char="•"/>
            </a:pPr>
            <a:r>
              <a:rPr lang="en-US" sz="2400" dirty="0"/>
              <a:t>Unlike most remote sensing applications, the spectral channels need to be chosen in the center of the strongest absorption bands to provide enough atmospheric opacity over the short (10 to 30 m) line-of-sight paths</a:t>
            </a:r>
          </a:p>
        </p:txBody>
      </p:sp>
    </p:spTree>
    <p:extLst>
      <p:ext uri="{BB962C8B-B14F-4D97-AF65-F5344CB8AC3E}">
        <p14:creationId xmlns:p14="http://schemas.microsoft.com/office/powerpoint/2010/main" val="173237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2: Similar Measurement Concept</a:t>
            </a:r>
          </a:p>
        </p:txBody>
      </p:sp>
      <p:sp>
        <p:nvSpPr>
          <p:cNvPr id="12" name="TextBox 11"/>
          <p:cNvSpPr txBox="1"/>
          <p:nvPr/>
        </p:nvSpPr>
        <p:spPr>
          <a:xfrm>
            <a:off x="1387386" y="784634"/>
            <a:ext cx="7756613" cy="2623795"/>
          </a:xfrm>
          <a:prstGeom prst="rect">
            <a:avLst/>
          </a:prstGeom>
          <a:noFill/>
        </p:spPr>
        <p:txBody>
          <a:bodyPr wrap="square" rtlCol="0">
            <a:spAutoFit/>
          </a:bodyPr>
          <a:lstStyle/>
          <a:p>
            <a:pPr marL="166688" lvl="0" indent="-166688">
              <a:buFont typeface="Arial" panose="020B0604020202020204" pitchFamily="34" charset="0"/>
              <a:buChar char="•"/>
            </a:pPr>
            <a:r>
              <a:rPr lang="en-US" sz="2150" dirty="0"/>
              <a:t>MW (60 GHz O</a:t>
            </a:r>
            <a:r>
              <a:rPr lang="en-US" sz="2000" baseline="-25000" dirty="0"/>
              <a:t>2</a:t>
            </a:r>
            <a:r>
              <a:rPr lang="en-US" sz="2150" dirty="0"/>
              <a:t>) and IR (14.2 </a:t>
            </a:r>
            <a:r>
              <a:rPr lang="en-US" sz="2150" dirty="0">
                <a:sym typeface="Symbol"/>
              </a:rPr>
              <a:t>m CO</a:t>
            </a:r>
            <a:r>
              <a:rPr lang="en-US" sz="2150" baseline="-25000" dirty="0">
                <a:sym typeface="Symbol"/>
              </a:rPr>
              <a:t>2</a:t>
            </a:r>
            <a:r>
              <a:rPr lang="en-US" sz="2150" dirty="0">
                <a:sym typeface="Symbol"/>
              </a:rPr>
              <a:t>) Scanning Radiometers (MWSR/IRSR) deployed by NOAA/ETL on R/V </a:t>
            </a:r>
            <a:r>
              <a:rPr lang="en-US" sz="2150" i="1" dirty="0">
                <a:sym typeface="Symbol"/>
              </a:rPr>
              <a:t>Ronald H. Brown</a:t>
            </a:r>
            <a:r>
              <a:rPr lang="en-US" sz="2150" dirty="0">
                <a:sym typeface="Symbol"/>
              </a:rPr>
              <a:t> during Nauru99 cruise in tropical western pacific, June/July 1999</a:t>
            </a:r>
          </a:p>
          <a:p>
            <a:pPr marL="511175" lvl="0" indent="-285750">
              <a:buFont typeface="Wingdings" panose="05000000000000000000" pitchFamily="2" charset="2"/>
              <a:buChar char="Ø"/>
            </a:pPr>
            <a:r>
              <a:rPr lang="en-US" sz="1900" dirty="0">
                <a:solidFill>
                  <a:schemeClr val="tx2"/>
                </a:solidFill>
                <a:sym typeface="Symbol"/>
              </a:rPr>
              <a:t>Vertically scanned from zenith to nadir</a:t>
            </a:r>
            <a:endParaRPr lang="en-US" sz="1900" dirty="0">
              <a:solidFill>
                <a:schemeClr val="tx2"/>
              </a:solidFill>
            </a:endParaRPr>
          </a:p>
          <a:p>
            <a:pPr marL="511175" lvl="0" indent="-285750">
              <a:buFont typeface="Wingdings" panose="05000000000000000000" pitchFamily="2" charset="2"/>
              <a:buChar char="Ø"/>
            </a:pPr>
            <a:r>
              <a:rPr lang="en-US" sz="1900" dirty="0">
                <a:solidFill>
                  <a:schemeClr val="tx2"/>
                </a:solidFill>
              </a:rPr>
              <a:t>0.55 Hz (1.8 s) scans [400 angular points, i.e. 0.9</a:t>
            </a:r>
            <a:r>
              <a:rPr lang="en-US" sz="1900" dirty="0">
                <a:solidFill>
                  <a:schemeClr val="tx2"/>
                </a:solidFill>
                <a:sym typeface="Symbol"/>
              </a:rPr>
              <a:t> angular grid</a:t>
            </a:r>
            <a:r>
              <a:rPr lang="en-US" sz="1900" dirty="0">
                <a:solidFill>
                  <a:schemeClr val="tx2"/>
                </a:solidFill>
              </a:rPr>
              <a:t>]</a:t>
            </a:r>
          </a:p>
          <a:p>
            <a:pPr marL="166688" lvl="0" indent="-166688">
              <a:buFont typeface="Arial" panose="020B0604020202020204" pitchFamily="34" charset="0"/>
              <a:buChar char="•"/>
            </a:pPr>
            <a:r>
              <a:rPr lang="en-US" sz="2150" dirty="0">
                <a:solidFill>
                  <a:prstClr val="black"/>
                </a:solidFill>
              </a:rPr>
              <a:t>Only retrieved </a:t>
            </a:r>
            <a:r>
              <a:rPr lang="en-US" sz="2150" i="1" dirty="0">
                <a:solidFill>
                  <a:srgbClr val="C00000"/>
                </a:solidFill>
              </a:rPr>
              <a:t>above</a:t>
            </a:r>
            <a:r>
              <a:rPr lang="en-US" sz="2150" dirty="0">
                <a:solidFill>
                  <a:prstClr val="black"/>
                </a:solidFill>
              </a:rPr>
              <a:t> sensor T profile (10 to 500 m)</a:t>
            </a:r>
          </a:p>
          <a:p>
            <a:pPr marL="457200" lvl="0" indent="-231775">
              <a:buFont typeface="Wingdings" panose="05000000000000000000" pitchFamily="2" charset="2"/>
              <a:buChar char="Ø"/>
            </a:pPr>
            <a:r>
              <a:rPr lang="en-US" sz="1900" dirty="0">
                <a:solidFill>
                  <a:schemeClr val="tx2"/>
                </a:solidFill>
                <a:sym typeface="Symbol"/>
              </a:rPr>
              <a:t>Off-nadir data only used to retrieve air-sea temperature difference ASTD </a:t>
            </a:r>
            <a:endParaRPr lang="en-US" sz="1900" dirty="0">
              <a:solidFill>
                <a:schemeClr val="tx2"/>
              </a:solidFill>
            </a:endParaRPr>
          </a:p>
          <a:p>
            <a:pPr marL="166688" indent="-166688">
              <a:buFont typeface="Arial" panose="020B0604020202020204" pitchFamily="34" charset="0"/>
              <a:buChar char="•"/>
            </a:pPr>
            <a:r>
              <a:rPr lang="en-US" sz="2150" dirty="0">
                <a:solidFill>
                  <a:prstClr val="black"/>
                </a:solidFill>
              </a:rPr>
              <a:t>Cimini, Shaw, </a:t>
            </a:r>
            <a:r>
              <a:rPr lang="en-US" sz="2150" i="1" dirty="0">
                <a:solidFill>
                  <a:prstClr val="black"/>
                </a:solidFill>
              </a:rPr>
              <a:t>et al</a:t>
            </a:r>
            <a:r>
              <a:rPr lang="en-US" sz="2150" dirty="0">
                <a:solidFill>
                  <a:prstClr val="black"/>
                </a:solidFill>
              </a:rPr>
              <a:t>., Radio Science, </a:t>
            </a:r>
            <a:r>
              <a:rPr lang="en-US" sz="2150" b="1" dirty="0">
                <a:solidFill>
                  <a:prstClr val="black"/>
                </a:solidFill>
              </a:rPr>
              <a:t>38</a:t>
            </a:r>
            <a:r>
              <a:rPr lang="en-US" sz="2150" dirty="0">
                <a:solidFill>
                  <a:prstClr val="black"/>
                </a:solidFill>
              </a:rPr>
              <a:t>, 8045 (2003)</a:t>
            </a:r>
            <a:endParaRPr lang="en-US" sz="2150" dirty="0">
              <a:solidFill>
                <a:schemeClr val="tx2"/>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497" y="3511878"/>
            <a:ext cx="3760751" cy="305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709181" y="3591674"/>
            <a:ext cx="225019" cy="182880"/>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noChangeAspect="1"/>
          </p:cNvSpPr>
          <p:nvPr/>
        </p:nvSpPr>
        <p:spPr>
          <a:xfrm>
            <a:off x="8788857" y="3601328"/>
            <a:ext cx="180015" cy="182880"/>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pic>
        <p:nvPicPr>
          <p:cNvPr id="11" name="Picture 10"/>
          <p:cNvPicPr>
            <a:picLocks noChangeAspect="1" noChangeArrowheads="1"/>
          </p:cNvPicPr>
          <p:nvPr/>
        </p:nvPicPr>
        <p:blipFill rotWithShape="1">
          <a:blip r:embed="rId4">
            <a:extLst>
              <a:ext uri="{28A0092B-C50C-407E-A947-70E740481C1C}">
                <a14:useLocalDpi xmlns:a14="http://schemas.microsoft.com/office/drawing/2010/main" val="0"/>
              </a:ext>
            </a:extLst>
          </a:blip>
          <a:srcRect l="1798" t="1518" r="1198" b="1222"/>
          <a:stretch/>
        </p:blipFill>
        <p:spPr bwMode="auto">
          <a:xfrm>
            <a:off x="5220666" y="3511878"/>
            <a:ext cx="3857667" cy="305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Wave Boundary Layer (WBL) Remote Sensing</a:t>
            </a:r>
          </a:p>
        </p:txBody>
      </p:sp>
    </p:spTree>
    <p:extLst>
      <p:ext uri="{BB962C8B-B14F-4D97-AF65-F5344CB8AC3E}">
        <p14:creationId xmlns:p14="http://schemas.microsoft.com/office/powerpoint/2010/main" val="127775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2: MODTRAN Simulations</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Wave Boundary Layer (WBL) Remote Sensing</a:t>
            </a:r>
          </a:p>
        </p:txBody>
      </p:sp>
      <p:sp>
        <p:nvSpPr>
          <p:cNvPr id="11" name="TextBox 10"/>
          <p:cNvSpPr txBox="1"/>
          <p:nvPr/>
        </p:nvSpPr>
        <p:spPr>
          <a:xfrm>
            <a:off x="1271751" y="797125"/>
            <a:ext cx="7735824" cy="2659190"/>
          </a:xfrm>
          <a:prstGeom prst="rect">
            <a:avLst/>
          </a:prstGeom>
          <a:noFill/>
        </p:spPr>
        <p:txBody>
          <a:bodyPr wrap="square" rtlCol="0">
            <a:spAutoFit/>
          </a:bodyPr>
          <a:lstStyle/>
          <a:p>
            <a:pPr marL="285750" indent="-285750">
              <a:spcBef>
                <a:spcPct val="20000"/>
              </a:spcBef>
              <a:buFontTx/>
              <a:buChar char="•"/>
            </a:pPr>
            <a:r>
              <a:rPr lang="en-US" sz="2400" dirty="0"/>
              <a:t>Two rectangular spectral bandpasses were considered</a:t>
            </a:r>
          </a:p>
          <a:p>
            <a:pPr marL="628650" lvl="1" indent="-228600">
              <a:spcBef>
                <a:spcPct val="20000"/>
              </a:spcBef>
              <a:buFontTx/>
              <a:buChar char="–"/>
            </a:pPr>
            <a:r>
              <a:rPr lang="en-US" sz="1900" dirty="0">
                <a:solidFill>
                  <a:srgbClr val="19428C"/>
                </a:solidFill>
              </a:rPr>
              <a:t>The 4.21 to 4.33 </a:t>
            </a:r>
            <a:r>
              <a:rPr lang="en-US" sz="1900" dirty="0">
                <a:solidFill>
                  <a:srgbClr val="19428C"/>
                </a:solidFill>
                <a:sym typeface="Symbol"/>
              </a:rPr>
              <a:t></a:t>
            </a:r>
            <a:r>
              <a:rPr lang="en-US" sz="1900" dirty="0">
                <a:solidFill>
                  <a:srgbClr val="19428C"/>
                </a:solidFill>
              </a:rPr>
              <a:t>m CO</a:t>
            </a:r>
            <a:r>
              <a:rPr lang="en-US" sz="1900" baseline="-25000" dirty="0">
                <a:solidFill>
                  <a:srgbClr val="19428C"/>
                </a:solidFill>
              </a:rPr>
              <a:t>2</a:t>
            </a:r>
            <a:r>
              <a:rPr lang="en-US" sz="1900" dirty="0">
                <a:solidFill>
                  <a:srgbClr val="19428C"/>
                </a:solidFill>
              </a:rPr>
              <a:t> absorption region for retrieving temperatures </a:t>
            </a:r>
          </a:p>
          <a:p>
            <a:pPr marL="628650" lvl="1" indent="-228600">
              <a:spcBef>
                <a:spcPct val="20000"/>
              </a:spcBef>
              <a:buFontTx/>
              <a:buChar char="–"/>
            </a:pPr>
            <a:r>
              <a:rPr lang="en-US" sz="1900" dirty="0">
                <a:solidFill>
                  <a:srgbClr val="19428C"/>
                </a:solidFill>
              </a:rPr>
              <a:t>The 2.66 to 2.70 </a:t>
            </a:r>
            <a:r>
              <a:rPr lang="en-US" sz="1900" dirty="0">
                <a:solidFill>
                  <a:srgbClr val="19428C"/>
                </a:solidFill>
                <a:sym typeface="Symbol"/>
              </a:rPr>
              <a:t></a:t>
            </a:r>
            <a:r>
              <a:rPr lang="en-US" sz="1900" dirty="0">
                <a:solidFill>
                  <a:srgbClr val="19428C"/>
                </a:solidFill>
              </a:rPr>
              <a:t>m H</a:t>
            </a:r>
            <a:r>
              <a:rPr lang="en-US" sz="1900" baseline="-25000" dirty="0">
                <a:solidFill>
                  <a:srgbClr val="19428C"/>
                </a:solidFill>
              </a:rPr>
              <a:t>2</a:t>
            </a:r>
            <a:r>
              <a:rPr lang="en-US" sz="1900" dirty="0">
                <a:solidFill>
                  <a:srgbClr val="19428C"/>
                </a:solidFill>
              </a:rPr>
              <a:t>O absorption region for retrieving humidity </a:t>
            </a:r>
          </a:p>
          <a:p>
            <a:pPr marL="285750" indent="-285750">
              <a:spcBef>
                <a:spcPct val="20000"/>
              </a:spcBef>
              <a:buFontTx/>
              <a:buChar char="•"/>
            </a:pPr>
            <a:r>
              <a:rPr lang="en-US" sz="2400" dirty="0"/>
              <a:t>NAVSLaM V2.0 temperature and humidity profiles</a:t>
            </a:r>
          </a:p>
          <a:p>
            <a:pPr marL="628650" lvl="1" indent="-228600">
              <a:spcBef>
                <a:spcPct val="20000"/>
              </a:spcBef>
              <a:buFontTx/>
              <a:buChar char="–"/>
            </a:pPr>
            <a:r>
              <a:rPr lang="en-US" sz="1900" b="1" dirty="0">
                <a:solidFill>
                  <a:srgbClr val="19428C"/>
                </a:solidFill>
              </a:rPr>
              <a:t>N</a:t>
            </a:r>
            <a:r>
              <a:rPr lang="en-US" sz="1900" dirty="0">
                <a:solidFill>
                  <a:srgbClr val="19428C"/>
                </a:solidFill>
              </a:rPr>
              <a:t>avy </a:t>
            </a:r>
            <a:r>
              <a:rPr lang="en-US" sz="1900" b="1" dirty="0">
                <a:solidFill>
                  <a:srgbClr val="19428C"/>
                </a:solidFill>
              </a:rPr>
              <a:t>A</a:t>
            </a:r>
            <a:r>
              <a:rPr lang="en-US" sz="1900" dirty="0">
                <a:solidFill>
                  <a:srgbClr val="19428C"/>
                </a:solidFill>
              </a:rPr>
              <a:t>tmospheric </a:t>
            </a:r>
            <a:r>
              <a:rPr lang="en-US" sz="1900" b="1" dirty="0">
                <a:solidFill>
                  <a:srgbClr val="19428C"/>
                </a:solidFill>
              </a:rPr>
              <a:t>V</a:t>
            </a:r>
            <a:r>
              <a:rPr lang="en-US" sz="1900" dirty="0">
                <a:solidFill>
                  <a:srgbClr val="19428C"/>
                </a:solidFill>
              </a:rPr>
              <a:t>ertical </a:t>
            </a:r>
            <a:r>
              <a:rPr lang="en-US" sz="1900" b="1" dirty="0">
                <a:solidFill>
                  <a:srgbClr val="19428C"/>
                </a:solidFill>
              </a:rPr>
              <a:t>S</a:t>
            </a:r>
            <a:r>
              <a:rPr lang="en-US" sz="1900" dirty="0">
                <a:solidFill>
                  <a:srgbClr val="19428C"/>
                </a:solidFill>
              </a:rPr>
              <a:t>urface </a:t>
            </a:r>
            <a:r>
              <a:rPr lang="en-US" sz="1900" b="1" dirty="0">
                <a:solidFill>
                  <a:srgbClr val="19428C"/>
                </a:solidFill>
              </a:rPr>
              <a:t>La</a:t>
            </a:r>
            <a:r>
              <a:rPr lang="en-US" sz="1900" dirty="0">
                <a:solidFill>
                  <a:srgbClr val="19428C"/>
                </a:solidFill>
              </a:rPr>
              <a:t>yer </a:t>
            </a:r>
            <a:r>
              <a:rPr lang="en-US" sz="1900" b="1" dirty="0">
                <a:solidFill>
                  <a:srgbClr val="19428C"/>
                </a:solidFill>
              </a:rPr>
              <a:t>M</a:t>
            </a:r>
            <a:r>
              <a:rPr lang="en-US" sz="1900" dirty="0">
                <a:solidFill>
                  <a:srgbClr val="19428C"/>
                </a:solidFill>
              </a:rPr>
              <a:t>odel (Paul A. Frederickson)</a:t>
            </a:r>
          </a:p>
          <a:p>
            <a:pPr marL="628650" lvl="1" indent="-228600">
              <a:spcBef>
                <a:spcPct val="20000"/>
              </a:spcBef>
              <a:buFontTx/>
              <a:buChar char="–"/>
            </a:pPr>
            <a:r>
              <a:rPr lang="en-US" sz="1900" dirty="0">
                <a:solidFill>
                  <a:srgbClr val="19428C"/>
                </a:solidFill>
              </a:rPr>
              <a:t>Stable atmosphere [+2 K ASTD, T</a:t>
            </a:r>
            <a:r>
              <a:rPr lang="en-US" sz="1900" baseline="-25000" dirty="0">
                <a:solidFill>
                  <a:srgbClr val="19428C"/>
                </a:solidFill>
              </a:rPr>
              <a:t>air</a:t>
            </a:r>
            <a:r>
              <a:rPr lang="en-US" sz="1900" dirty="0">
                <a:solidFill>
                  <a:srgbClr val="19428C"/>
                </a:solidFill>
              </a:rPr>
              <a:t>(1 m) – SST], profiles up to 100 m</a:t>
            </a:r>
          </a:p>
          <a:p>
            <a:pPr marL="628650" lvl="1" indent="-228600">
              <a:spcBef>
                <a:spcPct val="20000"/>
              </a:spcBef>
              <a:buFontTx/>
              <a:buChar char="–"/>
            </a:pPr>
            <a:r>
              <a:rPr lang="en-US" sz="1900" dirty="0">
                <a:solidFill>
                  <a:srgbClr val="19428C"/>
                </a:solidFill>
              </a:rPr>
              <a:t>Blended with MODTRAN tropical atmosphere </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792" y="3422025"/>
            <a:ext cx="7850208" cy="318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293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2: MODTRAN Simulations</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Wave Boundary Layer (WBL) Remote Sensing</a:t>
            </a:r>
          </a:p>
        </p:txBody>
      </p:sp>
      <p:sp>
        <p:nvSpPr>
          <p:cNvPr id="11" name="TextBox 10"/>
          <p:cNvSpPr txBox="1"/>
          <p:nvPr/>
        </p:nvSpPr>
        <p:spPr>
          <a:xfrm>
            <a:off x="1271751" y="797125"/>
            <a:ext cx="7735824" cy="1514261"/>
          </a:xfrm>
          <a:prstGeom prst="rect">
            <a:avLst/>
          </a:prstGeom>
          <a:noFill/>
        </p:spPr>
        <p:txBody>
          <a:bodyPr wrap="square" rtlCol="0">
            <a:spAutoFit/>
          </a:bodyPr>
          <a:lstStyle/>
          <a:p>
            <a:pPr marL="285750" indent="-285750">
              <a:spcBef>
                <a:spcPct val="20000"/>
              </a:spcBef>
              <a:buFontTx/>
              <a:buChar char="•"/>
            </a:pPr>
            <a:r>
              <a:rPr lang="en-US" sz="2400" dirty="0"/>
              <a:t>MLOS option used to generate weighting function curves</a:t>
            </a:r>
          </a:p>
          <a:p>
            <a:pPr marL="628650" lvl="1" indent="-228600">
              <a:spcBef>
                <a:spcPct val="20000"/>
              </a:spcBef>
              <a:buFontTx/>
              <a:buChar char="–"/>
            </a:pPr>
            <a:r>
              <a:rPr lang="en-US" sz="1900" dirty="0">
                <a:solidFill>
                  <a:srgbClr val="19428C"/>
                </a:solidFill>
              </a:rPr>
              <a:t>21 LOS’s from 10 m ASL to the ocean surface </a:t>
            </a:r>
          </a:p>
          <a:p>
            <a:pPr marL="628650" lvl="1" indent="-228600">
              <a:spcBef>
                <a:spcPct val="20000"/>
              </a:spcBef>
              <a:buFontTx/>
              <a:buChar char="–"/>
            </a:pPr>
            <a:r>
              <a:rPr lang="en-US" sz="1900" dirty="0">
                <a:solidFill>
                  <a:srgbClr val="19428C"/>
                </a:solidFill>
              </a:rPr>
              <a:t>Path range was varied from 10 to 30 m in 1 m steps</a:t>
            </a:r>
          </a:p>
          <a:p>
            <a:pPr marL="628650" lvl="1" indent="-228600">
              <a:spcBef>
                <a:spcPct val="20000"/>
              </a:spcBef>
              <a:buFontTx/>
              <a:buChar char="–"/>
            </a:pPr>
            <a:r>
              <a:rPr lang="en-US" sz="1900" dirty="0">
                <a:solidFill>
                  <a:srgbClr val="19428C"/>
                </a:solidFill>
              </a:rPr>
              <a:t>Weighting function: Negative change in transmittance with altitude</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558" y="2254236"/>
            <a:ext cx="5797296" cy="443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75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2: MODTRAN Simulations</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Wave Boundary Layer (WBL) Remote Sensing</a:t>
            </a:r>
          </a:p>
        </p:txBody>
      </p:sp>
      <p:sp>
        <p:nvSpPr>
          <p:cNvPr id="11" name="TextBox 10"/>
          <p:cNvSpPr txBox="1"/>
          <p:nvPr/>
        </p:nvSpPr>
        <p:spPr>
          <a:xfrm>
            <a:off x="1288288" y="5061270"/>
            <a:ext cx="7735824" cy="1514261"/>
          </a:xfrm>
          <a:prstGeom prst="rect">
            <a:avLst/>
          </a:prstGeom>
          <a:noFill/>
        </p:spPr>
        <p:txBody>
          <a:bodyPr wrap="square" rtlCol="0">
            <a:spAutoFit/>
          </a:bodyPr>
          <a:lstStyle/>
          <a:p>
            <a:pPr marL="285750" indent="-285750">
              <a:spcBef>
                <a:spcPct val="20000"/>
              </a:spcBef>
              <a:buFontTx/>
              <a:buChar char="•"/>
            </a:pPr>
            <a:r>
              <a:rPr lang="en-US" sz="2400" dirty="0"/>
              <a:t>Discouraging results</a:t>
            </a:r>
          </a:p>
          <a:p>
            <a:pPr marL="628650" lvl="1" indent="-228600">
              <a:spcBef>
                <a:spcPct val="20000"/>
              </a:spcBef>
              <a:buFontTx/>
              <a:buChar char="–"/>
            </a:pPr>
            <a:r>
              <a:rPr lang="en-US" sz="1900" dirty="0">
                <a:solidFill>
                  <a:srgbClr val="19428C"/>
                </a:solidFill>
              </a:rPr>
              <a:t>Maximum absorption always occurs at sensor altitude </a:t>
            </a:r>
          </a:p>
          <a:p>
            <a:pPr marL="628650" lvl="1" indent="-228600">
              <a:spcBef>
                <a:spcPct val="20000"/>
              </a:spcBef>
              <a:buFontTx/>
              <a:buChar char="–"/>
            </a:pPr>
            <a:r>
              <a:rPr lang="en-US" sz="1900" dirty="0">
                <a:solidFill>
                  <a:srgbClr val="19428C"/>
                </a:solidFill>
              </a:rPr>
              <a:t>Suggests retrieval only possible with a constrained fit technique</a:t>
            </a:r>
          </a:p>
          <a:p>
            <a:pPr marL="628650" lvl="1" indent="-228600">
              <a:spcBef>
                <a:spcPct val="20000"/>
              </a:spcBef>
              <a:buFontTx/>
              <a:buChar char="–"/>
            </a:pPr>
            <a:r>
              <a:rPr lang="en-US" sz="1900" dirty="0">
                <a:solidFill>
                  <a:srgbClr val="19428C"/>
                </a:solidFill>
              </a:rPr>
              <a:t>Use window band(s) to fix surface brightness temperature and altitude</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339" y="725288"/>
            <a:ext cx="5797296" cy="443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51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3: Low-flying AVIRIS classic</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Look-Up Table (LUT) Generation</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9120" y="3623216"/>
            <a:ext cx="4754880" cy="2973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71751" y="753581"/>
            <a:ext cx="7735824" cy="4118050"/>
          </a:xfrm>
          <a:prstGeom prst="rect">
            <a:avLst/>
          </a:prstGeom>
          <a:noFill/>
        </p:spPr>
        <p:txBody>
          <a:bodyPr wrap="square" rtlCol="0">
            <a:spAutoFit/>
          </a:bodyPr>
          <a:lstStyle/>
          <a:p>
            <a:pPr marL="285750" indent="-285750">
              <a:spcBef>
                <a:spcPct val="20000"/>
              </a:spcBef>
              <a:buFontTx/>
              <a:buChar char="•"/>
            </a:pPr>
            <a:r>
              <a:rPr lang="en-US" sz="2400" dirty="0"/>
              <a:t>MLOS option initially developed to facilitate generation of MODTRAN look up tables (LUTs)</a:t>
            </a:r>
          </a:p>
          <a:p>
            <a:pPr marL="285750" indent="-285750">
              <a:spcBef>
                <a:spcPct val="20000"/>
              </a:spcBef>
              <a:buFontTx/>
              <a:buChar char="•"/>
            </a:pPr>
            <a:r>
              <a:rPr lang="en-US" sz="2400" dirty="0"/>
              <a:t>Simulations run for a visible through shortwave infrared sensor mounted on low flying airborne platform looking at a 10% reflecting ground tarp in a field of sandy loam soil</a:t>
            </a:r>
          </a:p>
          <a:p>
            <a:pPr marL="628650" lvl="1" indent="-228600">
              <a:spcBef>
                <a:spcPct val="20000"/>
              </a:spcBef>
              <a:buFontTx/>
              <a:buChar char="–"/>
            </a:pPr>
            <a:r>
              <a:rPr lang="en-US" sz="1900" dirty="0">
                <a:solidFill>
                  <a:srgbClr val="19428C"/>
                </a:solidFill>
              </a:rPr>
              <a:t>Sensor altitudes: 1, 2 and 3 km</a:t>
            </a:r>
          </a:p>
          <a:p>
            <a:pPr marL="628650" lvl="1" indent="-228600">
              <a:spcBef>
                <a:spcPct val="20000"/>
              </a:spcBef>
              <a:buFontTx/>
              <a:buChar char="–"/>
            </a:pPr>
            <a:r>
              <a:rPr lang="en-US" sz="1900" dirty="0">
                <a:solidFill>
                  <a:srgbClr val="19428C"/>
                </a:solidFill>
              </a:rPr>
              <a:t>Ground to sensor zenith angles: sec </a:t>
            </a:r>
            <a:r>
              <a:rPr lang="en-US" sz="1900" i="1" dirty="0">
                <a:solidFill>
                  <a:srgbClr val="19428C"/>
                </a:solidFill>
                <a:sym typeface="Symbol"/>
              </a:rPr>
              <a:t></a:t>
            </a:r>
            <a:r>
              <a:rPr lang="en-US" sz="1900" dirty="0">
                <a:solidFill>
                  <a:srgbClr val="19428C"/>
                </a:solidFill>
                <a:sym typeface="Symbol"/>
              </a:rPr>
              <a:t> = 1, 1.25, 1.5, 1.75 and 2</a:t>
            </a:r>
          </a:p>
          <a:p>
            <a:pPr marL="628650" lvl="1" indent="-228600">
              <a:spcBef>
                <a:spcPct val="20000"/>
              </a:spcBef>
              <a:buFontTx/>
              <a:buChar char="–"/>
            </a:pPr>
            <a:r>
              <a:rPr lang="en-US" sz="1900" dirty="0">
                <a:solidFill>
                  <a:srgbClr val="19428C"/>
                </a:solidFill>
              </a:rPr>
              <a:t>Relative solar azimuth angles: 0</a:t>
            </a:r>
            <a:r>
              <a:rPr lang="en-US" sz="1900" dirty="0">
                <a:solidFill>
                  <a:srgbClr val="19428C"/>
                </a:solidFill>
                <a:sym typeface="Symbol"/>
              </a:rPr>
              <a:t></a:t>
            </a:r>
            <a:r>
              <a:rPr lang="en-US" sz="1900" dirty="0">
                <a:solidFill>
                  <a:srgbClr val="19428C"/>
                </a:solidFill>
              </a:rPr>
              <a:t>, 45</a:t>
            </a:r>
            <a:r>
              <a:rPr lang="en-US" sz="1900" dirty="0">
                <a:solidFill>
                  <a:srgbClr val="19428C"/>
                </a:solidFill>
                <a:sym typeface="Symbol"/>
              </a:rPr>
              <a:t>, 90, 135 and 180</a:t>
            </a:r>
          </a:p>
          <a:p>
            <a:pPr marL="628650" lvl="1" indent="-228600">
              <a:spcBef>
                <a:spcPct val="20000"/>
              </a:spcBef>
              <a:buFontTx/>
              <a:buChar char="–"/>
            </a:pPr>
            <a:r>
              <a:rPr lang="en-US" sz="1900" dirty="0">
                <a:solidFill>
                  <a:srgbClr val="19428C"/>
                </a:solidFill>
                <a:sym typeface="Symbol"/>
              </a:rPr>
              <a:t>Solar zenith angle: 40</a:t>
            </a:r>
          </a:p>
          <a:p>
            <a:pPr marL="628650" lvl="1" indent="-228600">
              <a:spcBef>
                <a:spcPct val="20000"/>
              </a:spcBef>
              <a:buFontTx/>
              <a:buChar char="–"/>
            </a:pPr>
            <a:r>
              <a:rPr lang="en-US" sz="1900" dirty="0">
                <a:solidFill>
                  <a:srgbClr val="19428C"/>
                </a:solidFill>
                <a:sym typeface="Symbol"/>
              </a:rPr>
              <a:t>Mid-latitude summer atmosphere with 380 ppm CO</a:t>
            </a:r>
            <a:r>
              <a:rPr lang="en-US" sz="1900" baseline="-25000" dirty="0">
                <a:solidFill>
                  <a:srgbClr val="19428C"/>
                </a:solidFill>
                <a:sym typeface="Symbol"/>
              </a:rPr>
              <a:t>2</a:t>
            </a:r>
            <a:endParaRPr lang="en-US" sz="1900" dirty="0">
              <a:solidFill>
                <a:srgbClr val="19428C"/>
              </a:solidFill>
              <a:sym typeface="Symbol"/>
            </a:endParaRPr>
          </a:p>
          <a:p>
            <a:pPr marL="628650" lvl="1" indent="-228600">
              <a:spcBef>
                <a:spcPct val="20000"/>
              </a:spcBef>
              <a:buFontTx/>
              <a:buChar char="–"/>
            </a:pPr>
            <a:r>
              <a:rPr lang="en-US" sz="1900" dirty="0">
                <a:solidFill>
                  <a:srgbClr val="19428C"/>
                </a:solidFill>
                <a:sym typeface="Symbol"/>
              </a:rPr>
              <a:t>Rural 23 km visibility aerosol</a:t>
            </a:r>
            <a:endParaRPr lang="en-US" sz="2400" dirty="0"/>
          </a:p>
        </p:txBody>
      </p:sp>
      <p:sp>
        <p:nvSpPr>
          <p:cNvPr id="7" name="TextBox 6"/>
          <p:cNvSpPr txBox="1"/>
          <p:nvPr/>
        </p:nvSpPr>
        <p:spPr>
          <a:xfrm>
            <a:off x="1265665" y="4790927"/>
            <a:ext cx="4035678" cy="1729704"/>
          </a:xfrm>
          <a:prstGeom prst="rect">
            <a:avLst/>
          </a:prstGeom>
          <a:noFill/>
        </p:spPr>
        <p:txBody>
          <a:bodyPr wrap="square" rtlCol="0">
            <a:spAutoFit/>
          </a:bodyPr>
          <a:lstStyle/>
          <a:p>
            <a:pPr marL="628650" lvl="1" indent="-228600">
              <a:spcBef>
                <a:spcPct val="20000"/>
              </a:spcBef>
              <a:buFontTx/>
              <a:buChar char="–"/>
            </a:pPr>
            <a:r>
              <a:rPr lang="en-US" sz="1900" dirty="0">
                <a:solidFill>
                  <a:srgbClr val="19428C"/>
                </a:solidFill>
                <a:sym typeface="Symbol"/>
              </a:rPr>
              <a:t>AVIRIS channels (</a:t>
            </a:r>
            <a:r>
              <a:rPr lang="en-US" sz="1400" dirty="0">
                <a:solidFill>
                  <a:srgbClr val="19428C"/>
                </a:solidFill>
                <a:sym typeface="Symbol"/>
              </a:rPr>
              <a:t>~</a:t>
            </a:r>
            <a:r>
              <a:rPr lang="en-US" sz="1900" dirty="0">
                <a:solidFill>
                  <a:srgbClr val="19428C"/>
                </a:solidFill>
                <a:sym typeface="Symbol"/>
              </a:rPr>
              <a:t>10</a:t>
            </a:r>
            <a:r>
              <a:rPr lang="en-US" sz="1900" baseline="-25000" dirty="0">
                <a:solidFill>
                  <a:srgbClr val="19428C"/>
                </a:solidFill>
                <a:sym typeface="Symbol"/>
              </a:rPr>
              <a:t> </a:t>
            </a:r>
            <a:r>
              <a:rPr lang="en-US" sz="1900" dirty="0">
                <a:solidFill>
                  <a:srgbClr val="19428C"/>
                </a:solidFill>
                <a:sym typeface="Symbol"/>
              </a:rPr>
              <a:t>nm FWHM)</a:t>
            </a:r>
          </a:p>
          <a:p>
            <a:pPr marL="628650" lvl="1" indent="-228600">
              <a:spcBef>
                <a:spcPct val="20000"/>
              </a:spcBef>
              <a:buFontTx/>
              <a:buChar char="–"/>
            </a:pPr>
            <a:r>
              <a:rPr lang="en-US" sz="1900" dirty="0">
                <a:solidFill>
                  <a:srgbClr val="19428C"/>
                </a:solidFill>
                <a:sym typeface="Symbol"/>
              </a:rPr>
              <a:t>63 LOS’s (3 nadir + 345 altitudes, zeniths and azimuths)</a:t>
            </a:r>
          </a:p>
          <a:p>
            <a:pPr marL="628650" lvl="1" indent="-228600">
              <a:spcBef>
                <a:spcPct val="20000"/>
              </a:spcBef>
              <a:buFontTx/>
              <a:buChar char="–"/>
            </a:pPr>
            <a:r>
              <a:rPr lang="en-US" sz="1900" dirty="0">
                <a:solidFill>
                  <a:srgbClr val="19428C"/>
                </a:solidFill>
                <a:sym typeface="Symbol"/>
              </a:rPr>
              <a:t>1.0 cm</a:t>
            </a:r>
            <a:r>
              <a:rPr lang="en-US" sz="1900" baseline="30000" dirty="0">
                <a:solidFill>
                  <a:srgbClr val="19428C"/>
                </a:solidFill>
                <a:sym typeface="Symbol"/>
              </a:rPr>
              <a:t>-1</a:t>
            </a:r>
            <a:r>
              <a:rPr lang="en-US" sz="1900" dirty="0">
                <a:solidFill>
                  <a:srgbClr val="19428C"/>
                </a:solidFill>
                <a:sym typeface="Symbol"/>
              </a:rPr>
              <a:t> correlated-</a:t>
            </a:r>
            <a:r>
              <a:rPr lang="en-US" sz="1900" i="1" dirty="0">
                <a:solidFill>
                  <a:srgbClr val="19428C"/>
                </a:solidFill>
                <a:sym typeface="Symbol"/>
              </a:rPr>
              <a:t>k</a:t>
            </a:r>
            <a:endParaRPr lang="en-US" sz="1900" dirty="0">
              <a:solidFill>
                <a:srgbClr val="19428C"/>
              </a:solidFill>
              <a:sym typeface="Symbol"/>
            </a:endParaRPr>
          </a:p>
          <a:p>
            <a:pPr marL="628650" lvl="1" indent="-228600">
              <a:spcBef>
                <a:spcPct val="20000"/>
              </a:spcBef>
              <a:buFontTx/>
              <a:buChar char="–"/>
            </a:pPr>
            <a:r>
              <a:rPr lang="en-US" sz="1900" dirty="0">
                <a:solidFill>
                  <a:srgbClr val="19428C"/>
                </a:solidFill>
                <a:sym typeface="Symbol"/>
              </a:rPr>
              <a:t>16 stream DISORT</a:t>
            </a:r>
            <a:endParaRPr lang="en-US" sz="2400" dirty="0"/>
          </a:p>
        </p:txBody>
      </p:sp>
    </p:spTree>
    <p:extLst>
      <p:ext uri="{BB962C8B-B14F-4D97-AF65-F5344CB8AC3E}">
        <p14:creationId xmlns:p14="http://schemas.microsoft.com/office/powerpoint/2010/main" val="1561289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3: Low-flying AVIRIS classic</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Look-Up Table (LUT) Generation</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315" y="1480462"/>
            <a:ext cx="7814738" cy="515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29942" y="797125"/>
            <a:ext cx="7797434" cy="3477875"/>
          </a:xfrm>
          <a:prstGeom prst="rect">
            <a:avLst/>
          </a:prstGeom>
          <a:noFill/>
        </p:spPr>
        <p:txBody>
          <a:bodyPr wrap="square" rtlCol="0">
            <a:spAutoFit/>
          </a:bodyPr>
          <a:lstStyle/>
          <a:p>
            <a:pPr marL="285750" indent="-285750">
              <a:spcBef>
                <a:spcPct val="20000"/>
              </a:spcBef>
              <a:buFontTx/>
              <a:buChar char="•"/>
            </a:pPr>
            <a:r>
              <a:rPr lang="en-US" sz="2400" dirty="0"/>
              <a:t>2 hour simulation: saved ~16 hours processing time </a:t>
            </a:r>
          </a:p>
          <a:p>
            <a:pPr marL="4292600" lvl="1" indent="-228600">
              <a:spcBef>
                <a:spcPct val="20000"/>
              </a:spcBef>
              <a:buFontTx/>
              <a:buChar char="–"/>
            </a:pPr>
            <a:r>
              <a:rPr lang="en-US" sz="1900" dirty="0">
                <a:solidFill>
                  <a:srgbClr val="19428C"/>
                </a:solidFill>
                <a:sym typeface="Symbol"/>
              </a:rPr>
              <a:t>Top (black) curve in each plot corresponds to 3</a:t>
            </a:r>
            <a:r>
              <a:rPr lang="en-US" sz="1900" baseline="-25000" dirty="0">
                <a:solidFill>
                  <a:srgbClr val="19428C"/>
                </a:solidFill>
                <a:sym typeface="Symbol"/>
              </a:rPr>
              <a:t> </a:t>
            </a:r>
            <a:r>
              <a:rPr lang="en-US" sz="1900" dirty="0">
                <a:solidFill>
                  <a:srgbClr val="19428C"/>
                </a:solidFill>
                <a:sym typeface="Symbol"/>
              </a:rPr>
              <a:t>km altitude and 60 ground-to-sensor zenith</a:t>
            </a:r>
          </a:p>
          <a:p>
            <a:pPr marL="4292600" lvl="1" indent="-228600">
              <a:spcBef>
                <a:spcPct val="20000"/>
              </a:spcBef>
              <a:buFontTx/>
              <a:buChar char="–"/>
            </a:pPr>
            <a:r>
              <a:rPr lang="en-US" sz="1900" dirty="0">
                <a:solidFill>
                  <a:srgbClr val="19428C"/>
                </a:solidFill>
                <a:sym typeface="Symbol"/>
              </a:rPr>
              <a:t>Path radiance is dominant for wet atm with heavy aerosol loading</a:t>
            </a:r>
          </a:p>
          <a:p>
            <a:pPr marL="4292600" lvl="1" indent="-228600">
              <a:spcBef>
                <a:spcPct val="20000"/>
              </a:spcBef>
              <a:buFontTx/>
              <a:buChar char="–"/>
            </a:pPr>
            <a:r>
              <a:rPr lang="en-US" sz="1900" dirty="0">
                <a:solidFill>
                  <a:srgbClr val="19428C"/>
                </a:solidFill>
                <a:sym typeface="Symbol"/>
              </a:rPr>
              <a:t>Radiance decreases with relative azimuth long of 950 nm</a:t>
            </a:r>
          </a:p>
          <a:p>
            <a:pPr marL="4343400" lvl="1" indent="-228600">
              <a:spcBef>
                <a:spcPct val="20000"/>
              </a:spcBef>
              <a:buFontTx/>
              <a:buChar char="–"/>
            </a:pPr>
            <a:r>
              <a:rPr lang="en-US" sz="1900" dirty="0">
                <a:solidFill>
                  <a:srgbClr val="19428C"/>
                </a:solidFill>
                <a:sym typeface="Symbol"/>
              </a:rPr>
              <a:t>Rayleigh dominant &lt; 950 nm </a:t>
            </a:r>
            <a:endParaRPr lang="en-US" sz="2400" dirty="0">
              <a:solidFill>
                <a:prstClr val="black"/>
              </a:solidFill>
            </a:endParaRPr>
          </a:p>
          <a:p>
            <a:pPr marL="4343400" lvl="1" indent="-228600">
              <a:spcBef>
                <a:spcPct val="20000"/>
              </a:spcBef>
              <a:buFontTx/>
              <a:buChar char="–"/>
            </a:pPr>
            <a:endParaRPr lang="en-US" sz="2400" dirty="0"/>
          </a:p>
        </p:txBody>
      </p:sp>
    </p:spTree>
    <p:extLst>
      <p:ext uri="{BB962C8B-B14F-4D97-AF65-F5344CB8AC3E}">
        <p14:creationId xmlns:p14="http://schemas.microsoft.com/office/powerpoint/2010/main" val="3454146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3: </a:t>
            </a:r>
            <a:r>
              <a:rPr lang="en-US" sz="2800" b="1" dirty="0">
                <a:solidFill>
                  <a:srgbClr val="C00000"/>
                </a:solidFill>
              </a:rPr>
              <a:t>Legacy</a:t>
            </a:r>
            <a:r>
              <a:rPr lang="en-US" sz="2800" b="1" dirty="0">
                <a:solidFill>
                  <a:srgbClr val="19428C"/>
                </a:solidFill>
              </a:rPr>
              <a:t> Spectral Channel Output</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Look-Up Table (LUT) Generation</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1" t="12585" r="82536" b="63903"/>
          <a:stretch/>
        </p:blipFill>
        <p:spPr bwMode="auto">
          <a:xfrm>
            <a:off x="1351762" y="1099460"/>
            <a:ext cx="7647657" cy="506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Connector 2"/>
          <p:cNvCxnSpPr/>
          <p:nvPr/>
        </p:nvCxnSpPr>
        <p:spPr>
          <a:xfrm>
            <a:off x="1704669" y="3433158"/>
            <a:ext cx="704088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707435" y="4366980"/>
            <a:ext cx="704088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726827" y="5034786"/>
            <a:ext cx="704088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90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3: </a:t>
            </a:r>
            <a:r>
              <a:rPr lang="en-US" sz="2800" b="1" dirty="0">
                <a:solidFill>
                  <a:srgbClr val="C00000"/>
                </a:solidFill>
              </a:rPr>
              <a:t>CSV</a:t>
            </a:r>
            <a:r>
              <a:rPr lang="en-US" sz="2800" b="1" dirty="0">
                <a:solidFill>
                  <a:srgbClr val="19428C"/>
                </a:solidFill>
              </a:rPr>
              <a:t> Spectral Channel Output</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Look-Up Table (LUT) Generation</a:t>
            </a:r>
          </a:p>
        </p:txBody>
      </p:sp>
      <p:pic>
        <p:nvPicPr>
          <p:cNvPr id="204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8590" t="2394" r="3935" b="6696"/>
          <a:stretch/>
        </p:blipFill>
        <p:spPr bwMode="auto">
          <a:xfrm>
            <a:off x="2444131" y="749122"/>
            <a:ext cx="5511184" cy="5936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2450058" y="3779564"/>
            <a:ext cx="54864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444511" y="5079158"/>
            <a:ext cx="54864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447277" y="5231558"/>
            <a:ext cx="54864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458356" y="6531152"/>
            <a:ext cx="54864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426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3: </a:t>
            </a:r>
            <a:r>
              <a:rPr lang="en-US" sz="2800" b="1" dirty="0">
                <a:solidFill>
                  <a:srgbClr val="C00000"/>
                </a:solidFill>
              </a:rPr>
              <a:t>CSV</a:t>
            </a:r>
            <a:r>
              <a:rPr lang="en-US" sz="2800" b="1" dirty="0">
                <a:solidFill>
                  <a:srgbClr val="19428C"/>
                </a:solidFill>
              </a:rPr>
              <a:t> Scanned Spectral Output</a:t>
            </a:r>
          </a:p>
        </p:txBody>
      </p:sp>
      <p:sp>
        <p:nvSpPr>
          <p:cNvPr id="6" name="TextBox 5"/>
          <p:cNvSpPr txBox="1"/>
          <p:nvPr/>
        </p:nvSpPr>
        <p:spPr>
          <a:xfrm rot="5400000">
            <a:off x="-1656793" y="3516342"/>
            <a:ext cx="4419110" cy="954107"/>
          </a:xfrm>
          <a:prstGeom prst="rect">
            <a:avLst/>
          </a:prstGeom>
          <a:noFill/>
          <a:ln>
            <a:noFill/>
          </a:ln>
        </p:spPr>
        <p:txBody>
          <a:bodyPr wrap="square" rtlCol="0">
            <a:spAutoFit/>
          </a:bodyPr>
          <a:lstStyle/>
          <a:p>
            <a:pPr algn="ctr">
              <a:buFontTx/>
              <a:buNone/>
            </a:pPr>
            <a:r>
              <a:rPr lang="en-US" sz="2800" dirty="0">
                <a:solidFill>
                  <a:srgbClr val="19428C"/>
                </a:solidFill>
              </a:rPr>
              <a:t>Look-Up Table (LUT) Generation</a:t>
            </a:r>
          </a:p>
        </p:txBody>
      </p:sp>
      <p:pic>
        <p:nvPicPr>
          <p:cNvPr id="2048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486" t="2427" r="51410" b="6852"/>
          <a:stretch/>
        </p:blipFill>
        <p:spPr bwMode="auto">
          <a:xfrm>
            <a:off x="2930510" y="699757"/>
            <a:ext cx="4580312" cy="597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2940525" y="3779564"/>
            <a:ext cx="45720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34978" y="5079158"/>
            <a:ext cx="45720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37744" y="5231558"/>
            <a:ext cx="45720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948823" y="6548570"/>
            <a:ext cx="457200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018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Outline</a:t>
            </a:r>
          </a:p>
        </p:txBody>
      </p:sp>
      <p:sp>
        <p:nvSpPr>
          <p:cNvPr id="7" name="TextBox 6"/>
          <p:cNvSpPr txBox="1"/>
          <p:nvPr/>
        </p:nvSpPr>
        <p:spPr>
          <a:xfrm>
            <a:off x="1860063" y="1190414"/>
            <a:ext cx="6674338" cy="341632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1" dirty="0"/>
              <a:t>Introduction/Background</a:t>
            </a:r>
          </a:p>
          <a:p>
            <a:pPr marL="285750" indent="-285750">
              <a:spcAft>
                <a:spcPts val="1200"/>
              </a:spcAft>
              <a:buFont typeface="Arial" panose="020B0604020202020204" pitchFamily="34" charset="0"/>
              <a:buChar char="•"/>
            </a:pPr>
            <a:r>
              <a:rPr lang="en-US" sz="2400" b="1" dirty="0"/>
              <a:t>MLOS Option</a:t>
            </a:r>
          </a:p>
          <a:p>
            <a:pPr marL="285750" indent="-285750">
              <a:spcAft>
                <a:spcPts val="1200"/>
              </a:spcAft>
              <a:buFont typeface="Arial" panose="020B0604020202020204" pitchFamily="34" charset="0"/>
              <a:buChar char="•"/>
            </a:pPr>
            <a:r>
              <a:rPr lang="en-US" sz="2400" b="1" dirty="0"/>
              <a:t>Applications</a:t>
            </a:r>
          </a:p>
          <a:p>
            <a:pPr marL="742950" lvl="1" indent="-285750">
              <a:spcAft>
                <a:spcPts val="1200"/>
              </a:spcAft>
              <a:buFont typeface="Arial" panose="020B0604020202020204" pitchFamily="34" charset="0"/>
              <a:buChar char="•"/>
            </a:pPr>
            <a:r>
              <a:rPr lang="en-US" sz="2000" b="1" dirty="0">
                <a:solidFill>
                  <a:srgbClr val="19428C"/>
                </a:solidFill>
              </a:rPr>
              <a:t>Hemispherical vertical flux</a:t>
            </a:r>
          </a:p>
          <a:p>
            <a:pPr marL="742950" lvl="1" indent="-285750">
              <a:spcAft>
                <a:spcPts val="1200"/>
              </a:spcAft>
              <a:buFont typeface="Arial" panose="020B0604020202020204" pitchFamily="34" charset="0"/>
              <a:buChar char="•"/>
            </a:pPr>
            <a:r>
              <a:rPr lang="en-US" sz="2000" b="1" dirty="0">
                <a:solidFill>
                  <a:srgbClr val="19428C"/>
                </a:solidFill>
              </a:rPr>
              <a:t>Wave boundary layer remote sensing</a:t>
            </a:r>
          </a:p>
          <a:p>
            <a:pPr marL="742950" lvl="1" indent="-285750">
              <a:spcAft>
                <a:spcPts val="1200"/>
              </a:spcAft>
              <a:buFont typeface="Arial" panose="020B0604020202020204" pitchFamily="34" charset="0"/>
              <a:buChar char="•"/>
            </a:pPr>
            <a:r>
              <a:rPr lang="en-US" sz="2000" b="1" dirty="0">
                <a:solidFill>
                  <a:srgbClr val="19428C"/>
                </a:solidFill>
              </a:rPr>
              <a:t>Look-Up Table (LUT) generation</a:t>
            </a:r>
          </a:p>
          <a:p>
            <a:pPr marL="285750" indent="-285750">
              <a:spcAft>
                <a:spcPts val="1200"/>
              </a:spcAft>
              <a:buFont typeface="Arial" panose="020B0604020202020204" pitchFamily="34" charset="0"/>
              <a:buChar char="•"/>
            </a:pPr>
            <a:r>
              <a:rPr lang="en-US" sz="2400" b="1" dirty="0"/>
              <a:t>Final Remarks</a:t>
            </a:r>
          </a:p>
        </p:txBody>
      </p:sp>
    </p:spTree>
    <p:extLst>
      <p:ext uri="{BB962C8B-B14F-4D97-AF65-F5344CB8AC3E}">
        <p14:creationId xmlns:p14="http://schemas.microsoft.com/office/powerpoint/2010/main" val="3710021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Final Remarks</a:t>
            </a:r>
          </a:p>
        </p:txBody>
      </p:sp>
      <p:sp>
        <p:nvSpPr>
          <p:cNvPr id="6" name="TextBox 5"/>
          <p:cNvSpPr txBox="1"/>
          <p:nvPr/>
        </p:nvSpPr>
        <p:spPr>
          <a:xfrm rot="5400000">
            <a:off x="-1656793" y="3731785"/>
            <a:ext cx="4419110" cy="523220"/>
          </a:xfrm>
          <a:prstGeom prst="rect">
            <a:avLst/>
          </a:prstGeom>
          <a:noFill/>
          <a:ln>
            <a:noFill/>
          </a:ln>
        </p:spPr>
        <p:txBody>
          <a:bodyPr wrap="square" rtlCol="0">
            <a:spAutoFit/>
          </a:bodyPr>
          <a:lstStyle/>
          <a:p>
            <a:pPr algn="ctr">
              <a:buFontTx/>
              <a:buNone/>
            </a:pPr>
            <a:r>
              <a:rPr lang="en-US" sz="2800" dirty="0">
                <a:solidFill>
                  <a:srgbClr val="19428C"/>
                </a:solidFill>
              </a:rPr>
              <a:t>Final Remarks</a:t>
            </a:r>
          </a:p>
        </p:txBody>
      </p:sp>
      <p:sp>
        <p:nvSpPr>
          <p:cNvPr id="4" name="TextBox 3"/>
          <p:cNvSpPr txBox="1"/>
          <p:nvPr/>
        </p:nvSpPr>
        <p:spPr>
          <a:xfrm>
            <a:off x="1271751" y="797125"/>
            <a:ext cx="7735824" cy="5041380"/>
          </a:xfrm>
          <a:prstGeom prst="rect">
            <a:avLst/>
          </a:prstGeom>
          <a:noFill/>
        </p:spPr>
        <p:txBody>
          <a:bodyPr wrap="square" rtlCol="0">
            <a:spAutoFit/>
          </a:bodyPr>
          <a:lstStyle/>
          <a:p>
            <a:pPr marL="285750" indent="-285750">
              <a:spcBef>
                <a:spcPct val="20000"/>
              </a:spcBef>
              <a:buFontTx/>
              <a:buChar char="•"/>
            </a:pPr>
            <a:r>
              <a:rPr lang="en-US" sz="2400" dirty="0"/>
              <a:t>The MLOS option was first introduced into MODTRAN5.3 and is accessible both with the modern JSON (*.json) and the legacy text (*.tp5) input files</a:t>
            </a:r>
          </a:p>
          <a:p>
            <a:pPr marL="285750" indent="-285750">
              <a:spcBef>
                <a:spcPct val="20000"/>
              </a:spcBef>
              <a:buFontTx/>
              <a:buChar char="•"/>
            </a:pPr>
            <a:endParaRPr lang="en-US" sz="2400" dirty="0"/>
          </a:p>
          <a:p>
            <a:pPr marL="285750" indent="-285750">
              <a:spcBef>
                <a:spcPct val="20000"/>
              </a:spcBef>
              <a:buFontTx/>
              <a:buChar char="•"/>
            </a:pPr>
            <a:r>
              <a:rPr lang="en-US" sz="2400" dirty="0"/>
              <a:t>My objective in giving this presentation was to encourage more users to take advantage of this option. My colleague Tim Perkins and I respond to 100’s of MODTRAN inquiries each year. To date, we have yet to encounter a MODTRAN user who is taking advantage of this option. This includes many users who have used MODTRAN to generate LUT’s.</a:t>
            </a:r>
          </a:p>
          <a:p>
            <a:pPr marL="285750" indent="-285750">
              <a:spcBef>
                <a:spcPct val="20000"/>
              </a:spcBef>
              <a:buFontTx/>
              <a:buChar char="•"/>
            </a:pPr>
            <a:r>
              <a:rPr lang="en-US" sz="2400" dirty="0"/>
              <a:t>Are there any </a:t>
            </a:r>
            <a:r>
              <a:rPr lang="en-US" sz="6000" dirty="0">
                <a:solidFill>
                  <a:srgbClr val="19428C"/>
                </a:solidFill>
              </a:rPr>
              <a:t>Questions?</a:t>
            </a:r>
            <a:endParaRPr lang="en-US" sz="2400" dirty="0">
              <a:solidFill>
                <a:srgbClr val="19428C"/>
              </a:solidFill>
            </a:endParaRPr>
          </a:p>
        </p:txBody>
      </p:sp>
    </p:spTree>
    <p:extLst>
      <p:ext uri="{BB962C8B-B14F-4D97-AF65-F5344CB8AC3E}">
        <p14:creationId xmlns:p14="http://schemas.microsoft.com/office/powerpoint/2010/main" val="233595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MODTRAN6 Overview</a:t>
            </a:r>
          </a:p>
        </p:txBody>
      </p:sp>
      <p:sp>
        <p:nvSpPr>
          <p:cNvPr id="6" name="TextBox 5"/>
          <p:cNvSpPr txBox="1"/>
          <p:nvPr/>
        </p:nvSpPr>
        <p:spPr>
          <a:xfrm rot="5400000">
            <a:off x="-1656793" y="3731785"/>
            <a:ext cx="4419110" cy="523220"/>
          </a:xfrm>
          <a:prstGeom prst="rect">
            <a:avLst/>
          </a:prstGeom>
          <a:noFill/>
          <a:ln>
            <a:noFill/>
          </a:ln>
        </p:spPr>
        <p:txBody>
          <a:bodyPr wrap="square" rtlCol="0">
            <a:spAutoFit/>
          </a:bodyPr>
          <a:lstStyle/>
          <a:p>
            <a:pPr algn="ctr">
              <a:buFontTx/>
              <a:buNone/>
            </a:pPr>
            <a:r>
              <a:rPr lang="en-US" sz="2800" dirty="0">
                <a:solidFill>
                  <a:srgbClr val="19428C"/>
                </a:solidFill>
              </a:rPr>
              <a:t>Introduction/Background</a:t>
            </a:r>
          </a:p>
        </p:txBody>
      </p:sp>
      <p:sp>
        <p:nvSpPr>
          <p:cNvPr id="11" name="TextBox 10"/>
          <p:cNvSpPr txBox="1"/>
          <p:nvPr/>
        </p:nvSpPr>
        <p:spPr>
          <a:xfrm>
            <a:off x="1271752" y="797125"/>
            <a:ext cx="7714593" cy="5724644"/>
          </a:xfrm>
          <a:prstGeom prst="rect">
            <a:avLst/>
          </a:prstGeom>
          <a:noFill/>
        </p:spPr>
        <p:txBody>
          <a:bodyPr wrap="square" rtlCol="0">
            <a:spAutoFit/>
          </a:bodyPr>
          <a:lstStyle/>
          <a:p>
            <a:pPr marL="282575" indent="-282575">
              <a:spcBef>
                <a:spcPct val="20000"/>
              </a:spcBef>
              <a:buFontTx/>
              <a:buChar char="•"/>
            </a:pPr>
            <a:r>
              <a:rPr lang="en-US" sz="2050" dirty="0"/>
              <a:t>Atmospheric Radiative Transfer Algorithm for computing                     IR / Vis / UV (&gt; 0.2 </a:t>
            </a:r>
            <a:r>
              <a:rPr lang="en-US" sz="2050" dirty="0">
                <a:sym typeface="Symbol"/>
              </a:rPr>
              <a:t>m) </a:t>
            </a:r>
            <a:r>
              <a:rPr lang="en-US" sz="2050" dirty="0"/>
              <a:t>Transmittances, Radiances, Fluxes, …</a:t>
            </a:r>
          </a:p>
          <a:p>
            <a:pPr marL="282575" lvl="1" indent="-282575">
              <a:spcBef>
                <a:spcPct val="20000"/>
              </a:spcBef>
              <a:buFontTx/>
              <a:buChar char="•"/>
            </a:pPr>
            <a:r>
              <a:rPr lang="en-US" sz="2050" b="1" i="1" dirty="0">
                <a:solidFill>
                  <a:srgbClr val="FF0000"/>
                </a:solidFill>
              </a:rPr>
              <a:t>Line-By-Line</a:t>
            </a:r>
            <a:r>
              <a:rPr lang="en-US" sz="2050" dirty="0"/>
              <a:t> (LBL) &amp; </a:t>
            </a:r>
            <a:r>
              <a:rPr lang="en-US" sz="2050" b="1" i="1" dirty="0">
                <a:solidFill>
                  <a:srgbClr val="FF0000"/>
                </a:solidFill>
              </a:rPr>
              <a:t>Statistical</a:t>
            </a:r>
            <a:r>
              <a:rPr lang="en-US" sz="2050" b="1" dirty="0">
                <a:solidFill>
                  <a:srgbClr val="FF0000"/>
                </a:solidFill>
              </a:rPr>
              <a:t> </a:t>
            </a:r>
            <a:r>
              <a:rPr lang="en-US" sz="2050" dirty="0"/>
              <a:t>Band Model/Correlated-</a:t>
            </a:r>
            <a:r>
              <a:rPr lang="en-US" sz="2050" i="1" dirty="0"/>
              <a:t>k</a:t>
            </a:r>
            <a:r>
              <a:rPr lang="en-US" sz="2050" dirty="0"/>
              <a:t> Algorithms</a:t>
            </a:r>
          </a:p>
          <a:p>
            <a:pPr marL="282575" indent="-282575">
              <a:spcBef>
                <a:spcPct val="20000"/>
              </a:spcBef>
              <a:buFontTx/>
              <a:buChar char="•"/>
            </a:pPr>
            <a:r>
              <a:rPr lang="en-US" sz="2050" dirty="0"/>
              <a:t>Arbitrarily fine, 0.2, 2.0, 10.0 or 30.0 cm</a:t>
            </a:r>
            <a:r>
              <a:rPr lang="en-US" sz="2050" baseline="30000" dirty="0"/>
              <a:t>-1</a:t>
            </a:r>
            <a:r>
              <a:rPr lang="en-US" sz="2050" dirty="0"/>
              <a:t> Spectral Resolutions</a:t>
            </a:r>
          </a:p>
          <a:p>
            <a:pPr marL="690563" lvl="1" indent="-233363">
              <a:spcBef>
                <a:spcPct val="20000"/>
              </a:spcBef>
              <a:buFontTx/>
              <a:buChar char="–"/>
            </a:pPr>
            <a:r>
              <a:rPr lang="en-US" sz="1900" dirty="0">
                <a:solidFill>
                  <a:srgbClr val="19428C"/>
                </a:solidFill>
              </a:rPr>
              <a:t>From LBL and 0.1, 1.0, 5.0 or 15.0 cm-1 Band Model Bins, respectively</a:t>
            </a:r>
          </a:p>
          <a:p>
            <a:pPr marL="282575" indent="-282575">
              <a:spcBef>
                <a:spcPct val="20000"/>
              </a:spcBef>
              <a:buFontTx/>
              <a:buChar char="•"/>
            </a:pPr>
            <a:r>
              <a:rPr lang="en-US" sz="2050" dirty="0"/>
              <a:t>Stratified Molecular / Aerosol / Cloud Atmosphere</a:t>
            </a:r>
          </a:p>
          <a:p>
            <a:pPr marL="690563" lvl="1" indent="-233363">
              <a:spcBef>
                <a:spcPct val="20000"/>
              </a:spcBef>
              <a:buFontTx/>
              <a:buChar char="–"/>
            </a:pPr>
            <a:r>
              <a:rPr lang="en-US" sz="1900" dirty="0">
                <a:solidFill>
                  <a:srgbClr val="19428C"/>
                </a:solidFill>
              </a:rPr>
              <a:t>Standard and Auxiliary Molecular Species</a:t>
            </a:r>
          </a:p>
          <a:p>
            <a:pPr marL="690563" lvl="1" indent="-233363">
              <a:spcBef>
                <a:spcPct val="20000"/>
              </a:spcBef>
              <a:buFontTx/>
              <a:buChar char="–"/>
            </a:pPr>
            <a:r>
              <a:rPr lang="en-US" sz="1900" dirty="0">
                <a:solidFill>
                  <a:srgbClr val="19428C"/>
                </a:solidFill>
              </a:rPr>
              <a:t>Built-in and User-Specified Particulate Optical Properties</a:t>
            </a:r>
          </a:p>
          <a:p>
            <a:pPr marL="690563" lvl="1" indent="-233363">
              <a:spcBef>
                <a:spcPct val="20000"/>
              </a:spcBef>
              <a:buFontTx/>
              <a:buChar char="–"/>
            </a:pPr>
            <a:r>
              <a:rPr lang="en-US" sz="1900" dirty="0">
                <a:solidFill>
                  <a:srgbClr val="19428C"/>
                </a:solidFill>
              </a:rPr>
              <a:t>Localized chemical (gas) clouds</a:t>
            </a:r>
          </a:p>
          <a:p>
            <a:pPr marL="282575" indent="-282575">
              <a:spcBef>
                <a:spcPct val="20000"/>
              </a:spcBef>
              <a:buFontTx/>
              <a:buChar char="•"/>
            </a:pPr>
            <a:r>
              <a:rPr lang="en-US" sz="2050" dirty="0"/>
              <a:t>Spherical Refractive Geometry</a:t>
            </a:r>
          </a:p>
          <a:p>
            <a:pPr marL="282575" indent="-282575">
              <a:spcBef>
                <a:spcPct val="20000"/>
              </a:spcBef>
              <a:buFontTx/>
              <a:buChar char="•"/>
            </a:pPr>
            <a:r>
              <a:rPr lang="en-US" sz="2050" dirty="0"/>
              <a:t>Solar and Thermal Scattering</a:t>
            </a:r>
            <a:endParaRPr lang="en-US" sz="2050" b="1" dirty="0"/>
          </a:p>
          <a:p>
            <a:pPr marL="742950" lvl="1" indent="-285750">
              <a:spcBef>
                <a:spcPct val="20000"/>
              </a:spcBef>
              <a:buFontTx/>
              <a:buChar char="–"/>
            </a:pPr>
            <a:r>
              <a:rPr lang="en-US" sz="1900" b="1" i="1" dirty="0">
                <a:solidFill>
                  <a:srgbClr val="FF0000"/>
                </a:solidFill>
              </a:rPr>
              <a:t>Spherical</a:t>
            </a:r>
            <a:r>
              <a:rPr lang="en-US" sz="1900" b="1" dirty="0">
                <a:solidFill>
                  <a:srgbClr val="000099"/>
                </a:solidFill>
              </a:rPr>
              <a:t> </a:t>
            </a:r>
            <a:r>
              <a:rPr lang="en-US" sz="1900" b="1" dirty="0">
                <a:solidFill>
                  <a:srgbClr val="19428C"/>
                </a:solidFill>
              </a:rPr>
              <a:t>DISORT Discrete Ordinate N-Stream Model</a:t>
            </a:r>
          </a:p>
          <a:p>
            <a:pPr marL="690563" lvl="1" indent="-233363">
              <a:spcBef>
                <a:spcPct val="20000"/>
              </a:spcBef>
              <a:buFontTx/>
              <a:buChar char="–"/>
            </a:pPr>
            <a:r>
              <a:rPr lang="en-US" sz="1900" dirty="0">
                <a:solidFill>
                  <a:srgbClr val="19428C"/>
                </a:solidFill>
              </a:rPr>
              <a:t>Diffuse Transmittances and Spherical Albedo</a:t>
            </a:r>
          </a:p>
          <a:p>
            <a:pPr marL="282575" indent="-282575">
              <a:spcBef>
                <a:spcPct val="20000"/>
              </a:spcBef>
              <a:buFontTx/>
              <a:buChar char="•"/>
            </a:pPr>
            <a:r>
              <a:rPr lang="en-US" sz="2050" dirty="0"/>
              <a:t>Multiple Spectral Convolution and Filterin</a:t>
            </a:r>
            <a:r>
              <a:rPr lang="en-US" sz="2050" dirty="0">
                <a:solidFill>
                  <a:srgbClr val="000000"/>
                </a:solidFill>
              </a:rPr>
              <a:t>g Options</a:t>
            </a:r>
          </a:p>
          <a:p>
            <a:pPr marL="282575" indent="-282575">
              <a:spcBef>
                <a:spcPct val="20000"/>
              </a:spcBef>
              <a:buFontTx/>
              <a:buChar char="•"/>
            </a:pPr>
            <a:r>
              <a:rPr lang="en-US" sz="2050" dirty="0"/>
              <a:t>Many Applications:  </a:t>
            </a:r>
            <a:r>
              <a:rPr lang="en-US" sz="1900" dirty="0">
                <a:solidFill>
                  <a:srgbClr val="19428C"/>
                </a:solidFill>
              </a:rPr>
              <a:t>Remote Sensing, Scene Simulation, Algorithm Development, Measurement / Data Analyses, Climate Forecasting, … </a:t>
            </a:r>
          </a:p>
        </p:txBody>
      </p:sp>
      <p:sp>
        <p:nvSpPr>
          <p:cNvPr id="2" name="Rectangle 1"/>
          <p:cNvSpPr/>
          <p:nvPr/>
        </p:nvSpPr>
        <p:spPr>
          <a:xfrm>
            <a:off x="1749600" y="4767789"/>
            <a:ext cx="5681978" cy="338400"/>
          </a:xfrm>
          <a:prstGeom prst="rect">
            <a:avLst/>
          </a:prstGeom>
          <a:solidFill>
            <a:srgbClr val="C00000">
              <a:alpha val="18000"/>
            </a:srgbClr>
          </a:solid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542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The Beauty of DISORT</a:t>
            </a:r>
          </a:p>
        </p:txBody>
      </p:sp>
      <p:sp>
        <p:nvSpPr>
          <p:cNvPr id="6" name="TextBox 5"/>
          <p:cNvSpPr txBox="1"/>
          <p:nvPr/>
        </p:nvSpPr>
        <p:spPr>
          <a:xfrm rot="5400000">
            <a:off x="-1656793" y="3731785"/>
            <a:ext cx="4419110" cy="523220"/>
          </a:xfrm>
          <a:prstGeom prst="rect">
            <a:avLst/>
          </a:prstGeom>
          <a:noFill/>
          <a:ln>
            <a:noFill/>
          </a:ln>
        </p:spPr>
        <p:txBody>
          <a:bodyPr wrap="square" rtlCol="0">
            <a:spAutoFit/>
          </a:bodyPr>
          <a:lstStyle/>
          <a:p>
            <a:pPr algn="ctr">
              <a:buFontTx/>
              <a:buNone/>
            </a:pPr>
            <a:r>
              <a:rPr lang="en-US" sz="2800" dirty="0">
                <a:solidFill>
                  <a:srgbClr val="19428C"/>
                </a:solidFill>
              </a:rPr>
              <a:t>Introduction/Background</a:t>
            </a:r>
          </a:p>
        </p:txBody>
      </p:sp>
      <p:sp>
        <p:nvSpPr>
          <p:cNvPr id="11" name="TextBox 10"/>
          <p:cNvSpPr txBox="1"/>
          <p:nvPr/>
        </p:nvSpPr>
        <p:spPr>
          <a:xfrm>
            <a:off x="1271752" y="797125"/>
            <a:ext cx="7714593" cy="5638467"/>
          </a:xfrm>
          <a:prstGeom prst="rect">
            <a:avLst/>
          </a:prstGeom>
          <a:noFill/>
        </p:spPr>
        <p:txBody>
          <a:bodyPr wrap="square" rtlCol="0">
            <a:spAutoFit/>
          </a:bodyPr>
          <a:lstStyle/>
          <a:p>
            <a:pPr marL="285750" indent="-285750">
              <a:spcBef>
                <a:spcPct val="20000"/>
              </a:spcBef>
              <a:buFontTx/>
              <a:buChar char="•"/>
            </a:pPr>
            <a:r>
              <a:rPr lang="en-US" sz="2200" b="1" i="1" dirty="0"/>
              <a:t>The </a:t>
            </a:r>
            <a:r>
              <a:rPr lang="en-US" sz="2200" b="1" i="1" dirty="0">
                <a:solidFill>
                  <a:srgbClr val="C00000"/>
                </a:solidFill>
              </a:rPr>
              <a:t>DISORT</a:t>
            </a:r>
            <a:r>
              <a:rPr lang="en-US" sz="2200" b="1" i="1" dirty="0"/>
              <a:t> algorithm</a:t>
            </a:r>
            <a:r>
              <a:rPr lang="en-US" sz="2200" dirty="0"/>
              <a:t>: Invokes the </a:t>
            </a:r>
            <a:r>
              <a:rPr lang="en-US" sz="2200" dirty="0">
                <a:solidFill>
                  <a:srgbClr val="C00000"/>
                </a:solidFill>
              </a:rPr>
              <a:t>Dis</a:t>
            </a:r>
            <a:r>
              <a:rPr lang="en-US" sz="2200" dirty="0"/>
              <a:t>crete </a:t>
            </a:r>
            <a:r>
              <a:rPr lang="en-US" sz="2200" dirty="0">
                <a:solidFill>
                  <a:srgbClr val="C00000"/>
                </a:solidFill>
              </a:rPr>
              <a:t>Or</a:t>
            </a:r>
            <a:r>
              <a:rPr lang="en-US" sz="2200" dirty="0"/>
              <a:t>dina</a:t>
            </a:r>
            <a:r>
              <a:rPr lang="en-US" sz="2200" dirty="0">
                <a:solidFill>
                  <a:srgbClr val="C00000"/>
                </a:solidFill>
              </a:rPr>
              <a:t>t</a:t>
            </a:r>
            <a:r>
              <a:rPr lang="en-US" sz="2200" dirty="0"/>
              <a:t>e method to solve the scalar radiative transfer equation (RTE) for a vertically inhomogeneous </a:t>
            </a:r>
            <a:r>
              <a:rPr lang="en-US" sz="2200" b="1" i="1" dirty="0"/>
              <a:t>plane-parallel</a:t>
            </a:r>
            <a:r>
              <a:rPr lang="en-US" sz="2200" dirty="0"/>
              <a:t> atmosphere</a:t>
            </a:r>
          </a:p>
          <a:p>
            <a:pPr marL="628650" lvl="1" indent="-228600">
              <a:spcBef>
                <a:spcPct val="20000"/>
              </a:spcBef>
              <a:buFontTx/>
              <a:buChar char="–"/>
            </a:pPr>
            <a:r>
              <a:rPr lang="en-US" sz="2000" dirty="0">
                <a:solidFill>
                  <a:srgbClr val="19428C"/>
                </a:solidFill>
              </a:rPr>
              <a:t>Both thermal emission and solar illumination sources</a:t>
            </a:r>
          </a:p>
          <a:p>
            <a:pPr marL="628650" lvl="1" indent="-228600">
              <a:spcBef>
                <a:spcPct val="20000"/>
              </a:spcBef>
              <a:buFontTx/>
              <a:buChar char="–"/>
            </a:pPr>
            <a:r>
              <a:rPr lang="en-US" sz="2000" dirty="0">
                <a:solidFill>
                  <a:srgbClr val="19428C"/>
                </a:solidFill>
              </a:rPr>
              <a:t>Rayleigh (molecular) and particulate (aerosol and cloud) scattering</a:t>
            </a:r>
          </a:p>
          <a:p>
            <a:pPr marL="628650" lvl="1" indent="-228600">
              <a:spcBef>
                <a:spcPct val="20000"/>
              </a:spcBef>
              <a:buFontTx/>
              <a:buChar char="–"/>
            </a:pPr>
            <a:r>
              <a:rPr lang="en-US" sz="2000" dirty="0">
                <a:solidFill>
                  <a:srgbClr val="19428C"/>
                </a:solidFill>
              </a:rPr>
              <a:t>Method originally formulated by S. Chandrasekhar;  DISORT model developed by Knut Stamnes and collaborators</a:t>
            </a:r>
          </a:p>
          <a:p>
            <a:pPr marL="285750" indent="-285750">
              <a:spcBef>
                <a:spcPct val="20000"/>
              </a:spcBef>
              <a:buFontTx/>
              <a:buChar char="•"/>
            </a:pPr>
            <a:r>
              <a:rPr lang="en-US" sz="2200" b="1" i="1" dirty="0">
                <a:solidFill>
                  <a:srgbClr val="C00000"/>
                </a:solidFill>
              </a:rPr>
              <a:t>Beauty</a:t>
            </a:r>
            <a:r>
              <a:rPr lang="en-US" sz="2200" b="1" i="1" dirty="0"/>
              <a:t> of the method</a:t>
            </a:r>
            <a:r>
              <a:rPr lang="en-US" sz="2200" dirty="0"/>
              <a:t>: The exact expansion for the general solution to the RTE enables one to specify the radiant intensity in all directions and at any location within the atmosphere!</a:t>
            </a:r>
          </a:p>
          <a:p>
            <a:pPr marL="628650" lvl="1" indent="-228600">
              <a:spcBef>
                <a:spcPct val="20000"/>
              </a:spcBef>
              <a:buFontTx/>
              <a:buChar char="–"/>
            </a:pPr>
            <a:r>
              <a:rPr lang="en-US" sz="2000" dirty="0">
                <a:solidFill>
                  <a:srgbClr val="19428C"/>
                </a:solidFill>
              </a:rPr>
              <a:t>The solar position (solar zenith angle) must be fixed</a:t>
            </a:r>
          </a:p>
          <a:p>
            <a:pPr marL="628650" lvl="1" indent="-228600">
              <a:spcBef>
                <a:spcPct val="20000"/>
              </a:spcBef>
              <a:buFontTx/>
              <a:buChar char="–"/>
            </a:pPr>
            <a:r>
              <a:rPr lang="en-US" sz="2000" dirty="0">
                <a:solidFill>
                  <a:srgbClr val="19428C"/>
                </a:solidFill>
              </a:rPr>
              <a:t>The DISORT general solution enabled MODTRAN to compute radiances along spherical-Earth refractive paths (</a:t>
            </a:r>
            <a:r>
              <a:rPr lang="en-US" sz="2000" dirty="0">
                <a:solidFill>
                  <a:srgbClr val="C00000"/>
                </a:solidFill>
              </a:rPr>
              <a:t>next slide</a:t>
            </a:r>
            <a:r>
              <a:rPr lang="en-US" sz="2000" dirty="0">
                <a:solidFill>
                  <a:srgbClr val="19428C"/>
                </a:solidFill>
              </a:rPr>
              <a:t>)</a:t>
            </a:r>
          </a:p>
          <a:p>
            <a:pPr marL="628650" lvl="1" indent="-228600">
              <a:spcBef>
                <a:spcPct val="20000"/>
              </a:spcBef>
              <a:buFontTx/>
              <a:buChar char="–"/>
            </a:pPr>
            <a:r>
              <a:rPr lang="en-US" sz="2000" dirty="0">
                <a:solidFill>
                  <a:srgbClr val="19428C"/>
                </a:solidFill>
              </a:rPr>
              <a:t>Having a general solution also enables MODTRAN to rapidly compute path radiances for multiple lines-of-sight (</a:t>
            </a:r>
            <a:r>
              <a:rPr lang="en-US" sz="2000" dirty="0">
                <a:solidFill>
                  <a:srgbClr val="C00000"/>
                </a:solidFill>
              </a:rPr>
              <a:t>the focus        of this presentation</a:t>
            </a:r>
            <a:r>
              <a:rPr lang="en-US" sz="2000" dirty="0">
                <a:solidFill>
                  <a:srgbClr val="19428C"/>
                </a:solidFill>
              </a:rPr>
              <a:t>)</a:t>
            </a:r>
          </a:p>
        </p:txBody>
      </p:sp>
    </p:spTree>
    <p:extLst>
      <p:ext uri="{BB962C8B-B14F-4D97-AF65-F5344CB8AC3E}">
        <p14:creationId xmlns:p14="http://schemas.microsoft.com/office/powerpoint/2010/main" val="392585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5400000">
            <a:off x="-1656793" y="3731785"/>
            <a:ext cx="4419110" cy="523220"/>
          </a:xfrm>
          <a:prstGeom prst="rect">
            <a:avLst/>
          </a:prstGeom>
          <a:noFill/>
          <a:ln>
            <a:noFill/>
          </a:ln>
        </p:spPr>
        <p:txBody>
          <a:bodyPr wrap="square" rtlCol="0">
            <a:spAutoFit/>
          </a:bodyPr>
          <a:lstStyle/>
          <a:p>
            <a:pPr algn="ctr">
              <a:buFontTx/>
              <a:buNone/>
            </a:pPr>
            <a:r>
              <a:rPr lang="en-US" sz="2800" dirty="0">
                <a:solidFill>
                  <a:srgbClr val="19428C"/>
                </a:solidFill>
              </a:rPr>
              <a:t>Introduction/Background</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9907" y="707838"/>
            <a:ext cx="4198587" cy="238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67200" y="1507850"/>
            <a:ext cx="4183866" cy="2983894"/>
          </a:xfrm>
          <a:prstGeom prst="rect">
            <a:avLst/>
          </a:prstGeom>
          <a:noFill/>
        </p:spPr>
        <p:txBody>
          <a:bodyPr wrap="square" rtlCol="0">
            <a:spAutoFit/>
          </a:bodyPr>
          <a:lstStyle/>
          <a:p>
            <a:pPr marL="225425" indent="-225425">
              <a:spcBef>
                <a:spcPct val="20000"/>
              </a:spcBef>
              <a:buFontTx/>
              <a:buChar char="•"/>
            </a:pPr>
            <a:r>
              <a:rPr lang="en-US" sz="2150" dirty="0"/>
              <a:t>MODTRAN is a spherical refrac-tive geometry atmospheric model</a:t>
            </a:r>
          </a:p>
          <a:p>
            <a:pPr marL="225425" indent="-225425">
              <a:spcBef>
                <a:spcPct val="20000"/>
              </a:spcBef>
              <a:buFontTx/>
              <a:buChar char="•"/>
            </a:pPr>
            <a:r>
              <a:rPr lang="en-US" sz="2150" dirty="0"/>
              <a:t>DISORT is a plane</a:t>
            </a:r>
            <a:r>
              <a:rPr lang="en-US" sz="2150" baseline="-25000" dirty="0"/>
              <a:t> </a:t>
            </a:r>
            <a:r>
              <a:rPr lang="en-US" sz="2150" dirty="0"/>
              <a:t>–</a:t>
            </a:r>
            <a:r>
              <a:rPr lang="en-US" sz="2150" baseline="-25000" dirty="0"/>
              <a:t> </a:t>
            </a:r>
            <a:r>
              <a:rPr lang="en-US" sz="2150" dirty="0"/>
              <a:t>parallel model</a:t>
            </a:r>
          </a:p>
          <a:p>
            <a:pPr marL="225425" indent="-225425">
              <a:spcBef>
                <a:spcPct val="20000"/>
              </a:spcBef>
              <a:buFontTx/>
              <a:buChar char="•"/>
            </a:pPr>
            <a:r>
              <a:rPr lang="en-US" sz="2150" dirty="0"/>
              <a:t>DISORT within MODTRAN was modified to generate path zenith </a:t>
            </a:r>
            <a:r>
              <a:rPr lang="en-US" sz="2150" b="1" i="1" dirty="0">
                <a:solidFill>
                  <a:srgbClr val="C00000"/>
                </a:solidFill>
                <a:sym typeface="Symbol"/>
              </a:rPr>
              <a:t></a:t>
            </a:r>
            <a:r>
              <a:rPr lang="en-US" sz="2150" b="1" i="1" baseline="-25000" dirty="0">
                <a:solidFill>
                  <a:srgbClr val="C00000"/>
                </a:solidFill>
                <a:sym typeface="Symbol"/>
              </a:rPr>
              <a:t></a:t>
            </a:r>
            <a:r>
              <a:rPr lang="en-US" sz="2150" dirty="0">
                <a:sym typeface="Symbol"/>
              </a:rPr>
              <a:t> </a:t>
            </a:r>
            <a:r>
              <a:rPr lang="en-US" sz="2150" dirty="0"/>
              <a:t>and solar azimuth </a:t>
            </a:r>
            <a:r>
              <a:rPr lang="en-US" sz="2150" b="1" i="1" dirty="0">
                <a:solidFill>
                  <a:srgbClr val="C00000"/>
                </a:solidFill>
                <a:sym typeface="Symbol"/>
              </a:rPr>
              <a:t></a:t>
            </a:r>
            <a:r>
              <a:rPr lang="en-US" sz="2150" b="1" i="1" baseline="-25000" dirty="0">
                <a:solidFill>
                  <a:srgbClr val="C00000"/>
                </a:solidFill>
                <a:sym typeface="Symbol"/>
              </a:rPr>
              <a:t></a:t>
            </a:r>
            <a:r>
              <a:rPr lang="en-US" sz="2150" dirty="0"/>
              <a:t>  depen-dent segment radiances:</a:t>
            </a:r>
          </a:p>
          <a:p>
            <a:pPr algn="ctr">
              <a:spcBef>
                <a:spcPct val="20000"/>
              </a:spcBef>
            </a:pPr>
            <a:r>
              <a:rPr lang="en-US" sz="2400" b="1" dirty="0">
                <a:solidFill>
                  <a:srgbClr val="C00000"/>
                </a:solidFill>
                <a:latin typeface="Times New Roman" panose="02020603050405020304" pitchFamily="18" charset="0"/>
                <a:cs typeface="Times New Roman" panose="02020603050405020304" pitchFamily="18" charset="0"/>
                <a:sym typeface="Symbol"/>
              </a:rPr>
              <a:t></a:t>
            </a:r>
            <a:r>
              <a:rPr lang="en-US" sz="2400" b="1" i="1" dirty="0">
                <a:solidFill>
                  <a:srgbClr val="C00000"/>
                </a:solidFill>
                <a:latin typeface="Times New Roman" panose="02020603050405020304" pitchFamily="18" charset="0"/>
                <a:cs typeface="Times New Roman" panose="02020603050405020304" pitchFamily="18" charset="0"/>
                <a:sym typeface="Symbol"/>
              </a:rPr>
              <a:t>I</a:t>
            </a:r>
            <a:r>
              <a:rPr lang="en-US" sz="2400" b="1" i="1" baseline="-25000" dirty="0">
                <a:solidFill>
                  <a:srgbClr val="C00000"/>
                </a:solidFill>
                <a:latin typeface="Times New Roman" panose="02020603050405020304" pitchFamily="18" charset="0"/>
                <a:cs typeface="Times New Roman" panose="02020603050405020304" pitchFamily="18" charset="0"/>
                <a:sym typeface="Symbol"/>
              </a:rPr>
              <a:t></a:t>
            </a:r>
            <a:r>
              <a:rPr lang="en-US" sz="2400" b="1" i="1" baseline="30000" dirty="0">
                <a:solidFill>
                  <a:srgbClr val="C00000"/>
                </a:solidFill>
                <a:latin typeface="Times New Roman" panose="02020603050405020304" pitchFamily="18" charset="0"/>
                <a:cs typeface="Times New Roman" panose="02020603050405020304" pitchFamily="18" charset="0"/>
                <a:sym typeface="Symbol"/>
              </a:rPr>
              <a:t>||</a:t>
            </a:r>
            <a:r>
              <a:rPr lang="en-US" sz="2400" i="1" dirty="0">
                <a:solidFill>
                  <a:srgbClr val="C00000"/>
                </a:solidFill>
                <a:latin typeface="Times New Roman" panose="02020603050405020304" pitchFamily="18" charset="0"/>
                <a:cs typeface="Times New Roman" panose="02020603050405020304" pitchFamily="18" charset="0"/>
                <a:sym typeface="Symbol"/>
              </a:rPr>
              <a:t> = </a:t>
            </a:r>
            <a:r>
              <a:rPr lang="en-US" sz="2400" b="1" dirty="0">
                <a:solidFill>
                  <a:srgbClr val="C00000"/>
                </a:solidFill>
                <a:latin typeface="Times New Roman" panose="02020603050405020304" pitchFamily="18" charset="0"/>
                <a:cs typeface="Times New Roman" panose="02020603050405020304" pitchFamily="18" charset="0"/>
                <a:sym typeface="Symbol"/>
              </a:rPr>
              <a:t></a:t>
            </a:r>
            <a:r>
              <a:rPr lang="en-US" sz="2400" b="1" i="1" dirty="0">
                <a:solidFill>
                  <a:srgbClr val="C00000"/>
                </a:solidFill>
                <a:latin typeface="Times New Roman" panose="02020603050405020304" pitchFamily="18" charset="0"/>
                <a:cs typeface="Times New Roman" panose="02020603050405020304" pitchFamily="18" charset="0"/>
                <a:sym typeface="Symbol"/>
              </a:rPr>
              <a:t>I</a:t>
            </a:r>
            <a:r>
              <a:rPr lang="en-US" sz="2400" b="1" i="1" baseline="-25000" dirty="0">
                <a:solidFill>
                  <a:srgbClr val="C00000"/>
                </a:solidFill>
                <a:latin typeface="Times New Roman" panose="02020603050405020304" pitchFamily="18" charset="0"/>
                <a:cs typeface="Times New Roman" panose="02020603050405020304" pitchFamily="18" charset="0"/>
                <a:sym typeface="Symbol"/>
              </a:rPr>
              <a:t></a:t>
            </a:r>
            <a:r>
              <a:rPr lang="en-US" sz="2400" b="1" i="1" baseline="30000" dirty="0">
                <a:solidFill>
                  <a:srgbClr val="C00000"/>
                </a:solidFill>
                <a:latin typeface="Times New Roman" panose="02020603050405020304" pitchFamily="18" charset="0"/>
                <a:cs typeface="Times New Roman" panose="02020603050405020304" pitchFamily="18" charset="0"/>
                <a:sym typeface="Symbol"/>
              </a:rPr>
              <a:t>|| </a:t>
            </a:r>
            <a:r>
              <a:rPr lang="en-US" sz="2400" b="1" dirty="0">
                <a:solidFill>
                  <a:srgbClr val="C00000"/>
                </a:solidFill>
                <a:latin typeface="Times New Roman" panose="02020603050405020304" pitchFamily="18" charset="0"/>
                <a:cs typeface="Times New Roman" panose="02020603050405020304" pitchFamily="18" charset="0"/>
                <a:sym typeface="Symbol"/>
              </a:rPr>
              <a:t>(</a:t>
            </a:r>
            <a:r>
              <a:rPr lang="en-US" sz="2400" b="1" i="1" dirty="0">
                <a:solidFill>
                  <a:srgbClr val="C00000"/>
                </a:solidFill>
                <a:latin typeface="Times New Roman" panose="02020603050405020304" pitchFamily="18" charset="0"/>
                <a:cs typeface="Times New Roman" panose="02020603050405020304" pitchFamily="18" charset="0"/>
                <a:sym typeface="Symbol"/>
              </a:rPr>
              <a:t></a:t>
            </a:r>
            <a:r>
              <a:rPr lang="en-US" sz="2400" b="1" i="1" baseline="-25000" dirty="0">
                <a:solidFill>
                  <a:srgbClr val="C00000"/>
                </a:solidFill>
                <a:latin typeface="Times New Roman" panose="02020603050405020304" pitchFamily="18" charset="0"/>
                <a:cs typeface="Times New Roman" panose="02020603050405020304" pitchFamily="18" charset="0"/>
                <a:sym typeface="Symbol"/>
              </a:rPr>
              <a:t></a:t>
            </a:r>
            <a:r>
              <a:rPr lang="en-US" sz="2400" dirty="0">
                <a:solidFill>
                  <a:srgbClr val="C00000"/>
                </a:solidFill>
              </a:rPr>
              <a:t> </a:t>
            </a:r>
            <a:r>
              <a:rPr lang="en-US" sz="2400" b="1" dirty="0">
                <a:solidFill>
                  <a:srgbClr val="C00000"/>
                </a:solidFill>
                <a:latin typeface="Times New Roman" panose="02020603050405020304" pitchFamily="18" charset="0"/>
                <a:cs typeface="Times New Roman" panose="02020603050405020304" pitchFamily="18" charset="0"/>
                <a:sym typeface="Symbol"/>
              </a:rPr>
              <a:t>, </a:t>
            </a:r>
            <a:r>
              <a:rPr lang="en-US" sz="2400" b="1" i="1" dirty="0">
                <a:solidFill>
                  <a:srgbClr val="C00000"/>
                </a:solidFill>
                <a:latin typeface="Times New Roman" panose="02020603050405020304" pitchFamily="18" charset="0"/>
                <a:cs typeface="Times New Roman" panose="02020603050405020304" pitchFamily="18" charset="0"/>
                <a:sym typeface="Symbol"/>
              </a:rPr>
              <a:t></a:t>
            </a:r>
            <a:r>
              <a:rPr lang="en-US" sz="2400" b="1" i="1" baseline="-25000" dirty="0">
                <a:solidFill>
                  <a:srgbClr val="C00000"/>
                </a:solidFill>
                <a:latin typeface="Times New Roman" panose="02020603050405020304" pitchFamily="18" charset="0"/>
                <a:cs typeface="Times New Roman" panose="02020603050405020304" pitchFamily="18" charset="0"/>
                <a:sym typeface="Symbol"/>
              </a:rPr>
              <a:t></a:t>
            </a:r>
            <a:r>
              <a:rPr lang="en-US" sz="2400" b="1" dirty="0">
                <a:solidFill>
                  <a:srgbClr val="C00000"/>
                </a:solidFill>
                <a:latin typeface="Times New Roman" panose="02020603050405020304" pitchFamily="18" charset="0"/>
                <a:cs typeface="Times New Roman" panose="02020603050405020304" pitchFamily="18" charset="0"/>
                <a:sym typeface="Symbol"/>
              </a:rPr>
              <a:t>)</a:t>
            </a:r>
            <a:endParaRPr lang="en-US" sz="2000" dirty="0">
              <a:solidFill>
                <a:srgbClr val="C00000"/>
              </a:solidFill>
            </a:endParaRPr>
          </a:p>
        </p:txBody>
      </p:sp>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i="1" dirty="0">
                <a:solidFill>
                  <a:srgbClr val="C00000"/>
                </a:solidFill>
              </a:rPr>
              <a:t>Spherical</a:t>
            </a:r>
            <a:r>
              <a:rPr lang="en-US" sz="2800" b="1" dirty="0">
                <a:solidFill>
                  <a:srgbClr val="19428C"/>
                </a:solidFill>
              </a:rPr>
              <a:t> DISORT</a:t>
            </a:r>
          </a:p>
        </p:txBody>
      </p:sp>
      <p:graphicFrame>
        <p:nvGraphicFramePr>
          <p:cNvPr id="8" name="Object 7"/>
          <p:cNvGraphicFramePr>
            <a:graphicFrameLocks noChangeAspect="1"/>
          </p:cNvGraphicFramePr>
          <p:nvPr>
            <p:extLst>
              <p:ext uri="{D42A27DB-BD31-4B8C-83A1-F6EECF244321}">
                <p14:modId xmlns:p14="http://schemas.microsoft.com/office/powerpoint/2010/main" val="806115383"/>
              </p:ext>
            </p:extLst>
          </p:nvPr>
        </p:nvGraphicFramePr>
        <p:xfrm>
          <a:off x="2014515" y="4662125"/>
          <a:ext cx="6369050" cy="766763"/>
        </p:xfrm>
        <a:graphic>
          <a:graphicData uri="http://schemas.openxmlformats.org/presentationml/2006/ole">
            <mc:AlternateContent xmlns:mc="http://schemas.openxmlformats.org/markup-compatibility/2006">
              <mc:Choice xmlns:v="urn:schemas-microsoft-com:vml" Requires="v">
                <p:oleObj spid="_x0000_s12315" name="Equation" r:id="rId4" imgW="3276360" imgH="393480" progId="Equation.DSMT4">
                  <p:embed/>
                </p:oleObj>
              </mc:Choice>
              <mc:Fallback>
                <p:oleObj name="Equation" r:id="rId4" imgW="3276360" imgH="393480" progId="Equation.DSMT4">
                  <p:embed/>
                  <p:pic>
                    <p:nvPicPr>
                      <p:cNvPr id="0" name=""/>
                      <p:cNvPicPr>
                        <a:picLocks noChangeAspect="1" noChangeArrowheads="1"/>
                      </p:cNvPicPr>
                      <p:nvPr/>
                    </p:nvPicPr>
                    <p:blipFill>
                      <a:blip r:embed="rId5"/>
                      <a:srcRect/>
                      <a:stretch>
                        <a:fillRect/>
                      </a:stretch>
                    </p:blipFill>
                    <p:spPr bwMode="auto">
                      <a:xfrm>
                        <a:off x="2014515" y="4662125"/>
                        <a:ext cx="6369050" cy="766763"/>
                      </a:xfrm>
                      <a:prstGeom prst="rect">
                        <a:avLst/>
                      </a:prstGeom>
                      <a:solidFill>
                        <a:srgbClr val="DDDDDD"/>
                      </a:solidFill>
                      <a:ln>
                        <a:noFill/>
                      </a:ln>
                    </p:spPr>
                  </p:pic>
                </p:oleObj>
              </mc:Fallback>
            </mc:AlternateContent>
          </a:graphicData>
        </a:graphic>
      </p:graphicFrame>
      <p:sp>
        <p:nvSpPr>
          <p:cNvPr id="9" name="Oval Callout 8"/>
          <p:cNvSpPr>
            <a:spLocks noChangeArrowheads="1"/>
          </p:cNvSpPr>
          <p:nvPr/>
        </p:nvSpPr>
        <p:spPr bwMode="auto">
          <a:xfrm>
            <a:off x="1297332" y="3628258"/>
            <a:ext cx="1592211" cy="820641"/>
          </a:xfrm>
          <a:prstGeom prst="wedgeEllipseCallout">
            <a:avLst>
              <a:gd name="adj1" fmla="val 2195"/>
              <a:gd name="adj2" fmla="val 96769"/>
            </a:avLst>
          </a:prstGeom>
          <a:noFill/>
          <a:ln w="38100" algn="ctr">
            <a:solidFill>
              <a:schemeClr val="accent2"/>
            </a:solidFill>
            <a:round/>
            <a:headEnd/>
            <a:tailEnd type="stealth" w="lg" len="lg"/>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spcBef>
                <a:spcPct val="0"/>
              </a:spcBef>
              <a:buFontTx/>
              <a:buNone/>
            </a:pPr>
            <a:r>
              <a:rPr lang="en-US" altLang="en-US" sz="1400" b="1" dirty="0"/>
              <a:t>Line-Of-Sight</a:t>
            </a:r>
          </a:p>
          <a:p>
            <a:pPr algn="ctr">
              <a:spcBef>
                <a:spcPct val="0"/>
              </a:spcBef>
              <a:buFontTx/>
              <a:buNone/>
            </a:pPr>
            <a:r>
              <a:rPr lang="en-US" altLang="en-US" sz="1400" b="1" dirty="0"/>
              <a:t>(LOS) Radiance</a:t>
            </a:r>
          </a:p>
        </p:txBody>
      </p:sp>
      <p:sp>
        <p:nvSpPr>
          <p:cNvPr id="12" name="Oval Callout 11"/>
          <p:cNvSpPr>
            <a:spLocks noChangeArrowheads="1"/>
          </p:cNvSpPr>
          <p:nvPr/>
        </p:nvSpPr>
        <p:spPr bwMode="auto">
          <a:xfrm>
            <a:off x="1920241" y="5640001"/>
            <a:ext cx="1130610" cy="697293"/>
          </a:xfrm>
          <a:prstGeom prst="wedgeEllipseCallout">
            <a:avLst>
              <a:gd name="adj1" fmla="val 14658"/>
              <a:gd name="adj2" fmla="val -87565"/>
            </a:avLst>
          </a:prstGeom>
          <a:noFill/>
          <a:ln w="38100" algn="ctr">
            <a:solidFill>
              <a:schemeClr val="accent2"/>
            </a:solidFill>
            <a:round/>
            <a:headEnd/>
            <a:tailEnd type="stealth" w="lg" len="lg"/>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spcBef>
                <a:spcPct val="0"/>
              </a:spcBef>
              <a:buFontTx/>
              <a:buNone/>
            </a:pPr>
            <a:r>
              <a:rPr lang="en-US" altLang="en-US" sz="1400" b="1" dirty="0"/>
              <a:t>Sum over</a:t>
            </a:r>
          </a:p>
          <a:p>
            <a:pPr algn="ctr">
              <a:spcBef>
                <a:spcPct val="0"/>
              </a:spcBef>
              <a:buFontTx/>
              <a:buNone/>
            </a:pPr>
            <a:r>
              <a:rPr lang="en-US" altLang="en-US" sz="1400" b="1" dirty="0"/>
              <a:t>Segments</a:t>
            </a:r>
          </a:p>
        </p:txBody>
      </p:sp>
      <p:sp>
        <p:nvSpPr>
          <p:cNvPr id="13" name="Oval Callout 12"/>
          <p:cNvSpPr>
            <a:spLocks noChangeArrowheads="1"/>
          </p:cNvSpPr>
          <p:nvPr/>
        </p:nvSpPr>
        <p:spPr bwMode="auto">
          <a:xfrm>
            <a:off x="3170412" y="5519461"/>
            <a:ext cx="1556992" cy="967739"/>
          </a:xfrm>
          <a:prstGeom prst="wedgeEllipseCallout">
            <a:avLst>
              <a:gd name="adj1" fmla="val -56324"/>
              <a:gd name="adj2" fmla="val -84952"/>
            </a:avLst>
          </a:prstGeom>
          <a:noFill/>
          <a:ln w="38100" algn="ctr">
            <a:solidFill>
              <a:schemeClr val="accent2"/>
            </a:solidFill>
            <a:round/>
            <a:headEnd/>
            <a:tailEnd type="stealth" w="lg" len="lg"/>
          </a:ln>
          <a:extLst>
            <a:ext uri="{909E8E84-426E-40DD-AFC4-6F175D3DCCD1}">
              <a14:hiddenFill xmlns:a14="http://schemas.microsoft.com/office/drawing/2010/main">
                <a:solidFill>
                  <a:srgbClr val="FFFFFF"/>
                </a:solidFill>
              </a14:hiddenFill>
            </a:ext>
          </a:extLst>
        </p:spPr>
        <p:txBody>
          <a:bodyPr wrap="none" lIns="0" tIns="0" rIns="0" anchor="ctr"/>
          <a:ls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spcBef>
                <a:spcPct val="0"/>
              </a:spcBef>
              <a:buFontTx/>
              <a:buNone/>
            </a:pPr>
            <a:r>
              <a:rPr lang="en-US" altLang="en-US" sz="1400" b="1" dirty="0"/>
              <a:t>Sensor to</a:t>
            </a:r>
          </a:p>
          <a:p>
            <a:pPr algn="ctr">
              <a:spcBef>
                <a:spcPct val="0"/>
              </a:spcBef>
              <a:buFontTx/>
              <a:buNone/>
            </a:pPr>
            <a:r>
              <a:rPr lang="en-US" altLang="en-US" sz="1400" b="1" dirty="0"/>
              <a:t>Segment</a:t>
            </a:r>
          </a:p>
          <a:p>
            <a:pPr algn="ctr">
              <a:spcBef>
                <a:spcPct val="0"/>
              </a:spcBef>
              <a:buFontTx/>
              <a:buNone/>
            </a:pPr>
            <a:r>
              <a:rPr lang="en-US" altLang="en-US" sz="1400" b="1" dirty="0"/>
              <a:t>Transmittance</a:t>
            </a:r>
          </a:p>
        </p:txBody>
      </p:sp>
      <p:sp>
        <p:nvSpPr>
          <p:cNvPr id="14" name="Oval Callout 13"/>
          <p:cNvSpPr>
            <a:spLocks noChangeArrowheads="1"/>
          </p:cNvSpPr>
          <p:nvPr/>
        </p:nvSpPr>
        <p:spPr bwMode="auto">
          <a:xfrm>
            <a:off x="2767143" y="3153925"/>
            <a:ext cx="958132" cy="697207"/>
          </a:xfrm>
          <a:prstGeom prst="wedgeEllipseCallout">
            <a:avLst>
              <a:gd name="adj1" fmla="val 21943"/>
              <a:gd name="adj2" fmla="val 192305"/>
            </a:avLst>
          </a:prstGeom>
          <a:noFill/>
          <a:ln w="38100" algn="ctr">
            <a:solidFill>
              <a:schemeClr val="accent2"/>
            </a:solidFill>
            <a:round/>
            <a:headEnd/>
            <a:tailEnd type="stealth" w="lg" len="lg"/>
          </a:ln>
          <a:extLst>
            <a:ext uri="{909E8E84-426E-40DD-AFC4-6F175D3DCCD1}">
              <a14:hiddenFill xmlns:a14="http://schemas.microsoft.com/office/drawing/2010/main">
                <a:solidFill>
                  <a:srgbClr val="FFFFFF"/>
                </a:solidFill>
              </a14:hiddenFill>
            </a:ext>
          </a:extLst>
        </p:spPr>
        <p:txBody>
          <a:bodyPr wrap="none" lIns="0" rIns="0" anchor="ctr"/>
          <a:ls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spcBef>
                <a:spcPct val="0"/>
              </a:spcBef>
              <a:buFontTx/>
              <a:buNone/>
            </a:pPr>
            <a:r>
              <a:rPr lang="en-US" altLang="en-US" sz="1400" b="1" dirty="0"/>
              <a:t>Segment</a:t>
            </a:r>
          </a:p>
          <a:p>
            <a:pPr algn="ctr">
              <a:spcBef>
                <a:spcPct val="0"/>
              </a:spcBef>
              <a:buFontTx/>
              <a:buNone/>
            </a:pPr>
            <a:r>
              <a:rPr lang="en-US" altLang="en-US" sz="1400" b="1" dirty="0"/>
              <a:t>Radiance</a:t>
            </a:r>
          </a:p>
        </p:txBody>
      </p:sp>
      <p:sp>
        <p:nvSpPr>
          <p:cNvPr id="15" name="Oval Callout 14"/>
          <p:cNvSpPr>
            <a:spLocks noChangeArrowheads="1"/>
          </p:cNvSpPr>
          <p:nvPr/>
        </p:nvSpPr>
        <p:spPr bwMode="auto">
          <a:xfrm>
            <a:off x="4844340" y="5542321"/>
            <a:ext cx="1207025" cy="683732"/>
          </a:xfrm>
          <a:prstGeom prst="wedgeEllipseCallout">
            <a:avLst>
              <a:gd name="adj1" fmla="val -88794"/>
              <a:gd name="adj2" fmla="val -124483"/>
            </a:avLst>
          </a:prstGeom>
          <a:noFill/>
          <a:ln w="38100" algn="ctr">
            <a:solidFill>
              <a:schemeClr val="accent2"/>
            </a:solidFill>
            <a:round/>
            <a:headEnd/>
            <a:tailEnd type="stealth" w="lg" len="lg"/>
          </a:ln>
          <a:extLst>
            <a:ext uri="{909E8E84-426E-40DD-AFC4-6F175D3DCCD1}">
              <a14:hiddenFill xmlns:a14="http://schemas.microsoft.com/office/drawing/2010/main">
                <a:solidFill>
                  <a:srgbClr val="FFFFFF"/>
                </a:solidFill>
              </a14:hiddenFill>
            </a:ext>
          </a:extLst>
        </p:spPr>
        <p:txBody>
          <a:bodyPr wrap="none" lIns="0" rIns="0" anchor="ctr"/>
          <a:ls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spcBef>
                <a:spcPct val="0"/>
              </a:spcBef>
              <a:buFontTx/>
              <a:buNone/>
            </a:pPr>
            <a:r>
              <a:rPr lang="en-US" altLang="en-US" sz="1400" b="1" dirty="0"/>
              <a:t>Boundary</a:t>
            </a:r>
          </a:p>
          <a:p>
            <a:pPr algn="ctr">
              <a:spcBef>
                <a:spcPct val="0"/>
              </a:spcBef>
              <a:buFontTx/>
              <a:buNone/>
            </a:pPr>
            <a:r>
              <a:rPr lang="en-US" altLang="en-US" sz="1400" b="1" dirty="0"/>
              <a:t>Radiance</a:t>
            </a:r>
          </a:p>
        </p:txBody>
      </p:sp>
      <p:sp>
        <p:nvSpPr>
          <p:cNvPr id="18" name="Oval Callout 17"/>
          <p:cNvSpPr>
            <a:spLocks noChangeArrowheads="1"/>
          </p:cNvSpPr>
          <p:nvPr/>
        </p:nvSpPr>
        <p:spPr bwMode="auto">
          <a:xfrm>
            <a:off x="3725275" y="3672836"/>
            <a:ext cx="1467656" cy="818908"/>
          </a:xfrm>
          <a:prstGeom prst="wedgeEllipseCallout">
            <a:avLst>
              <a:gd name="adj1" fmla="val -26158"/>
              <a:gd name="adj2" fmla="val 85803"/>
            </a:avLst>
          </a:prstGeom>
          <a:noFill/>
          <a:ln w="38100" algn="ctr">
            <a:solidFill>
              <a:schemeClr val="accent2"/>
            </a:solidFill>
            <a:round/>
            <a:headEnd/>
            <a:tailEnd type="stealth" w="lg" len="lg"/>
          </a:ln>
          <a:extLst>
            <a:ext uri="{909E8E84-426E-40DD-AFC4-6F175D3DCCD1}">
              <a14:hiddenFill xmlns:a14="http://schemas.microsoft.com/office/drawing/2010/main">
                <a:solidFill>
                  <a:srgbClr val="FFFFFF"/>
                </a:solidFill>
              </a14:hiddenFill>
            </a:ext>
          </a:extLst>
        </p:spPr>
        <p:txBody>
          <a:bodyPr wrap="none" lIns="0" tIns="45720" rIns="0" anchor="ctr"/>
          <a:ls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a:lstStyle>
          <a:p>
            <a:pPr algn="ctr">
              <a:spcBef>
                <a:spcPct val="0"/>
              </a:spcBef>
              <a:buFontTx/>
              <a:buNone/>
            </a:pPr>
            <a:r>
              <a:rPr lang="en-US" altLang="en-US" sz="1400" b="1" dirty="0"/>
              <a:t> Transmittance</a:t>
            </a:r>
          </a:p>
          <a:p>
            <a:pPr algn="ctr">
              <a:spcBef>
                <a:spcPct val="0"/>
              </a:spcBef>
              <a:buFontTx/>
              <a:buNone/>
            </a:pPr>
            <a:r>
              <a:rPr lang="en-US" altLang="en-US" sz="1400" b="1" dirty="0"/>
              <a:t> to boundary</a:t>
            </a:r>
          </a:p>
        </p:txBody>
      </p:sp>
    </p:spTree>
    <p:extLst>
      <p:ext uri="{BB962C8B-B14F-4D97-AF65-F5344CB8AC3E}">
        <p14:creationId xmlns:p14="http://schemas.microsoft.com/office/powerpoint/2010/main" val="122525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The Challenge Being Address</a:t>
            </a:r>
          </a:p>
        </p:txBody>
      </p:sp>
      <p:sp>
        <p:nvSpPr>
          <p:cNvPr id="6" name="TextBox 5"/>
          <p:cNvSpPr txBox="1"/>
          <p:nvPr/>
        </p:nvSpPr>
        <p:spPr>
          <a:xfrm rot="5400000">
            <a:off x="-1656793" y="3731785"/>
            <a:ext cx="4419110" cy="523220"/>
          </a:xfrm>
          <a:prstGeom prst="rect">
            <a:avLst/>
          </a:prstGeom>
          <a:noFill/>
          <a:ln>
            <a:noFill/>
          </a:ln>
        </p:spPr>
        <p:txBody>
          <a:bodyPr wrap="square" rtlCol="0">
            <a:spAutoFit/>
          </a:bodyPr>
          <a:lstStyle/>
          <a:p>
            <a:pPr algn="ctr">
              <a:buFontTx/>
              <a:buNone/>
            </a:pPr>
            <a:r>
              <a:rPr lang="en-US" sz="2800" dirty="0">
                <a:solidFill>
                  <a:srgbClr val="19428C"/>
                </a:solidFill>
              </a:rPr>
              <a:t>MLOS Option</a:t>
            </a:r>
          </a:p>
        </p:txBody>
      </p:sp>
      <p:sp>
        <p:nvSpPr>
          <p:cNvPr id="11" name="TextBox 10"/>
          <p:cNvSpPr txBox="1"/>
          <p:nvPr/>
        </p:nvSpPr>
        <p:spPr>
          <a:xfrm>
            <a:off x="1271751" y="797125"/>
            <a:ext cx="7735824" cy="5475345"/>
          </a:xfrm>
          <a:prstGeom prst="rect">
            <a:avLst/>
          </a:prstGeom>
          <a:noFill/>
        </p:spPr>
        <p:txBody>
          <a:bodyPr wrap="square" rtlCol="0">
            <a:spAutoFit/>
          </a:bodyPr>
          <a:lstStyle/>
          <a:p>
            <a:pPr marL="285750" indent="-285750">
              <a:spcBef>
                <a:spcPct val="20000"/>
              </a:spcBef>
              <a:buFontTx/>
              <a:buChar char="•"/>
            </a:pPr>
            <a:r>
              <a:rPr lang="en-US" sz="2300" dirty="0"/>
              <a:t>Running DISORT is computationally intensive, typically more than 90% of the processing budget at each spectral point</a:t>
            </a:r>
          </a:p>
          <a:p>
            <a:pPr marL="628650" lvl="1" indent="-228600">
              <a:spcBef>
                <a:spcPct val="20000"/>
              </a:spcBef>
              <a:buFontTx/>
              <a:buChar char="–"/>
            </a:pPr>
            <a:r>
              <a:rPr lang="en-US" sz="2000" dirty="0">
                <a:solidFill>
                  <a:srgbClr val="19428C"/>
                </a:solidFill>
              </a:rPr>
              <a:t>The problem is exacerbated when solar scattering is modeled</a:t>
            </a:r>
          </a:p>
          <a:p>
            <a:pPr marL="628650" lvl="1" indent="-228600">
              <a:spcBef>
                <a:spcPct val="20000"/>
              </a:spcBef>
              <a:buFontTx/>
              <a:buChar char="–"/>
            </a:pPr>
            <a:r>
              <a:rPr lang="en-US" sz="2000" dirty="0">
                <a:solidFill>
                  <a:srgbClr val="19428C"/>
                </a:solidFill>
              </a:rPr>
              <a:t>It is further exacerbated when fine spectral resolution (e.g. line-by-line processing) is required</a:t>
            </a:r>
          </a:p>
          <a:p>
            <a:pPr marL="285750" indent="-285750">
              <a:spcBef>
                <a:spcPct val="20000"/>
              </a:spcBef>
              <a:buFontTx/>
              <a:buChar char="•"/>
            </a:pPr>
            <a:r>
              <a:rPr lang="en-US" sz="2300" dirty="0"/>
              <a:t>If multiple lines-of-sight (LOS’s) are to be modeled for a </a:t>
            </a:r>
            <a:r>
              <a:rPr lang="en-US" sz="2300" b="1" i="1" dirty="0">
                <a:solidFill>
                  <a:srgbClr val="C00000"/>
                </a:solidFill>
              </a:rPr>
              <a:t>fixed scene</a:t>
            </a:r>
            <a:r>
              <a:rPr lang="en-US" sz="2300" dirty="0"/>
              <a:t>, then considerable computationally processing time can be saved by re-using the DISORT general solution:</a:t>
            </a:r>
          </a:p>
          <a:p>
            <a:pPr marL="628650" lvl="1" indent="-228600">
              <a:spcBef>
                <a:spcPct val="20000"/>
              </a:spcBef>
              <a:buFontTx/>
              <a:buChar char="–"/>
            </a:pPr>
            <a:r>
              <a:rPr lang="en-US" sz="2000" dirty="0">
                <a:solidFill>
                  <a:srgbClr val="19428C"/>
                </a:solidFill>
              </a:rPr>
              <a:t>Typically, each LOS after the first only adds </a:t>
            </a:r>
            <a:r>
              <a:rPr lang="en-US" sz="1400" dirty="0">
                <a:solidFill>
                  <a:srgbClr val="19428C"/>
                </a:solidFill>
              </a:rPr>
              <a:t>~</a:t>
            </a:r>
            <a:r>
              <a:rPr lang="en-US" sz="2000" dirty="0">
                <a:solidFill>
                  <a:srgbClr val="19428C"/>
                </a:solidFill>
              </a:rPr>
              <a:t>10% to processing time</a:t>
            </a:r>
          </a:p>
          <a:p>
            <a:pPr marL="800100" lvl="1">
              <a:spcBef>
                <a:spcPct val="20000"/>
              </a:spcBef>
            </a:pPr>
            <a:r>
              <a:rPr lang="en-US" sz="1950" i="1" dirty="0"/>
              <a:t>11 LOS’s can be processed in same time as 2 independent LOS’s</a:t>
            </a:r>
            <a:r>
              <a:rPr lang="en-US" sz="1950" dirty="0"/>
              <a:t> </a:t>
            </a:r>
          </a:p>
          <a:p>
            <a:pPr marL="628650" lvl="1" indent="-228600">
              <a:spcBef>
                <a:spcPct val="20000"/>
              </a:spcBef>
              <a:buFontTx/>
              <a:buChar char="–"/>
            </a:pPr>
            <a:r>
              <a:rPr lang="en-US" sz="2000" dirty="0">
                <a:solidFill>
                  <a:srgbClr val="19428C"/>
                </a:solidFill>
              </a:rPr>
              <a:t>A </a:t>
            </a:r>
            <a:r>
              <a:rPr lang="en-US" sz="2000" b="1" i="1" dirty="0">
                <a:solidFill>
                  <a:srgbClr val="C00000"/>
                </a:solidFill>
              </a:rPr>
              <a:t>fixed scene</a:t>
            </a:r>
            <a:r>
              <a:rPr lang="en-US" sz="2000" dirty="0">
                <a:solidFill>
                  <a:srgbClr val="19428C"/>
                </a:solidFill>
              </a:rPr>
              <a:t> is defined a one in which the solar zenith angle does not vary significantly, and the atmosphere definition is constant</a:t>
            </a:r>
          </a:p>
          <a:p>
            <a:pPr marL="628650" lvl="1" indent="-228600">
              <a:spcBef>
                <a:spcPct val="20000"/>
              </a:spcBef>
              <a:buFontTx/>
              <a:buChar char="–"/>
            </a:pPr>
            <a:r>
              <a:rPr lang="en-US" sz="2000" dirty="0">
                <a:solidFill>
                  <a:srgbClr val="19428C"/>
                </a:solidFill>
              </a:rPr>
              <a:t>One can arbitrarily vary the sensor</a:t>
            </a:r>
          </a:p>
          <a:p>
            <a:pPr marL="633413" lvl="1">
              <a:spcBef>
                <a:spcPct val="20000"/>
              </a:spcBef>
              <a:tabLst>
                <a:tab pos="2460625" algn="l"/>
                <a:tab pos="7548563" algn="r"/>
              </a:tabLst>
            </a:pPr>
            <a:r>
              <a:rPr lang="en-US" sz="1950" i="1" dirty="0"/>
              <a:t>Location	View Direction	Relative Solar Azimuth Angle</a:t>
            </a:r>
          </a:p>
          <a:p>
            <a:pPr marL="633413" lvl="1" algn="ctr">
              <a:spcBef>
                <a:spcPct val="20000"/>
              </a:spcBef>
              <a:tabLst>
                <a:tab pos="7543800" algn="r"/>
              </a:tabLst>
            </a:pPr>
            <a:r>
              <a:rPr lang="en-US" sz="1950" i="1" dirty="0"/>
              <a:t>Imaged pixel spectral reflectance for down-looking LOS’s</a:t>
            </a:r>
          </a:p>
        </p:txBody>
      </p:sp>
    </p:spTree>
    <p:extLst>
      <p:ext uri="{BB962C8B-B14F-4D97-AF65-F5344CB8AC3E}">
        <p14:creationId xmlns:p14="http://schemas.microsoft.com/office/powerpoint/2010/main" val="365780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GUI Set Up</a:t>
            </a:r>
          </a:p>
        </p:txBody>
      </p:sp>
      <p:sp>
        <p:nvSpPr>
          <p:cNvPr id="6" name="TextBox 5"/>
          <p:cNvSpPr txBox="1"/>
          <p:nvPr/>
        </p:nvSpPr>
        <p:spPr>
          <a:xfrm rot="5400000">
            <a:off x="-1656793" y="3731785"/>
            <a:ext cx="4419110" cy="523220"/>
          </a:xfrm>
          <a:prstGeom prst="rect">
            <a:avLst/>
          </a:prstGeom>
          <a:noFill/>
          <a:ln>
            <a:noFill/>
          </a:ln>
        </p:spPr>
        <p:txBody>
          <a:bodyPr wrap="square" rtlCol="0">
            <a:spAutoFit/>
          </a:bodyPr>
          <a:lstStyle/>
          <a:p>
            <a:pPr algn="ctr">
              <a:buFontTx/>
              <a:buNone/>
            </a:pPr>
            <a:r>
              <a:rPr lang="en-US" sz="2800" dirty="0">
                <a:solidFill>
                  <a:srgbClr val="19428C"/>
                </a:solidFill>
              </a:rPr>
              <a:t>MLOS Option</a:t>
            </a:r>
          </a:p>
        </p:txBody>
      </p:sp>
      <p:sp>
        <p:nvSpPr>
          <p:cNvPr id="11" name="TextBox 10"/>
          <p:cNvSpPr txBox="1"/>
          <p:nvPr/>
        </p:nvSpPr>
        <p:spPr>
          <a:xfrm>
            <a:off x="1286380" y="797125"/>
            <a:ext cx="7857619" cy="415498"/>
          </a:xfrm>
          <a:prstGeom prst="rect">
            <a:avLst/>
          </a:prstGeom>
          <a:noFill/>
        </p:spPr>
        <p:txBody>
          <a:bodyPr wrap="square" rtlCol="0">
            <a:spAutoFit/>
          </a:bodyPr>
          <a:lstStyle/>
          <a:p>
            <a:pPr algn="ctr">
              <a:spcBef>
                <a:spcPct val="20000"/>
              </a:spcBef>
            </a:pPr>
            <a:r>
              <a:rPr lang="en-US" sz="2100" b="1" dirty="0"/>
              <a:t>The MLOS option is relatively easy to set up with the MODTRAN6 GUI</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370" r="68431" b="41792"/>
          <a:stretch/>
        </p:blipFill>
        <p:spPr bwMode="auto">
          <a:xfrm>
            <a:off x="1484983" y="1228953"/>
            <a:ext cx="7475861" cy="533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94483" y="1514247"/>
            <a:ext cx="1733703" cy="42428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608576" y="2178711"/>
            <a:ext cx="914400" cy="39319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580083" y="2872436"/>
            <a:ext cx="738835" cy="33162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638799" y="4364737"/>
            <a:ext cx="999666" cy="39319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788682" y="3953258"/>
            <a:ext cx="999666" cy="39319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638525" y="3467733"/>
            <a:ext cx="999666" cy="393192"/>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642261" y="6042355"/>
            <a:ext cx="1733703" cy="481584"/>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001414" y="5062118"/>
            <a:ext cx="536447" cy="276759"/>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354982" y="5505907"/>
            <a:ext cx="874837" cy="276759"/>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5416" t="12190" r="65986" b="77920"/>
          <a:stretch/>
        </p:blipFill>
        <p:spPr bwMode="auto">
          <a:xfrm>
            <a:off x="6710515" y="1272854"/>
            <a:ext cx="2213013" cy="848553"/>
          </a:xfrm>
          <a:prstGeom prst="rect">
            <a:avLst/>
          </a:prstGeom>
          <a:noFill/>
          <a:ln w="38100">
            <a:solidFill>
              <a:srgbClr val="C00000"/>
            </a:solid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8186059" y="1369290"/>
            <a:ext cx="689378" cy="32784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22" name="Rectangle 21"/>
          <p:cNvSpPr/>
          <p:nvPr/>
        </p:nvSpPr>
        <p:spPr>
          <a:xfrm>
            <a:off x="1765138" y="3623108"/>
            <a:ext cx="1282861" cy="327840"/>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1664401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1: Plane-parallel vs Spherical Earth Flux</a:t>
            </a:r>
          </a:p>
        </p:txBody>
      </p:sp>
      <p:sp>
        <p:nvSpPr>
          <p:cNvPr id="6" name="TextBox 5"/>
          <p:cNvSpPr txBox="1"/>
          <p:nvPr/>
        </p:nvSpPr>
        <p:spPr>
          <a:xfrm rot="5400000">
            <a:off x="-1656793" y="3731785"/>
            <a:ext cx="4419110" cy="523220"/>
          </a:xfrm>
          <a:prstGeom prst="rect">
            <a:avLst/>
          </a:prstGeom>
          <a:noFill/>
          <a:ln>
            <a:noFill/>
          </a:ln>
        </p:spPr>
        <p:txBody>
          <a:bodyPr wrap="square" rtlCol="0">
            <a:spAutoFit/>
          </a:bodyPr>
          <a:lstStyle/>
          <a:p>
            <a:pPr algn="ctr">
              <a:buFontTx/>
              <a:buNone/>
            </a:pPr>
            <a:r>
              <a:rPr lang="en-US" sz="2800" dirty="0">
                <a:solidFill>
                  <a:srgbClr val="19428C"/>
                </a:solidFill>
              </a:rPr>
              <a:t>Hemispherical Vertical Flux</a:t>
            </a:r>
          </a:p>
        </p:txBody>
      </p:sp>
      <p:sp>
        <p:nvSpPr>
          <p:cNvPr id="11" name="TextBox 10"/>
          <p:cNvSpPr txBox="1"/>
          <p:nvPr/>
        </p:nvSpPr>
        <p:spPr>
          <a:xfrm>
            <a:off x="1271751" y="797125"/>
            <a:ext cx="7735824" cy="5875455"/>
          </a:xfrm>
          <a:prstGeom prst="rect">
            <a:avLst/>
          </a:prstGeom>
          <a:noFill/>
        </p:spPr>
        <p:txBody>
          <a:bodyPr wrap="square" rtlCol="0">
            <a:spAutoFit/>
          </a:bodyPr>
          <a:lstStyle/>
          <a:p>
            <a:pPr marL="285750" indent="-285750">
              <a:spcBef>
                <a:spcPct val="20000"/>
              </a:spcBef>
              <a:buFontTx/>
              <a:buChar char="•"/>
            </a:pPr>
            <a:r>
              <a:rPr lang="en-US" sz="2200" dirty="0"/>
              <a:t>DISORT within MODTRAN has been modified to generate segment radiances for spherical Earth refractive geometry paths</a:t>
            </a:r>
          </a:p>
          <a:p>
            <a:pPr marL="285750" indent="-285750">
              <a:spcBef>
                <a:spcPct val="20000"/>
              </a:spcBef>
              <a:buFontTx/>
              <a:buChar char="•"/>
            </a:pPr>
            <a:r>
              <a:rPr lang="en-US" sz="2200" dirty="0"/>
              <a:t>However, the MODTRAN spectral flux output are the DISORT plane parallel atmosphere solar and thermal values</a:t>
            </a:r>
          </a:p>
          <a:p>
            <a:pPr marL="285750" indent="-285750">
              <a:spcBef>
                <a:spcPct val="20000"/>
              </a:spcBef>
              <a:buFontTx/>
              <a:buChar char="•"/>
            </a:pPr>
            <a:r>
              <a:rPr lang="en-US" sz="2200" dirty="0"/>
              <a:t>Question: </a:t>
            </a:r>
            <a:r>
              <a:rPr lang="en-US" sz="2200" i="1" dirty="0">
                <a:solidFill>
                  <a:srgbClr val="C00000"/>
                </a:solidFill>
              </a:rPr>
              <a:t>How large is the error introduced by ignoring the spherical Earth and refraction?</a:t>
            </a:r>
          </a:p>
          <a:p>
            <a:pPr marL="285750" indent="-285750">
              <a:spcBef>
                <a:spcPct val="20000"/>
              </a:spcBef>
              <a:spcAft>
                <a:spcPts val="1200"/>
              </a:spcAft>
              <a:buFontTx/>
              <a:buChar char="•"/>
            </a:pPr>
            <a:r>
              <a:rPr lang="en-US" sz="2300" dirty="0"/>
              <a:t>Thermal flux is defined by a hemispherical integration of path radiances</a:t>
            </a:r>
          </a:p>
          <a:p>
            <a:pPr marL="285750" indent="-285750">
              <a:spcBef>
                <a:spcPct val="20000"/>
              </a:spcBef>
              <a:buFontTx/>
              <a:buChar char="•"/>
            </a:pPr>
            <a:r>
              <a:rPr lang="en-US" sz="2200" dirty="0"/>
              <a:t>MODTRAN spherical Earth refractive path radiances were angu-larly integrated and compared to DISORT surface flux values</a:t>
            </a:r>
          </a:p>
          <a:p>
            <a:pPr marL="628650" lvl="1" indent="-228600">
              <a:spcBef>
                <a:spcPct val="20000"/>
              </a:spcBef>
              <a:buFontTx/>
              <a:buChar char="–"/>
            </a:pPr>
            <a:r>
              <a:rPr lang="en-US" sz="1900" dirty="0">
                <a:solidFill>
                  <a:srgbClr val="19428C"/>
                </a:solidFill>
              </a:rPr>
              <a:t>MODTRAN line-by-line algorithm at 0.001 cm</a:t>
            </a:r>
            <a:r>
              <a:rPr lang="en-US" sz="1900" baseline="30000" dirty="0">
                <a:solidFill>
                  <a:srgbClr val="19428C"/>
                </a:solidFill>
              </a:rPr>
              <a:t>-1</a:t>
            </a:r>
            <a:endParaRPr lang="en-US" sz="1900" dirty="0">
              <a:solidFill>
                <a:srgbClr val="19428C"/>
              </a:solidFill>
            </a:endParaRPr>
          </a:p>
          <a:p>
            <a:pPr marL="628650" lvl="1" indent="-228600">
              <a:spcBef>
                <a:spcPct val="20000"/>
              </a:spcBef>
              <a:buFontTx/>
              <a:buChar char="–"/>
            </a:pPr>
            <a:r>
              <a:rPr lang="en-US" sz="1900" dirty="0">
                <a:solidFill>
                  <a:srgbClr val="19428C"/>
                </a:solidFill>
              </a:rPr>
              <a:t>4 to 30 </a:t>
            </a:r>
            <a:r>
              <a:rPr lang="en-US" sz="1900" i="1" dirty="0">
                <a:solidFill>
                  <a:srgbClr val="19428C"/>
                </a:solidFill>
                <a:sym typeface="Symbol"/>
              </a:rPr>
              <a:t></a:t>
            </a:r>
            <a:r>
              <a:rPr lang="en-US" sz="1900" dirty="0">
                <a:solidFill>
                  <a:srgbClr val="19428C"/>
                </a:solidFill>
                <a:sym typeface="Symbol"/>
              </a:rPr>
              <a:t>m with a 10 nm triangular slit</a:t>
            </a:r>
          </a:p>
          <a:p>
            <a:pPr marL="628650" lvl="1" indent="-228600">
              <a:spcBef>
                <a:spcPct val="20000"/>
              </a:spcBef>
              <a:buFontTx/>
              <a:buChar char="–"/>
            </a:pPr>
            <a:r>
              <a:rPr lang="en-US" sz="1900" dirty="0">
                <a:solidFill>
                  <a:srgbClr val="19428C"/>
                </a:solidFill>
                <a:sym typeface="Symbol"/>
              </a:rPr>
              <a:t>16 stream DISORT; corresponding 8 upward viewing Gaussian angles and weights</a:t>
            </a:r>
          </a:p>
          <a:p>
            <a:pPr marL="628650" lvl="1" indent="-228600">
              <a:spcBef>
                <a:spcPct val="20000"/>
              </a:spcBef>
              <a:buFontTx/>
              <a:buChar char="–"/>
            </a:pPr>
            <a:r>
              <a:rPr lang="en-US" sz="1900" dirty="0">
                <a:solidFill>
                  <a:srgbClr val="19428C"/>
                </a:solidFill>
                <a:sym typeface="Symbol"/>
              </a:rPr>
              <a:t>Mid-latitude summer atmosphere with 400 ppmV CO</a:t>
            </a:r>
            <a:r>
              <a:rPr lang="en-US" sz="1900" baseline="-25000" dirty="0">
                <a:solidFill>
                  <a:srgbClr val="19428C"/>
                </a:solidFill>
                <a:sym typeface="Symbol"/>
              </a:rPr>
              <a:t>2</a:t>
            </a:r>
            <a:r>
              <a:rPr lang="en-US" sz="1900" dirty="0">
                <a:solidFill>
                  <a:srgbClr val="19428C"/>
                </a:solidFill>
                <a:sym typeface="Symbol"/>
              </a:rPr>
              <a:t>; desert aerosol with 15 m/sec wind speed (31.1 km visibility)</a:t>
            </a:r>
            <a:endParaRPr lang="en-US" sz="1900" dirty="0">
              <a:solidFill>
                <a:srgbClr val="19428C"/>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3581023"/>
              </p:ext>
            </p:extLst>
          </p:nvPr>
        </p:nvGraphicFramePr>
        <p:xfrm>
          <a:off x="3616497" y="3426329"/>
          <a:ext cx="3208337" cy="568325"/>
        </p:xfrm>
        <a:graphic>
          <a:graphicData uri="http://schemas.openxmlformats.org/presentationml/2006/ole">
            <mc:AlternateContent xmlns:mc="http://schemas.openxmlformats.org/markup-compatibility/2006">
              <mc:Choice xmlns:v="urn:schemas-microsoft-com:vml" Requires="v">
                <p:oleObj spid="_x0000_s15383" name="Equation" r:id="rId3" imgW="1650960" imgH="291960" progId="Equation.DSMT4">
                  <p:embed/>
                </p:oleObj>
              </mc:Choice>
              <mc:Fallback>
                <p:oleObj name="Equation" r:id="rId3" imgW="1650960" imgH="291960" progId="Equation.DSMT4">
                  <p:embed/>
                  <p:pic>
                    <p:nvPicPr>
                      <p:cNvPr id="0" name="Object 7"/>
                      <p:cNvPicPr>
                        <a:picLocks noChangeAspect="1" noChangeArrowheads="1"/>
                      </p:cNvPicPr>
                      <p:nvPr/>
                    </p:nvPicPr>
                    <p:blipFill>
                      <a:blip r:embed="rId4"/>
                      <a:srcRect/>
                      <a:stretch>
                        <a:fillRect/>
                      </a:stretch>
                    </p:blipFill>
                    <p:spPr bwMode="auto">
                      <a:xfrm>
                        <a:off x="3616497" y="3426329"/>
                        <a:ext cx="3208337" cy="5683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306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7332" y="234726"/>
            <a:ext cx="7846668" cy="523220"/>
          </a:xfrm>
          <a:prstGeom prst="rect">
            <a:avLst/>
          </a:prstGeom>
          <a:noFill/>
        </p:spPr>
        <p:txBody>
          <a:bodyPr wrap="square" rtlCol="0">
            <a:spAutoFit/>
          </a:bodyPr>
          <a:lstStyle/>
          <a:p>
            <a:pPr algn="ctr"/>
            <a:r>
              <a:rPr lang="en-US" sz="2800" b="1" dirty="0">
                <a:solidFill>
                  <a:srgbClr val="19428C"/>
                </a:solidFill>
              </a:rPr>
              <a:t>Application 1: Results</a:t>
            </a:r>
          </a:p>
        </p:txBody>
      </p:sp>
      <p:sp>
        <p:nvSpPr>
          <p:cNvPr id="6" name="TextBox 5"/>
          <p:cNvSpPr txBox="1"/>
          <p:nvPr/>
        </p:nvSpPr>
        <p:spPr>
          <a:xfrm rot="5400000">
            <a:off x="-1656793" y="3731785"/>
            <a:ext cx="4419110" cy="523220"/>
          </a:xfrm>
          <a:prstGeom prst="rect">
            <a:avLst/>
          </a:prstGeom>
          <a:noFill/>
          <a:ln>
            <a:noFill/>
          </a:ln>
        </p:spPr>
        <p:txBody>
          <a:bodyPr wrap="square" rtlCol="0">
            <a:spAutoFit/>
          </a:bodyPr>
          <a:lstStyle/>
          <a:p>
            <a:pPr algn="ctr">
              <a:buFontTx/>
              <a:buNone/>
            </a:pPr>
            <a:r>
              <a:rPr lang="en-US" sz="2800" dirty="0">
                <a:solidFill>
                  <a:srgbClr val="19428C"/>
                </a:solidFill>
              </a:rPr>
              <a:t>Hemispherical Vertical Flux</a:t>
            </a:r>
          </a:p>
        </p:txBody>
      </p:sp>
      <p:sp>
        <p:nvSpPr>
          <p:cNvPr id="11" name="TextBox 10"/>
          <p:cNvSpPr txBox="1"/>
          <p:nvPr/>
        </p:nvSpPr>
        <p:spPr>
          <a:xfrm>
            <a:off x="1271751" y="797125"/>
            <a:ext cx="7735824" cy="1526572"/>
          </a:xfrm>
          <a:prstGeom prst="rect">
            <a:avLst/>
          </a:prstGeom>
          <a:noFill/>
        </p:spPr>
        <p:txBody>
          <a:bodyPr wrap="square" rtlCol="0">
            <a:spAutoFit/>
          </a:bodyPr>
          <a:lstStyle/>
          <a:p>
            <a:pPr marL="285750" indent="-285750">
              <a:spcBef>
                <a:spcPct val="20000"/>
              </a:spcBef>
              <a:buFontTx/>
              <a:buChar char="•"/>
            </a:pPr>
            <a:r>
              <a:rPr lang="en-US" sz="2200" dirty="0"/>
              <a:t>The 8 path MLOS radiance calculation ran in 96 minutes</a:t>
            </a:r>
          </a:p>
          <a:p>
            <a:pPr marL="628650" lvl="1" indent="-228600">
              <a:spcBef>
                <a:spcPct val="20000"/>
              </a:spcBef>
              <a:buFontTx/>
              <a:buChar char="–"/>
            </a:pPr>
            <a:r>
              <a:rPr lang="en-US" sz="1900" dirty="0">
                <a:solidFill>
                  <a:srgbClr val="19428C"/>
                </a:solidFill>
              </a:rPr>
              <a:t>Without the MLOS option:  &gt; 7.5 hours</a:t>
            </a:r>
          </a:p>
          <a:p>
            <a:pPr marL="285750" lvl="0" indent="-285750">
              <a:spcBef>
                <a:spcPct val="20000"/>
              </a:spcBef>
              <a:buFontTx/>
              <a:buChar char="•"/>
            </a:pPr>
            <a:r>
              <a:rPr lang="en-US" sz="2200" dirty="0">
                <a:solidFill>
                  <a:prstClr val="black"/>
                </a:solidFill>
              </a:rPr>
              <a:t>The plane-parallel atmosphere fluxes are too large, but residuals are universally less than 0.5%</a:t>
            </a:r>
            <a:endParaRPr lang="en-US" sz="1900" dirty="0">
              <a:solidFill>
                <a:srgbClr val="19428C"/>
              </a:solidFill>
            </a:endParaRPr>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239"/>
          <a:stretch/>
        </p:blipFill>
        <p:spPr bwMode="auto">
          <a:xfrm>
            <a:off x="2040982" y="2230245"/>
            <a:ext cx="6202997" cy="440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592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C00000"/>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solidFill>
            <a:srgbClr val="19428C"/>
          </a:solidFill>
        </a:ln>
      </a:spPr>
      <a:bodyPr wrap="square" rtlCol="0">
        <a:spAutoFit/>
      </a:bodyPr>
      <a:lstStyle>
        <a:defPPr>
          <a:buFontTx/>
          <a:buNone/>
          <a:defRPr sz="1200" b="1" dirty="0" smtClean="0">
            <a:solidFill>
              <a:srgbClr val="19428C"/>
            </a:solidFill>
            <a:latin typeface="Cambr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18058</TotalTime>
  <Words>1674</Words>
  <Application>Microsoft Office PowerPoint</Application>
  <PresentationFormat>On-screen Show (4:3)</PresentationFormat>
  <Paragraphs>170</Paragraphs>
  <Slides>20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JustJumpMarketing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Furman</dc:creator>
  <cp:lastModifiedBy>Lex Berk</cp:lastModifiedBy>
  <cp:revision>202</cp:revision>
  <cp:lastPrinted>2017-07-20T20:51:56Z</cp:lastPrinted>
  <dcterms:created xsi:type="dcterms:W3CDTF">2016-07-29T16:31:49Z</dcterms:created>
  <dcterms:modified xsi:type="dcterms:W3CDTF">2018-06-04T12:44:18Z</dcterms:modified>
</cp:coreProperties>
</file>