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sldIdLst>
    <p:sldId id="256" r:id="rId3"/>
    <p:sldId id="260" r:id="rId4"/>
    <p:sldId id="261" r:id="rId5"/>
    <p:sldId id="285" r:id="rId6"/>
    <p:sldId id="263" r:id="rId7"/>
    <p:sldId id="264" r:id="rId8"/>
    <p:sldId id="265" r:id="rId9"/>
    <p:sldId id="266" r:id="rId10"/>
    <p:sldId id="268" r:id="rId11"/>
    <p:sldId id="283" r:id="rId12"/>
    <p:sldId id="269" r:id="rId13"/>
    <p:sldId id="270" r:id="rId14"/>
    <p:sldId id="271" r:id="rId15"/>
    <p:sldId id="272" r:id="rId16"/>
    <p:sldId id="287" r:id="rId17"/>
    <p:sldId id="278" r:id="rId18"/>
    <p:sldId id="279" r:id="rId19"/>
    <p:sldId id="280" r:id="rId20"/>
    <p:sldId id="275" r:id="rId21"/>
    <p:sldId id="288"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66" autoAdjust="0"/>
    <p:restoredTop sz="80554" autoAdjust="0"/>
  </p:normalViewPr>
  <p:slideViewPr>
    <p:cSldViewPr>
      <p:cViewPr varScale="1">
        <p:scale>
          <a:sx n="77" d="100"/>
          <a:sy n="77" d="100"/>
        </p:scale>
        <p:origin x="881" y="36"/>
      </p:cViewPr>
      <p:guideLst>
        <p:guide orient="horz" pos="2160"/>
        <p:guide pos="2880"/>
      </p:guideLst>
    </p:cSldViewPr>
  </p:slideViewPr>
  <p:notesTextViewPr>
    <p:cViewPr>
      <p:scale>
        <a:sx n="1" d="1"/>
        <a:sy n="1" d="1"/>
      </p:scale>
      <p:origin x="0" y="0"/>
    </p:cViewPr>
  </p:notesTextViewPr>
  <p:sorterViewPr>
    <p:cViewPr>
      <p:scale>
        <a:sx n="100" d="100"/>
        <a:sy n="100" d="100"/>
      </p:scale>
      <p:origin x="0" y="-9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CF8D3-9ABB-4F2D-8BF9-5C0212C06494}" type="datetimeFigureOut">
              <a:rPr lang="en-US" smtClean="0"/>
              <a:t>6/3/2018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3827E5-C9BF-4BB6-B9D1-CC331D2B85F6}" type="slidenum">
              <a:rPr lang="en-US" smtClean="0"/>
              <a:t>‹#›</a:t>
            </a:fld>
            <a:endParaRPr lang="en-US"/>
          </a:p>
        </p:txBody>
      </p:sp>
    </p:spTree>
    <p:extLst>
      <p:ext uri="{BB962C8B-B14F-4D97-AF65-F5344CB8AC3E}">
        <p14:creationId xmlns:p14="http://schemas.microsoft.com/office/powerpoint/2010/main" val="382151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 facing the current comparisons:</a:t>
            </a:r>
          </a:p>
          <a:p>
            <a:pPr marL="228600" indent="-228600">
              <a:buAutoNum type="arabicPeriod"/>
            </a:pPr>
            <a:r>
              <a:rPr lang="en-US" baseline="0" dirty="0" smtClean="0"/>
              <a:t>both intermediate reference systems are old</a:t>
            </a:r>
          </a:p>
          <a:p>
            <a:pPr marL="0" indent="0">
              <a:buNone/>
            </a:pPr>
            <a:r>
              <a:rPr lang="en-US" baseline="0" dirty="0" smtClean="0"/>
              <a:t>AIRS = 2002</a:t>
            </a:r>
          </a:p>
          <a:p>
            <a:pPr marL="0" indent="0">
              <a:buNone/>
            </a:pPr>
            <a:r>
              <a:rPr lang="en-US" baseline="0" dirty="0" smtClean="0"/>
              <a:t>IASI-A = 2006, IASI-B 2012</a:t>
            </a:r>
          </a:p>
          <a:p>
            <a:pPr marL="0" indent="0">
              <a:buNone/>
            </a:pPr>
            <a:r>
              <a:rPr lang="en-US" baseline="0" dirty="0" smtClean="0"/>
              <a:t>Once these systems stop working, they are unavailable for intermediate comparisons</a:t>
            </a:r>
          </a:p>
          <a:p>
            <a:pPr marL="0" indent="0">
              <a:buNone/>
            </a:pPr>
            <a:r>
              <a:rPr lang="en-US" baseline="0" dirty="0" smtClean="0"/>
              <a:t>2. Both </a:t>
            </a:r>
            <a:r>
              <a:rPr lang="en-US" baseline="0" dirty="0" err="1" smtClean="0"/>
              <a:t>CrIS</a:t>
            </a:r>
            <a:r>
              <a:rPr lang="en-US" baseline="0" dirty="0" smtClean="0"/>
              <a:t> systems have significantly lower noise than these references</a:t>
            </a:r>
          </a:p>
          <a:p>
            <a:pPr marL="0" indent="0">
              <a:buNone/>
            </a:pPr>
            <a:r>
              <a:rPr lang="en-US" baseline="0" dirty="0" smtClean="0"/>
              <a:t>Comparisons can end up hitting the reference source noise floor first</a:t>
            </a:r>
            <a:endParaRPr lang="en-US" dirty="0"/>
          </a:p>
        </p:txBody>
      </p:sp>
      <p:sp>
        <p:nvSpPr>
          <p:cNvPr id="4" name="Slide Number Placeholder 3"/>
          <p:cNvSpPr>
            <a:spLocks noGrp="1"/>
          </p:cNvSpPr>
          <p:nvPr>
            <p:ph type="sldNum" sz="quarter" idx="10"/>
          </p:nvPr>
        </p:nvSpPr>
        <p:spPr/>
        <p:txBody>
          <a:bodyPr/>
          <a:lstStyle/>
          <a:p>
            <a:fld id="{FB5BD307-40C1-4679-BD21-AE2EE6E5DB08}" type="slidenum">
              <a:rPr lang="en-US" smtClean="0"/>
              <a:pPr/>
              <a:t>3</a:t>
            </a:fld>
            <a:endParaRPr lang="en-US"/>
          </a:p>
        </p:txBody>
      </p:sp>
    </p:spTree>
    <p:extLst>
      <p:ext uri="{BB962C8B-B14F-4D97-AF65-F5344CB8AC3E}">
        <p14:creationId xmlns:p14="http://schemas.microsoft.com/office/powerpoint/2010/main" val="211158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xfrm>
            <a:off x="731838" y="4560888"/>
            <a:ext cx="5851525" cy="4144962"/>
          </a:xfrm>
          <a:noFill/>
          <a:ln/>
        </p:spPr>
        <p:txBody>
          <a:bodyPr/>
          <a:lstStyle/>
          <a:p>
            <a:r>
              <a:rPr lang="en-US" dirty="0" smtClean="0"/>
              <a:t>- </a:t>
            </a:r>
            <a:r>
              <a:rPr lang="en-US" dirty="0" err="1" smtClean="0"/>
              <a:t>CrIS</a:t>
            </a:r>
            <a:r>
              <a:rPr lang="en-US" dirty="0" smtClean="0"/>
              <a:t> and ATMS form the core instrument suite (aka </a:t>
            </a:r>
            <a:r>
              <a:rPr lang="en-US" dirty="0" err="1" smtClean="0"/>
              <a:t>CrIMSS</a:t>
            </a:r>
            <a:r>
              <a:rPr lang="en-US" dirty="0" smtClean="0"/>
              <a:t> – </a:t>
            </a:r>
            <a:r>
              <a:rPr lang="en-US" dirty="0" err="1" smtClean="0"/>
              <a:t>Crosstrack</a:t>
            </a:r>
            <a:r>
              <a:rPr lang="en-US" dirty="0" smtClean="0"/>
              <a:t> Infrared and Microwave Sounding Suite) on NPP that are</a:t>
            </a:r>
            <a:r>
              <a:rPr lang="en-US" baseline="0" dirty="0" smtClean="0"/>
              <a:t> </a:t>
            </a:r>
            <a:r>
              <a:rPr lang="en-US" dirty="0" smtClean="0"/>
              <a:t>used to produce accurate temperature, water vapor, and pressure profiles</a:t>
            </a:r>
          </a:p>
          <a:p>
            <a:r>
              <a:rPr lang="en-US" dirty="0" smtClean="0"/>
              <a:t>- </a:t>
            </a:r>
            <a:r>
              <a:rPr lang="en-US" dirty="0" err="1" smtClean="0"/>
              <a:t>CrIS</a:t>
            </a:r>
            <a:r>
              <a:rPr lang="en-US" dirty="0" smtClean="0"/>
              <a:t> and ATMS are used in tandem for all weather atmospheric sounding, with ATMS specifically providing cloudy condition sounding capability. </a:t>
            </a:r>
          </a:p>
          <a:p>
            <a:pPr>
              <a:buFontTx/>
              <a:buChar char="-"/>
            </a:pPr>
            <a:r>
              <a:rPr lang="en-US" dirty="0" err="1" smtClean="0"/>
              <a:t>CrIS</a:t>
            </a:r>
            <a:r>
              <a:rPr lang="en-US" dirty="0" smtClean="0"/>
              <a:t>, a Michelson interferometer, collects data in the </a:t>
            </a:r>
            <a:r>
              <a:rPr lang="en-US" dirty="0" err="1" smtClean="0"/>
              <a:t>interferogram</a:t>
            </a:r>
            <a:r>
              <a:rPr lang="en-US" dirty="0" smtClean="0"/>
              <a:t> mode which is converted back to atmospheric spectra on the ground.  ATMS is a microwave radiometer. </a:t>
            </a:r>
          </a:p>
          <a:p>
            <a:pPr>
              <a:buFontTx/>
              <a:buChar char="-"/>
            </a:pPr>
            <a:r>
              <a:rPr lang="en-US" dirty="0" smtClean="0"/>
              <a:t>The </a:t>
            </a:r>
            <a:r>
              <a:rPr lang="en-US" dirty="0" err="1" smtClean="0"/>
              <a:t>CrIS</a:t>
            </a:r>
            <a:r>
              <a:rPr lang="en-US" dirty="0" smtClean="0"/>
              <a:t> and ATMS instrument footprints are co-aligned and scanned in the cross track direction so as to map a joint swath approximately 2500 km wide. The  ATMS scan is a bit wider than that of </a:t>
            </a:r>
            <a:r>
              <a:rPr lang="en-US" dirty="0" err="1" smtClean="0"/>
              <a:t>CrIS</a:t>
            </a:r>
            <a:r>
              <a:rPr lang="en-US" dirty="0" smtClean="0"/>
              <a:t> to ensure that there are no measurement gaps between successive passes at the equator. </a:t>
            </a:r>
          </a:p>
          <a:p>
            <a:r>
              <a:rPr lang="en-US" dirty="0" smtClean="0"/>
              <a:t>-The raw </a:t>
            </a:r>
            <a:r>
              <a:rPr lang="en-US" dirty="0" err="1" smtClean="0"/>
              <a:t>CrIS</a:t>
            </a:r>
            <a:r>
              <a:rPr lang="en-US" dirty="0" smtClean="0"/>
              <a:t> and ATMS instrument data from the spacecraft are packaged into RDRs. These RDRs are then processed into calibrated radiance spectra, or SDRs, by ground software. The SDRs are then combined and further processed into atmospheric temperature, pressure, and water vapor profile EDRs.</a:t>
            </a:r>
          </a:p>
          <a:p>
            <a:endParaRPr lang="en-US" dirty="0" smtClean="0">
              <a:solidFill>
                <a:srgbClr val="FF0000"/>
              </a:solidFill>
            </a:endParaRPr>
          </a:p>
          <a:p>
            <a:endParaRPr lang="en-US" dirty="0" smtClean="0"/>
          </a:p>
          <a:p>
            <a:endParaRPr lang="en-US" dirty="0" smtClean="0">
              <a:solidFill>
                <a:srgbClr val="FF0000"/>
              </a:solidFill>
            </a:endParaRPr>
          </a:p>
          <a:p>
            <a:endParaRPr lang="en-US" dirty="0" smtClean="0"/>
          </a:p>
        </p:txBody>
      </p:sp>
      <p:pic>
        <p:nvPicPr>
          <p:cNvPr id="346" name="Picture 360" descr="1330color"/>
          <p:cNvPicPr>
            <a:picLocks noChangeAspect="1" noChangeArrowheads="1"/>
          </p:cNvPicPr>
          <p:nvPr/>
        </p:nvPicPr>
        <p:blipFill>
          <a:blip r:embed="rId3" cstate="print">
            <a:clrChange>
              <a:clrFrom>
                <a:srgbClr val="FFFFFF"/>
              </a:clrFrom>
              <a:clrTo>
                <a:srgbClr val="FFFFFF">
                  <a:alpha val="0"/>
                </a:srgbClr>
              </a:clrTo>
            </a:clrChange>
          </a:blip>
          <a:srcRect l="6108" t="4753" b="7620"/>
          <a:stretch>
            <a:fillRect/>
          </a:stretch>
        </p:blipFill>
        <p:spPr bwMode="auto">
          <a:xfrm>
            <a:off x="2124075" y="870916"/>
            <a:ext cx="698500" cy="524497"/>
          </a:xfrm>
          <a:prstGeom prst="rect">
            <a:avLst/>
          </a:prstGeom>
          <a:noFill/>
          <a:ln w="9525">
            <a:noFill/>
            <a:miter lim="800000"/>
            <a:headEnd/>
            <a:tailEnd/>
          </a:ln>
        </p:spPr>
      </p:pic>
    </p:spTree>
    <p:extLst>
      <p:ext uri="{BB962C8B-B14F-4D97-AF65-F5344CB8AC3E}">
        <p14:creationId xmlns:p14="http://schemas.microsoft.com/office/powerpoint/2010/main" val="55013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charts</a:t>
            </a:r>
            <a:r>
              <a:rPr lang="en-US" baseline="0" dirty="0" smtClean="0"/>
              <a:t> show that using well designed comparison case selection criteria (minimize weather variation over the 50 minute time delta) gets reasonably close.  The residuals are still unacceptably high for establishing the relationship between the two datasets.  The RT code approach was a solution that promised to significantly reduce the residuals (plots in right column).</a:t>
            </a:r>
          </a:p>
          <a:p>
            <a:endParaRPr lang="en-US" baseline="0" dirty="0" smtClean="0"/>
          </a:p>
          <a:p>
            <a:r>
              <a:rPr lang="en-US" baseline="0" dirty="0" smtClean="0"/>
              <a:t>We are trying to go from discrepancies of a couple of degrees brightness temperature to a fraction of a degree, via a process that can be automated and works over a statistical sample.  </a:t>
            </a:r>
            <a:endParaRPr lang="en-US" dirty="0" smtClean="0"/>
          </a:p>
          <a:p>
            <a:endParaRPr lang="en-US" dirty="0" smtClean="0"/>
          </a:p>
          <a:p>
            <a:r>
              <a:rPr lang="en-US" dirty="0" smtClean="0"/>
              <a:t>AA case 013     afternoon clear ocean scene</a:t>
            </a:r>
          </a:p>
          <a:p>
            <a:r>
              <a:rPr lang="en-US" dirty="0" smtClean="0"/>
              <a:t>Location:  Atlantic ocean east of Florida, north of Bahamas</a:t>
            </a:r>
            <a:endParaRPr lang="en-US" dirty="0"/>
          </a:p>
        </p:txBody>
      </p:sp>
      <p:sp>
        <p:nvSpPr>
          <p:cNvPr id="4" name="Slide Number Placeholder 3"/>
          <p:cNvSpPr>
            <a:spLocks noGrp="1"/>
          </p:cNvSpPr>
          <p:nvPr>
            <p:ph type="sldNum" sz="quarter" idx="10"/>
          </p:nvPr>
        </p:nvSpPr>
        <p:spPr/>
        <p:txBody>
          <a:bodyPr/>
          <a:lstStyle/>
          <a:p>
            <a:fld id="{FB5BD307-40C1-4679-BD21-AE2EE6E5DB08}" type="slidenum">
              <a:rPr lang="en-US" smtClean="0"/>
              <a:pPr/>
              <a:t>6</a:t>
            </a:fld>
            <a:endParaRPr lang="en-US"/>
          </a:p>
        </p:txBody>
      </p:sp>
    </p:spTree>
    <p:extLst>
      <p:ext uri="{BB962C8B-B14F-4D97-AF65-F5344CB8AC3E}">
        <p14:creationId xmlns:p14="http://schemas.microsoft.com/office/powerpoint/2010/main" val="326350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Note: examples in</a:t>
            </a:r>
            <a:r>
              <a:rPr lang="en-US" sz="1200" baseline="0" dirty="0" smtClean="0"/>
              <a:t> this presentation</a:t>
            </a:r>
            <a:r>
              <a:rPr lang="en-US" sz="1200" dirty="0" smtClean="0"/>
              <a:t> use:  + (</a:t>
            </a:r>
            <a:r>
              <a:rPr lang="en-US" sz="1200" dirty="0" err="1" smtClean="0"/>
              <a:t>RTcalc</a:t>
            </a:r>
            <a:r>
              <a:rPr lang="en-US" sz="1200" dirty="0" smtClean="0"/>
              <a:t>(</a:t>
            </a:r>
            <a:r>
              <a:rPr lang="el-GR" sz="1200" dirty="0" smtClean="0"/>
              <a:t>ν</a:t>
            </a:r>
            <a:r>
              <a:rPr lang="en-US" sz="1200" dirty="0" smtClean="0"/>
              <a:t>)</a:t>
            </a:r>
            <a:r>
              <a:rPr lang="en-US" sz="1200" baseline="-25000" dirty="0" smtClean="0"/>
              <a:t>SNPP</a:t>
            </a:r>
            <a:r>
              <a:rPr lang="en-US" sz="1200" dirty="0" smtClean="0"/>
              <a:t> - </a:t>
            </a:r>
            <a:r>
              <a:rPr lang="en-US" sz="1200" dirty="0" err="1" smtClean="0"/>
              <a:t>RTcalc</a:t>
            </a:r>
            <a:r>
              <a:rPr lang="en-US" sz="1200" dirty="0" smtClean="0"/>
              <a:t>(</a:t>
            </a:r>
            <a:r>
              <a:rPr lang="el-GR" sz="1200" dirty="0" smtClean="0"/>
              <a:t>ν</a:t>
            </a:r>
            <a:r>
              <a:rPr lang="en-US" sz="1200" dirty="0" smtClean="0"/>
              <a:t>)</a:t>
            </a:r>
            <a:r>
              <a:rPr lang="en-US" sz="1200" baseline="-25000" dirty="0" smtClean="0"/>
              <a:t>N20</a:t>
            </a:r>
            <a:r>
              <a:rPr lang="en-US" sz="1200" dirty="0" smtClean="0"/>
              <a:t>), which is the same</a:t>
            </a:r>
            <a:endParaRPr lang="en-US" dirty="0"/>
          </a:p>
        </p:txBody>
      </p:sp>
      <p:sp>
        <p:nvSpPr>
          <p:cNvPr id="4" name="Slide Number Placeholder 3"/>
          <p:cNvSpPr>
            <a:spLocks noGrp="1"/>
          </p:cNvSpPr>
          <p:nvPr>
            <p:ph type="sldNum" sz="quarter" idx="10"/>
          </p:nvPr>
        </p:nvSpPr>
        <p:spPr/>
        <p:txBody>
          <a:bodyPr/>
          <a:lstStyle/>
          <a:p>
            <a:fld id="{0D3827E5-C9BF-4BB6-B9D1-CC331D2B85F6}" type="slidenum">
              <a:rPr lang="en-US" smtClean="0"/>
              <a:t>7</a:t>
            </a:fld>
            <a:endParaRPr lang="en-US"/>
          </a:p>
        </p:txBody>
      </p:sp>
    </p:spTree>
    <p:extLst>
      <p:ext uri="{BB962C8B-B14F-4D97-AF65-F5344CB8AC3E}">
        <p14:creationId xmlns:p14="http://schemas.microsoft.com/office/powerpoint/2010/main" val="239704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827E5-C9BF-4BB6-B9D1-CC331D2B85F6}" type="slidenum">
              <a:rPr lang="en-US" smtClean="0"/>
              <a:t>13</a:t>
            </a:fld>
            <a:endParaRPr lang="en-US"/>
          </a:p>
        </p:txBody>
      </p:sp>
    </p:spTree>
    <p:extLst>
      <p:ext uri="{BB962C8B-B14F-4D97-AF65-F5344CB8AC3E}">
        <p14:creationId xmlns:p14="http://schemas.microsoft.com/office/powerpoint/2010/main" val="319982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827E5-C9BF-4BB6-B9D1-CC331D2B85F6}" type="slidenum">
              <a:rPr lang="en-US" smtClean="0"/>
              <a:t>14</a:t>
            </a:fld>
            <a:endParaRPr lang="en-US"/>
          </a:p>
        </p:txBody>
      </p:sp>
    </p:spTree>
    <p:extLst>
      <p:ext uri="{BB962C8B-B14F-4D97-AF65-F5344CB8AC3E}">
        <p14:creationId xmlns:p14="http://schemas.microsoft.com/office/powerpoint/2010/main" val="222065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3827E5-C9BF-4BB6-B9D1-CC331D2B85F6}" type="slidenum">
              <a:rPr lang="en-US" smtClean="0"/>
              <a:t>16</a:t>
            </a:fld>
            <a:endParaRPr lang="en-US"/>
          </a:p>
        </p:txBody>
      </p:sp>
    </p:spTree>
    <p:extLst>
      <p:ext uri="{BB962C8B-B14F-4D97-AF65-F5344CB8AC3E}">
        <p14:creationId xmlns:p14="http://schemas.microsoft.com/office/powerpoint/2010/main" val="1116366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3581400"/>
            <a:ext cx="8991600" cy="1447801"/>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76200" y="5080702"/>
            <a:ext cx="8991600" cy="101529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76200" y="5029200"/>
            <a:ext cx="8991600" cy="0"/>
          </a:xfrm>
          <a:prstGeom prst="line">
            <a:avLst/>
          </a:prstGeom>
          <a:ln w="3810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4"/>
          </p:nvPr>
        </p:nvSpPr>
        <p:spPr/>
        <p:txBody>
          <a:bodyPr/>
          <a:lstStyle/>
          <a:p>
            <a:fld id="{4D05E0AE-B895-47CB-8845-7F08BC4A32B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48400"/>
            <a:ext cx="1906432" cy="377851"/>
          </a:xfrm>
          <a:prstGeom prst="rect">
            <a:avLst/>
          </a:prstGeom>
        </p:spPr>
      </p:pic>
      <p:sp>
        <p:nvSpPr>
          <p:cNvPr id="12" name="Footer Placeholder 11"/>
          <p:cNvSpPr>
            <a:spLocks noGrp="1"/>
          </p:cNvSpPr>
          <p:nvPr>
            <p:ph type="ftr" sz="quarter" idx="15"/>
          </p:nvPr>
        </p:nvSpPr>
        <p:spPr/>
        <p:txBody>
          <a:bodyPr/>
          <a:lstStyle/>
          <a:p>
            <a:pPr algn="r"/>
            <a:r>
              <a:rPr lang="en-US" smtClean="0"/>
              <a:t>SDL/YY-###</a:t>
            </a:r>
            <a:endParaRPr lang="en-US" dirty="0"/>
          </a:p>
        </p:txBody>
      </p:sp>
      <p:pic>
        <p:nvPicPr>
          <p:cNvPr id="13" name="Picture 12"/>
          <p:cNvPicPr>
            <a:picLocks noChangeAspect="1"/>
          </p:cNvPicPr>
          <p:nvPr userDrawn="1"/>
        </p:nvPicPr>
        <p:blipFill rotWithShape="1">
          <a:blip r:embed="rId3"/>
          <a:srcRect t="10004" b="40000"/>
          <a:stretch/>
        </p:blipFill>
        <p:spPr>
          <a:xfrm>
            <a:off x="-2450" y="0"/>
            <a:ext cx="9144793" cy="3429001"/>
          </a:xfrm>
          <a:prstGeom prst="rect">
            <a:avLst/>
          </a:prstGeom>
        </p:spPr>
      </p:pic>
    </p:spTree>
    <p:extLst>
      <p:ext uri="{BB962C8B-B14F-4D97-AF65-F5344CB8AC3E}">
        <p14:creationId xmlns:p14="http://schemas.microsoft.com/office/powerpoint/2010/main" val="27247600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0593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419600" cy="50593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D05E0AE-B895-47CB-8845-7F08BC4A32BB}" type="slidenum">
              <a:rPr lang="en-US" smtClean="0"/>
              <a:t>‹#›</a:t>
            </a:fld>
            <a:endParaRPr lang="en-US"/>
          </a:p>
        </p:txBody>
      </p:sp>
      <p:sp>
        <p:nvSpPr>
          <p:cNvPr id="5" name="Footer Placeholder 4"/>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1399367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1"/>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D05E0AE-B895-47CB-8845-7F08BC4A32BB}" type="slidenum">
              <a:rPr lang="en-US" smtClean="0"/>
              <a:t>‹#›</a:t>
            </a:fld>
            <a:endParaRPr lang="en-US"/>
          </a:p>
        </p:txBody>
      </p:sp>
      <p:cxnSp>
        <p:nvCxnSpPr>
          <p:cNvPr id="10" name="Straight Connector 9"/>
          <p:cNvCxnSpPr/>
          <p:nvPr userDrawn="1"/>
        </p:nvCxnSpPr>
        <p:spPr>
          <a:xfrm>
            <a:off x="4572000" y="1066800"/>
            <a:ext cx="0" cy="50292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4300" y="3581400"/>
            <a:ext cx="89154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3"/>
          </p:nvPr>
        </p:nvSpPr>
        <p:spPr>
          <a:xfrm>
            <a:off x="4648200" y="1066800"/>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4"/>
          </p:nvPr>
        </p:nvSpPr>
        <p:spPr>
          <a:xfrm>
            <a:off x="76200" y="3654552"/>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half" idx="15"/>
          </p:nvPr>
        </p:nvSpPr>
        <p:spPr>
          <a:xfrm>
            <a:off x="4648200" y="3654551"/>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6"/>
          </p:nvPr>
        </p:nvSpPr>
        <p:spPr/>
        <p:txBody>
          <a:bodyPr/>
          <a:lstStyle/>
          <a:p>
            <a:pPr algn="r"/>
            <a:r>
              <a:rPr lang="en-US" smtClean="0"/>
              <a:t>SDL/YY-###</a:t>
            </a:r>
            <a:endParaRPr lang="en-US" dirty="0"/>
          </a:p>
        </p:txBody>
      </p:sp>
    </p:spTree>
    <p:extLst>
      <p:ext uri="{BB962C8B-B14F-4D97-AF65-F5344CB8AC3E}">
        <p14:creationId xmlns:p14="http://schemas.microsoft.com/office/powerpoint/2010/main" val="2145007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0"/>
            <a:ext cx="8839200" cy="1600200"/>
          </a:xfrm>
        </p:spPr>
        <p:txBody>
          <a:bodyPr anchor="b"/>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4506913"/>
            <a:ext cx="8839200" cy="14366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D05E0AE-B895-47CB-8845-7F08BC4A32BB}" type="slidenum">
              <a:rPr lang="en-US" smtClean="0"/>
              <a:t>‹#›</a:t>
            </a:fld>
            <a:endParaRPr lang="en-US"/>
          </a:p>
        </p:txBody>
      </p:sp>
      <p:cxnSp>
        <p:nvCxnSpPr>
          <p:cNvPr id="7" name="Straight Connector 6"/>
          <p:cNvCxnSpPr/>
          <p:nvPr userDrawn="1"/>
        </p:nvCxnSpPr>
        <p:spPr>
          <a:xfrm>
            <a:off x="76200" y="4419600"/>
            <a:ext cx="8991600" cy="0"/>
          </a:xfrm>
          <a:prstGeom prst="line">
            <a:avLst/>
          </a:prstGeom>
          <a:ln w="3810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1146090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D05E0AE-B895-47CB-8845-7F08BC4A32BB}" type="slidenum">
              <a:rPr lang="en-US" smtClean="0"/>
              <a:t>‹#›</a:t>
            </a:fld>
            <a:endParaRPr lang="en-US"/>
          </a:p>
        </p:txBody>
      </p:sp>
      <p:sp>
        <p:nvSpPr>
          <p:cNvPr id="4" name="Footer Placeholder 3"/>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9282400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0593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419600" cy="50593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D05E0AE-B895-47CB-8845-7F08BC4A32BB}" type="slidenum">
              <a:rPr lang="en-US" smtClean="0"/>
              <a:t>‹#›</a:t>
            </a:fld>
            <a:endParaRPr lang="en-US"/>
          </a:p>
        </p:txBody>
      </p:sp>
      <p:sp>
        <p:nvSpPr>
          <p:cNvPr id="5" name="Footer Placeholder 4"/>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560638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1"/>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D05E0AE-B895-47CB-8845-7F08BC4A32BB}" type="slidenum">
              <a:rPr lang="en-US" smtClean="0"/>
              <a:t>‹#›</a:t>
            </a:fld>
            <a:endParaRPr lang="en-US"/>
          </a:p>
        </p:txBody>
      </p:sp>
      <p:cxnSp>
        <p:nvCxnSpPr>
          <p:cNvPr id="10" name="Straight Connector 9"/>
          <p:cNvCxnSpPr/>
          <p:nvPr userDrawn="1"/>
        </p:nvCxnSpPr>
        <p:spPr>
          <a:xfrm>
            <a:off x="4572000" y="1066800"/>
            <a:ext cx="0" cy="50292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14300" y="3581400"/>
            <a:ext cx="89154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half" idx="13"/>
          </p:nvPr>
        </p:nvSpPr>
        <p:spPr>
          <a:xfrm>
            <a:off x="4648200" y="1066800"/>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4"/>
          </p:nvPr>
        </p:nvSpPr>
        <p:spPr>
          <a:xfrm>
            <a:off x="76200" y="3654552"/>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half" idx="15"/>
          </p:nvPr>
        </p:nvSpPr>
        <p:spPr>
          <a:xfrm>
            <a:off x="4648200" y="3654551"/>
            <a:ext cx="4419600" cy="2441448"/>
          </a:xfrm>
        </p:spPr>
        <p:txBody>
          <a:bodyPr>
            <a:noAutofit/>
          </a:bodyPr>
          <a:lstStyle>
            <a:lvl1pPr>
              <a:defRPr sz="1800"/>
            </a:lvl1pPr>
            <a:lvl2pPr>
              <a:defRPr sz="1700"/>
            </a:lvl2pPr>
            <a:lvl3pPr>
              <a:defRPr sz="16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6"/>
          </p:nvPr>
        </p:nvSpPr>
        <p:spPr/>
        <p:txBody>
          <a:bodyPr/>
          <a:lstStyle/>
          <a:p>
            <a:pPr algn="r"/>
            <a:r>
              <a:rPr lang="en-US" smtClean="0"/>
              <a:t>SDL/YY-###</a:t>
            </a:r>
            <a:endParaRPr lang="en-US" dirty="0"/>
          </a:p>
        </p:txBody>
      </p:sp>
    </p:spTree>
    <p:extLst>
      <p:ext uri="{BB962C8B-B14F-4D97-AF65-F5344CB8AC3E}">
        <p14:creationId xmlns:p14="http://schemas.microsoft.com/office/powerpoint/2010/main" val="124933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A954284B-8DA3-46CA-94B9-71D7DBFBB676}" type="slidenum">
              <a:rPr lang="en-US"/>
              <a:pPr>
                <a:defRPr/>
              </a:pPr>
              <a:t>‹#›</a:t>
            </a:fld>
            <a:endParaRPr lang="en-US"/>
          </a:p>
        </p:txBody>
      </p:sp>
    </p:spTree>
    <p:extLst>
      <p:ext uri="{BB962C8B-B14F-4D97-AF65-F5344CB8AC3E}">
        <p14:creationId xmlns:p14="http://schemas.microsoft.com/office/powerpoint/2010/main" val="403728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3581400"/>
            <a:ext cx="8991600" cy="1447801"/>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76200" y="5080702"/>
            <a:ext cx="8991600" cy="101529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76200" y="5029200"/>
            <a:ext cx="8991600" cy="0"/>
          </a:xfrm>
          <a:prstGeom prst="line">
            <a:avLst/>
          </a:prstGeom>
          <a:ln w="3810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248400"/>
            <a:ext cx="1906432" cy="377851"/>
          </a:xfrm>
          <a:prstGeom prst="rect">
            <a:avLst/>
          </a:prstGeom>
        </p:spPr>
      </p:pic>
      <p:sp>
        <p:nvSpPr>
          <p:cNvPr id="5" name="Slide Number Placeholder 4"/>
          <p:cNvSpPr>
            <a:spLocks noGrp="1"/>
          </p:cNvSpPr>
          <p:nvPr>
            <p:ph type="sldNum" sz="quarter" idx="14"/>
          </p:nvPr>
        </p:nvSpPr>
        <p:spPr/>
        <p:txBody>
          <a:bodyPr/>
          <a:lstStyle/>
          <a:p>
            <a:fld id="{4D05E0AE-B895-47CB-8845-7F08BC4A32BB}" type="slidenum">
              <a:rPr lang="en-US" smtClean="0"/>
              <a:pPr/>
              <a:t>‹#›</a:t>
            </a:fld>
            <a:endParaRPr lang="en-US"/>
          </a:p>
        </p:txBody>
      </p:sp>
      <p:sp>
        <p:nvSpPr>
          <p:cNvPr id="10" name="Footer Placeholder 9"/>
          <p:cNvSpPr>
            <a:spLocks noGrp="1"/>
          </p:cNvSpPr>
          <p:nvPr>
            <p:ph type="ftr" sz="quarter" idx="15"/>
          </p:nvPr>
        </p:nvSpPr>
        <p:spPr/>
        <p:txBody>
          <a:bodyPr/>
          <a:lstStyle/>
          <a:p>
            <a:pPr algn="r"/>
            <a:r>
              <a:rPr lang="en-US" smtClean="0"/>
              <a:t>SDL/YY-###</a:t>
            </a:r>
            <a:endParaRPr lang="en-US" dirty="0"/>
          </a:p>
        </p:txBody>
      </p:sp>
      <p:pic>
        <p:nvPicPr>
          <p:cNvPr id="11" name="Picture 10"/>
          <p:cNvPicPr>
            <a:picLocks noChangeAspect="1"/>
          </p:cNvPicPr>
          <p:nvPr userDrawn="1"/>
        </p:nvPicPr>
        <p:blipFill rotWithShape="1">
          <a:blip r:embed="rId3"/>
          <a:srcRect t="10004" b="40000"/>
          <a:stretch/>
        </p:blipFill>
        <p:spPr>
          <a:xfrm>
            <a:off x="-793" y="152399"/>
            <a:ext cx="9144793" cy="3429001"/>
          </a:xfrm>
          <a:prstGeom prst="rect">
            <a:avLst/>
          </a:prstGeom>
        </p:spPr>
      </p:pic>
    </p:spTree>
    <p:extLst>
      <p:ext uri="{BB962C8B-B14F-4D97-AF65-F5344CB8AC3E}">
        <p14:creationId xmlns:p14="http://schemas.microsoft.com/office/powerpoint/2010/main" val="31964029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0"/>
            <a:ext cx="8839200" cy="1600200"/>
          </a:xfrm>
        </p:spPr>
        <p:txBody>
          <a:bodyPr anchor="b"/>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4506913"/>
            <a:ext cx="8839200" cy="14366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D05E0AE-B895-47CB-8845-7F08BC4A32BB}" type="slidenum">
              <a:rPr lang="en-US" smtClean="0"/>
              <a:t>‹#›</a:t>
            </a:fld>
            <a:endParaRPr lang="en-US"/>
          </a:p>
        </p:txBody>
      </p:sp>
      <p:cxnSp>
        <p:nvCxnSpPr>
          <p:cNvPr id="7" name="Straight Connector 6"/>
          <p:cNvCxnSpPr/>
          <p:nvPr userDrawn="1"/>
        </p:nvCxnSpPr>
        <p:spPr>
          <a:xfrm>
            <a:off x="76200" y="4419600"/>
            <a:ext cx="8991600" cy="0"/>
          </a:xfrm>
          <a:prstGeom prst="line">
            <a:avLst/>
          </a:prstGeom>
          <a:ln w="38100">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32205424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D05E0AE-B895-47CB-8845-7F08BC4A32BB}" type="slidenum">
              <a:rPr lang="en-US" smtClean="0"/>
              <a:t>‹#›</a:t>
            </a:fld>
            <a:endParaRPr lang="en-US"/>
          </a:p>
        </p:txBody>
      </p:sp>
      <p:sp>
        <p:nvSpPr>
          <p:cNvPr id="4" name="Footer Placeholder 3"/>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16074456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V="1">
            <a:off x="0" y="276226"/>
            <a:ext cx="9144000" cy="71489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143106"/>
            <a:ext cx="9144001" cy="71489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3572628" y="6207063"/>
            <a:ext cx="4275971" cy="650935"/>
          </a:xfrm>
          <a:prstGeom prst="rect">
            <a:avLst/>
          </a:prstGeom>
        </p:spPr>
      </p:pic>
      <p:sp>
        <p:nvSpPr>
          <p:cNvPr id="2" name="Title Placeholder 1"/>
          <p:cNvSpPr>
            <a:spLocks noGrp="1"/>
          </p:cNvSpPr>
          <p:nvPr>
            <p:ph type="title"/>
          </p:nvPr>
        </p:nvSpPr>
        <p:spPr>
          <a:xfrm>
            <a:off x="76199" y="0"/>
            <a:ext cx="6934201" cy="990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 y="1066800"/>
            <a:ext cx="8991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200" y="6492875"/>
            <a:ext cx="457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5E0AE-B895-47CB-8845-7F08BC4A32BB}" type="slidenum">
              <a:rPr lang="en-US" smtClean="0"/>
              <a:pPr/>
              <a:t>‹#›</a:t>
            </a:fld>
            <a:endParaRPr lang="en-US" dirty="0"/>
          </a:p>
        </p:txBody>
      </p:sp>
      <p:sp>
        <p:nvSpPr>
          <p:cNvPr id="7" name="Footer Placeholder 6"/>
          <p:cNvSpPr>
            <a:spLocks noGrp="1"/>
          </p:cNvSpPr>
          <p:nvPr>
            <p:ph type="ftr" sz="quarter" idx="3"/>
          </p:nvPr>
        </p:nvSpPr>
        <p:spPr>
          <a:xfrm>
            <a:off x="8458200" y="6705600"/>
            <a:ext cx="609600" cy="152921"/>
          </a:xfrm>
          <a:prstGeom prst="rect">
            <a:avLst/>
          </a:prstGeom>
        </p:spPr>
        <p:txBody>
          <a:bodyPr vert="horz" lIns="0" tIns="0" rIns="0" bIns="0" rtlCol="0" anchor="ctr"/>
          <a:lstStyle>
            <a:lvl1pPr algn="l">
              <a:defRPr sz="800">
                <a:solidFill>
                  <a:schemeClr val="tx1">
                    <a:tint val="75000"/>
                  </a:schemeClr>
                </a:solidFill>
              </a:defRPr>
            </a:lvl1pPr>
          </a:lstStyle>
          <a:p>
            <a:pPr algn="r"/>
            <a:r>
              <a:rPr lang="en-US" dirty="0" smtClean="0"/>
              <a:t>SDL/YY-###</a:t>
            </a:r>
            <a:endParaRPr lang="en-US" dirty="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010400" y="228600"/>
            <a:ext cx="2076104" cy="411480"/>
          </a:xfrm>
          <a:prstGeom prst="rect">
            <a:avLst/>
          </a:prstGeom>
        </p:spPr>
      </p:pic>
    </p:spTree>
    <p:extLst>
      <p:ext uri="{BB962C8B-B14F-4D97-AF65-F5344CB8AC3E}">
        <p14:creationId xmlns:p14="http://schemas.microsoft.com/office/powerpoint/2010/main" val="14852143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 id="2147483668" r:id="rId6"/>
  </p:sldLayoutIdLst>
  <p:timing>
    <p:tnLst>
      <p:par>
        <p:cTn id="1" dur="indefinite" restart="never" nodeType="tmRoot"/>
      </p:par>
    </p:tnLst>
  </p:timing>
  <p:hf hdr="0" dt="0"/>
  <p:txStyles>
    <p:titleStyle>
      <a:lvl1pPr algn="l" defTabSz="914400" rtl="0" eaLnBrk="1" latinLnBrk="0" hangingPunct="1">
        <a:spcBef>
          <a:spcPct val="0"/>
        </a:spcBef>
        <a:buNone/>
        <a:defRPr sz="3200" b="1"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V="1">
            <a:off x="0" y="276226"/>
            <a:ext cx="9144000" cy="71489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6143106"/>
            <a:ext cx="9144001" cy="71489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3572628" y="6207063"/>
            <a:ext cx="4275971" cy="650935"/>
          </a:xfrm>
          <a:prstGeom prst="rect">
            <a:avLst/>
          </a:prstGeom>
        </p:spPr>
      </p:pic>
      <p:sp>
        <p:nvSpPr>
          <p:cNvPr id="2" name="Title Placeholder 1"/>
          <p:cNvSpPr>
            <a:spLocks noGrp="1"/>
          </p:cNvSpPr>
          <p:nvPr>
            <p:ph type="title"/>
          </p:nvPr>
        </p:nvSpPr>
        <p:spPr>
          <a:xfrm>
            <a:off x="76199" y="0"/>
            <a:ext cx="6934201" cy="990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 y="1066800"/>
            <a:ext cx="8991600" cy="5059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76200" y="6492875"/>
            <a:ext cx="457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5E0AE-B895-47CB-8845-7F08BC4A32BB}" type="slidenum">
              <a:rPr lang="en-US" smtClean="0"/>
              <a:pPr/>
              <a:t>‹#›</a:t>
            </a:fld>
            <a:endParaRPr lang="en-US"/>
          </a:p>
        </p:txBody>
      </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0400" y="228600"/>
            <a:ext cx="2076104" cy="411480"/>
          </a:xfrm>
          <a:prstGeom prst="rect">
            <a:avLst/>
          </a:prstGeom>
        </p:spPr>
      </p:pic>
      <p:sp>
        <p:nvSpPr>
          <p:cNvPr id="7" name="Footer Placeholder 6"/>
          <p:cNvSpPr>
            <a:spLocks noGrp="1"/>
          </p:cNvSpPr>
          <p:nvPr>
            <p:ph type="ftr" sz="quarter" idx="3"/>
          </p:nvPr>
        </p:nvSpPr>
        <p:spPr>
          <a:xfrm>
            <a:off x="8458200" y="6705600"/>
            <a:ext cx="609600" cy="152921"/>
          </a:xfrm>
          <a:prstGeom prst="rect">
            <a:avLst/>
          </a:prstGeom>
        </p:spPr>
        <p:txBody>
          <a:bodyPr vert="horz" lIns="0" tIns="0" rIns="0" bIns="0" rtlCol="0" anchor="ctr"/>
          <a:lstStyle>
            <a:lvl1pPr algn="l">
              <a:defRPr sz="800">
                <a:solidFill>
                  <a:schemeClr val="tx1">
                    <a:tint val="75000"/>
                  </a:schemeClr>
                </a:solidFill>
              </a:defRPr>
            </a:lvl1pPr>
          </a:lstStyle>
          <a:p>
            <a:pPr algn="r"/>
            <a:r>
              <a:rPr lang="en-US" dirty="0" smtClean="0"/>
              <a:t>SDL/YY-###</a:t>
            </a:r>
            <a:endParaRPr lang="en-US" dirty="0"/>
          </a:p>
        </p:txBody>
      </p:sp>
      <p:sp>
        <p:nvSpPr>
          <p:cNvPr id="10" name="TextBox 9"/>
          <p:cNvSpPr txBox="1"/>
          <p:nvPr userDrawn="1"/>
        </p:nvSpPr>
        <p:spPr>
          <a:xfrm>
            <a:off x="0" y="0"/>
            <a:ext cx="9144000" cy="169277"/>
          </a:xfrm>
          <a:prstGeom prst="rect">
            <a:avLst/>
          </a:prstGeom>
          <a:noFill/>
        </p:spPr>
        <p:txBody>
          <a:bodyPr wrap="square" tIns="0" bIns="0" rtlCol="0">
            <a:spAutoFit/>
          </a:bodyPr>
          <a:lstStyle/>
          <a:p>
            <a:pPr algn="ctr">
              <a:tabLst>
                <a:tab pos="8966200" algn="r"/>
              </a:tabLst>
            </a:pPr>
            <a:r>
              <a:rPr lang="en-US" sz="1100" b="1" dirty="0" smtClean="0">
                <a:solidFill>
                  <a:schemeClr val="tx1"/>
                </a:solidFill>
              </a:rPr>
              <a:t>SDL Proprietary</a:t>
            </a:r>
            <a:endParaRPr lang="en-US" sz="1100" b="1" dirty="0">
              <a:solidFill>
                <a:schemeClr val="tx1"/>
              </a:solidFill>
            </a:endParaRPr>
          </a:p>
        </p:txBody>
      </p:sp>
      <p:sp>
        <p:nvSpPr>
          <p:cNvPr id="11" name="TextBox 10"/>
          <p:cNvSpPr txBox="1"/>
          <p:nvPr userDrawn="1"/>
        </p:nvSpPr>
        <p:spPr>
          <a:xfrm>
            <a:off x="0" y="6688721"/>
            <a:ext cx="9144000" cy="169277"/>
          </a:xfrm>
          <a:prstGeom prst="rect">
            <a:avLst/>
          </a:prstGeom>
          <a:noFill/>
        </p:spPr>
        <p:txBody>
          <a:bodyPr wrap="square" tIns="0" bIns="0" rtlCol="0">
            <a:spAutoFit/>
          </a:bodyPr>
          <a:lstStyle/>
          <a:p>
            <a:pPr algn="ctr">
              <a:tabLst>
                <a:tab pos="8966200" algn="r"/>
              </a:tabLst>
            </a:pPr>
            <a:r>
              <a:rPr lang="en-US" sz="1100" b="1" dirty="0" smtClean="0">
                <a:solidFill>
                  <a:schemeClr val="tx1"/>
                </a:solidFill>
              </a:rPr>
              <a:t>SDL Proprietary</a:t>
            </a:r>
            <a:endParaRPr lang="en-US" sz="1100" b="1" dirty="0">
              <a:solidFill>
                <a:schemeClr val="tx1"/>
              </a:solidFill>
            </a:endParaRPr>
          </a:p>
        </p:txBody>
      </p:sp>
    </p:spTree>
    <p:extLst>
      <p:ext uri="{BB962C8B-B14F-4D97-AF65-F5344CB8AC3E}">
        <p14:creationId xmlns:p14="http://schemas.microsoft.com/office/powerpoint/2010/main" val="20651066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iming>
    <p:tnLst>
      <p:par>
        <p:cTn id="1" dur="indefinite" restart="never" nodeType="tmRoot"/>
      </p:par>
    </p:tnLst>
  </p:timing>
  <p:hf hdr="0" dt="0"/>
  <p:txStyles>
    <p:titleStyle>
      <a:lvl1pPr algn="l" defTabSz="914400" rtl="0" eaLnBrk="1" latinLnBrk="0" hangingPunct="1">
        <a:spcBef>
          <a:spcPct val="0"/>
        </a:spcBef>
        <a:buNone/>
        <a:defRPr sz="3200" b="1"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76200" y="3581400"/>
            <a:ext cx="8686800" cy="1447801"/>
          </a:xfrm>
        </p:spPr>
        <p:txBody>
          <a:bodyPr/>
          <a:lstStyle/>
          <a:p>
            <a:r>
              <a:rPr lang="en-US" dirty="0"/>
              <a:t>Using MODTRAN 6 for Inter-comparisons of NOAA-20 and S-NPP </a:t>
            </a:r>
            <a:r>
              <a:rPr lang="en-US" dirty="0" err="1"/>
              <a:t>CrIS</a:t>
            </a:r>
            <a:r>
              <a:rPr lang="en-US" dirty="0"/>
              <a:t> Spectra</a:t>
            </a:r>
          </a:p>
        </p:txBody>
      </p:sp>
      <p:sp>
        <p:nvSpPr>
          <p:cNvPr id="9" name="Subtitle 8"/>
          <p:cNvSpPr>
            <a:spLocks noGrp="1"/>
          </p:cNvSpPr>
          <p:nvPr>
            <p:ph type="subTitle" idx="1"/>
          </p:nvPr>
        </p:nvSpPr>
        <p:spPr/>
        <p:txBody>
          <a:bodyPr/>
          <a:lstStyle/>
          <a:p>
            <a:r>
              <a:rPr lang="en-US" dirty="0"/>
              <a:t>Joe Kristl, Kori Moore, Mark Esplin, Ben Esplin, Deron Scott</a:t>
            </a:r>
          </a:p>
          <a:p>
            <a:r>
              <a:rPr lang="en-US" dirty="0" smtClean="0"/>
              <a:t>June 4, </a:t>
            </a:r>
            <a:r>
              <a:rPr lang="en-US" dirty="0"/>
              <a:t>2018</a:t>
            </a:r>
          </a:p>
          <a:p>
            <a:endParaRPr lang="en-US" dirty="0"/>
          </a:p>
        </p:txBody>
      </p:sp>
      <p:sp>
        <p:nvSpPr>
          <p:cNvPr id="4" name="Footer Placeholder 3"/>
          <p:cNvSpPr>
            <a:spLocks noGrp="1"/>
          </p:cNvSpPr>
          <p:nvPr>
            <p:ph type="ftr" sz="quarter" idx="15"/>
          </p:nvPr>
        </p:nvSpPr>
        <p:spPr>
          <a:xfrm>
            <a:off x="8458200" y="6705600"/>
            <a:ext cx="609600" cy="152921"/>
          </a:xfrm>
        </p:spPr>
        <p:txBody>
          <a:bodyPr/>
          <a:lstStyle/>
          <a:p>
            <a:r>
              <a:rPr lang="en-US" dirty="0" smtClean="0"/>
              <a:t>SDL/18-1035</a:t>
            </a:r>
            <a:endParaRPr lang="en-US" dirty="0"/>
          </a:p>
        </p:txBody>
      </p:sp>
      <p:sp>
        <p:nvSpPr>
          <p:cNvPr id="5" name="Slide Number Placeholder 4"/>
          <p:cNvSpPr>
            <a:spLocks noGrp="1"/>
          </p:cNvSpPr>
          <p:nvPr>
            <p:ph type="sldNum" sz="quarter" idx="14"/>
          </p:nvPr>
        </p:nvSpPr>
        <p:spPr/>
        <p:txBody>
          <a:bodyPr/>
          <a:lstStyle/>
          <a:p>
            <a:fld id="{4D05E0AE-B895-47CB-8845-7F08BC4A32BB}" type="slidenum">
              <a:rPr lang="en-US" smtClean="0"/>
              <a:pPr/>
              <a:t>1</a:t>
            </a:fld>
            <a:endParaRPr lang="en-US"/>
          </a:p>
        </p:txBody>
      </p:sp>
      <p:sp>
        <p:nvSpPr>
          <p:cNvPr id="2" name="TextBox 1"/>
          <p:cNvSpPr txBox="1"/>
          <p:nvPr/>
        </p:nvSpPr>
        <p:spPr>
          <a:xfrm>
            <a:off x="914400" y="6123800"/>
            <a:ext cx="4915641" cy="276999"/>
          </a:xfrm>
          <a:prstGeom prst="rect">
            <a:avLst/>
          </a:prstGeom>
          <a:noFill/>
        </p:spPr>
        <p:txBody>
          <a:bodyPr wrap="none" rtlCol="0">
            <a:spAutoFit/>
          </a:bodyPr>
          <a:lstStyle/>
          <a:p>
            <a:r>
              <a:rPr lang="en-US" sz="1200" dirty="0" smtClean="0"/>
              <a:t>This work was sponsored by NOAA/STAR under NOAA contract GS23F0046P</a:t>
            </a:r>
            <a:endParaRPr lang="en-US" sz="1200" dirty="0"/>
          </a:p>
        </p:txBody>
      </p:sp>
    </p:spTree>
    <p:extLst>
      <p:ext uri="{BB962C8B-B14F-4D97-AF65-F5344CB8AC3E}">
        <p14:creationId xmlns:p14="http://schemas.microsoft.com/office/powerpoint/2010/main" val="31294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Contributions to Spectrum</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10</a:t>
            </a:fld>
            <a:endParaRPr lang="en-US"/>
          </a:p>
        </p:txBody>
      </p:sp>
      <p:sp>
        <p:nvSpPr>
          <p:cNvPr id="6" name="Rounded Rectangle 5"/>
          <p:cNvSpPr/>
          <p:nvPr/>
        </p:nvSpPr>
        <p:spPr>
          <a:xfrm>
            <a:off x="284922" y="1219200"/>
            <a:ext cx="8763000" cy="4114800"/>
          </a:xfrm>
          <a:prstGeom prst="roundRect">
            <a:avLst>
              <a:gd name="adj" fmla="val 10000"/>
            </a:avLst>
          </a:prstGeom>
          <a:blipFill rotWithShape="1">
            <a:blip r:embed="rId2"/>
            <a:srcRect/>
            <a:stretch>
              <a:fillRect t="2" b="-439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ooter Placeholder 3"/>
          <p:cNvSpPr>
            <a:spLocks noGrp="1"/>
          </p:cNvSpPr>
          <p:nvPr>
            <p:ph type="ftr" sz="quarter" idx="4294967295"/>
          </p:nvPr>
        </p:nvSpPr>
        <p:spPr>
          <a:xfrm>
            <a:off x="8305800" y="6665498"/>
            <a:ext cx="762000" cy="152399"/>
          </a:xfrm>
          <a:prstGeom prst="rect">
            <a:avLst/>
          </a:prstGeom>
        </p:spPr>
        <p:txBody>
          <a:bodyPr/>
          <a:lstStyle/>
          <a:p>
            <a:pPr algn="r"/>
            <a:r>
              <a:rPr lang="en-US" sz="800" dirty="0" smtClean="0"/>
              <a:t>SDL/18-1035</a:t>
            </a:r>
            <a:endParaRPr lang="en-US" sz="800" dirty="0"/>
          </a:p>
        </p:txBody>
      </p:sp>
      <p:cxnSp>
        <p:nvCxnSpPr>
          <p:cNvPr id="5" name="Straight Arrow Connector 4"/>
          <p:cNvCxnSpPr/>
          <p:nvPr/>
        </p:nvCxnSpPr>
        <p:spPr>
          <a:xfrm>
            <a:off x="1123122" y="5486400"/>
            <a:ext cx="1524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99522" y="5486400"/>
            <a:ext cx="1752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47522" y="5486400"/>
            <a:ext cx="1295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0322" y="5562600"/>
            <a:ext cx="657103" cy="369332"/>
          </a:xfrm>
          <a:prstGeom prst="rect">
            <a:avLst/>
          </a:prstGeom>
          <a:noFill/>
        </p:spPr>
        <p:txBody>
          <a:bodyPr wrap="none" rtlCol="0">
            <a:spAutoFit/>
          </a:bodyPr>
          <a:lstStyle/>
          <a:p>
            <a:r>
              <a:rPr lang="en-US" dirty="0" smtClean="0"/>
              <a:t>LWIR</a:t>
            </a:r>
            <a:endParaRPr lang="en-US" dirty="0"/>
          </a:p>
        </p:txBody>
      </p:sp>
      <p:sp>
        <p:nvSpPr>
          <p:cNvPr id="14" name="TextBox 13"/>
          <p:cNvSpPr txBox="1"/>
          <p:nvPr/>
        </p:nvSpPr>
        <p:spPr>
          <a:xfrm>
            <a:off x="3409122" y="5562600"/>
            <a:ext cx="769763" cy="369332"/>
          </a:xfrm>
          <a:prstGeom prst="rect">
            <a:avLst/>
          </a:prstGeom>
          <a:noFill/>
        </p:spPr>
        <p:txBody>
          <a:bodyPr wrap="none" rtlCol="0">
            <a:spAutoFit/>
          </a:bodyPr>
          <a:lstStyle/>
          <a:p>
            <a:r>
              <a:rPr lang="en-US" dirty="0"/>
              <a:t>M</a:t>
            </a:r>
            <a:r>
              <a:rPr lang="en-US" dirty="0" smtClean="0"/>
              <a:t>WIR</a:t>
            </a:r>
            <a:endParaRPr lang="en-US" dirty="0"/>
          </a:p>
        </p:txBody>
      </p:sp>
      <p:sp>
        <p:nvSpPr>
          <p:cNvPr id="15" name="TextBox 14"/>
          <p:cNvSpPr txBox="1"/>
          <p:nvPr/>
        </p:nvSpPr>
        <p:spPr>
          <a:xfrm>
            <a:off x="6228522" y="5562600"/>
            <a:ext cx="676724" cy="369332"/>
          </a:xfrm>
          <a:prstGeom prst="rect">
            <a:avLst/>
          </a:prstGeom>
          <a:noFill/>
        </p:spPr>
        <p:txBody>
          <a:bodyPr wrap="none" rtlCol="0">
            <a:spAutoFit/>
          </a:bodyPr>
          <a:lstStyle/>
          <a:p>
            <a:r>
              <a:rPr lang="en-US" dirty="0"/>
              <a:t>S</a:t>
            </a:r>
            <a:r>
              <a:rPr lang="en-US" dirty="0" smtClean="0"/>
              <a:t>WIR</a:t>
            </a:r>
            <a:endParaRPr lang="en-US" dirty="0"/>
          </a:p>
        </p:txBody>
      </p:sp>
      <p:sp>
        <p:nvSpPr>
          <p:cNvPr id="16" name="Right Brace 15"/>
          <p:cNvSpPr/>
          <p:nvPr/>
        </p:nvSpPr>
        <p:spPr>
          <a:xfrm>
            <a:off x="7752522" y="5410200"/>
            <a:ext cx="2286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7957916" y="5334000"/>
            <a:ext cx="753732" cy="646331"/>
          </a:xfrm>
          <a:prstGeom prst="rect">
            <a:avLst/>
          </a:prstGeom>
          <a:noFill/>
        </p:spPr>
        <p:txBody>
          <a:bodyPr wrap="none" rtlCol="0">
            <a:spAutoFit/>
          </a:bodyPr>
          <a:lstStyle/>
          <a:p>
            <a:pPr algn="ctr"/>
            <a:r>
              <a:rPr lang="en-US" dirty="0" err="1" smtClean="0"/>
              <a:t>CrIS</a:t>
            </a:r>
            <a:endParaRPr lang="en-US" dirty="0" smtClean="0"/>
          </a:p>
          <a:p>
            <a:pPr algn="ctr"/>
            <a:r>
              <a:rPr lang="en-US" dirty="0" smtClean="0"/>
              <a:t>Bands</a:t>
            </a:r>
            <a:endParaRPr lang="en-US" dirty="0"/>
          </a:p>
        </p:txBody>
      </p:sp>
    </p:spTree>
    <p:extLst>
      <p:ext uri="{BB962C8B-B14F-4D97-AF65-F5344CB8AC3E}">
        <p14:creationId xmlns:p14="http://schemas.microsoft.com/office/powerpoint/2010/main" val="238729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Atmospheric Profile Data</a:t>
            </a:r>
            <a:endParaRPr lang="en-US" dirty="0"/>
          </a:p>
        </p:txBody>
      </p:sp>
      <p:sp>
        <p:nvSpPr>
          <p:cNvPr id="3" name="Content Placeholder 2"/>
          <p:cNvSpPr>
            <a:spLocks noGrp="1"/>
          </p:cNvSpPr>
          <p:nvPr>
            <p:ph idx="1"/>
          </p:nvPr>
        </p:nvSpPr>
        <p:spPr>
          <a:xfrm>
            <a:off x="152400" y="990600"/>
            <a:ext cx="8839200" cy="584993"/>
          </a:xfrm>
        </p:spPr>
        <p:txBody>
          <a:bodyPr/>
          <a:lstStyle/>
          <a:p>
            <a:r>
              <a:rPr lang="en-US" dirty="0" smtClean="0"/>
              <a:t>Global and regional numerical weather models used in this study</a:t>
            </a:r>
          </a:p>
          <a:p>
            <a:endParaRPr lang="en-US" dirty="0" smtClean="0"/>
          </a:p>
          <a:p>
            <a:endParaRPr lang="en-US" dirty="0" smtClean="0"/>
          </a:p>
          <a:p>
            <a:endParaRPr lang="en-US" dirty="0"/>
          </a:p>
          <a:p>
            <a:endParaRPr lang="en-US" dirty="0" smtClean="0"/>
          </a:p>
          <a:p>
            <a:endParaRPr lang="en-US" dirty="0"/>
          </a:p>
          <a:p>
            <a:r>
              <a:rPr lang="en-US" dirty="0" smtClean="0"/>
              <a:t>Regional models meet resolution requirements but are incomplete</a:t>
            </a:r>
          </a:p>
          <a:p>
            <a:pPr lvl="1"/>
            <a:r>
              <a:rPr lang="en-US" dirty="0" smtClean="0"/>
              <a:t>Daily forecast products (not archives) must be used</a:t>
            </a:r>
          </a:p>
          <a:p>
            <a:pPr lvl="1"/>
            <a:r>
              <a:rPr lang="en-US" dirty="0" smtClean="0"/>
              <a:t>Missing ozone, end above the troposphere</a:t>
            </a:r>
          </a:p>
          <a:p>
            <a:pPr lvl="1"/>
            <a:r>
              <a:rPr lang="en-US" dirty="0" smtClean="0"/>
              <a:t>Hybrid profiles necessary to fill in missing pieces</a:t>
            </a:r>
            <a:endParaRPr lang="en-US" dirty="0"/>
          </a:p>
          <a:p>
            <a:r>
              <a:rPr lang="en-US" dirty="0" smtClean="0"/>
              <a:t>The forecast models are steadily advancing in coverage/resolution</a:t>
            </a:r>
          </a:p>
          <a:p>
            <a:r>
              <a:rPr lang="en-US" dirty="0" smtClean="0"/>
              <a:t>Anticipate global coverage with this resolution within a year or two</a:t>
            </a:r>
          </a:p>
          <a:p>
            <a:endParaRPr lang="en-US" dirty="0"/>
          </a:p>
          <a:p>
            <a:endParaRPr lang="en-US" dirty="0" smtClean="0"/>
          </a:p>
          <a:p>
            <a:endParaRPr lang="en-US" dirty="0"/>
          </a:p>
        </p:txBody>
      </p:sp>
      <p:sp>
        <p:nvSpPr>
          <p:cNvPr id="4" name="Slide Number Placeholder 3"/>
          <p:cNvSpPr>
            <a:spLocks noGrp="1"/>
          </p:cNvSpPr>
          <p:nvPr>
            <p:ph type="sldNum" sz="quarter" idx="4294967295"/>
          </p:nvPr>
        </p:nvSpPr>
        <p:spPr/>
        <p:txBody>
          <a:bodyPr/>
          <a:lstStyle/>
          <a:p>
            <a:pPr>
              <a:defRPr/>
            </a:pPr>
            <a:fld id="{4E33DFAC-352A-4157-A743-29D6F57CFC27}" type="slidenum">
              <a:rPr lang="en-US" smtClean="0"/>
              <a:pPr>
                <a:defRPr/>
              </a:pPr>
              <a:t>11</a:t>
            </a:fld>
            <a:endParaRPr lang="en-US"/>
          </a:p>
        </p:txBody>
      </p:sp>
      <p:sp>
        <p:nvSpPr>
          <p:cNvPr id="7" name="Footer Placeholder 3"/>
          <p:cNvSpPr>
            <a:spLocks noGrp="1"/>
          </p:cNvSpPr>
          <p:nvPr>
            <p:ph type="ftr" sz="quarter" idx="4294967295"/>
          </p:nvPr>
        </p:nvSpPr>
        <p:spPr>
          <a:xfrm>
            <a:off x="8305800" y="6675437"/>
            <a:ext cx="762000" cy="152399"/>
          </a:xfrm>
          <a:prstGeom prst="rect">
            <a:avLst/>
          </a:prstGeom>
        </p:spPr>
        <p:txBody>
          <a:bodyPr/>
          <a:lstStyle/>
          <a:p>
            <a:pPr algn="r"/>
            <a:r>
              <a:rPr lang="en-US" sz="800" dirty="0" smtClean="0"/>
              <a:t>SDL/18-1035</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1585121295"/>
              </p:ext>
            </p:extLst>
          </p:nvPr>
        </p:nvGraphicFramePr>
        <p:xfrm>
          <a:off x="1752600" y="1699418"/>
          <a:ext cx="5788429" cy="1733550"/>
        </p:xfrm>
        <a:graphic>
          <a:graphicData uri="http://schemas.openxmlformats.org/drawingml/2006/table">
            <a:tbl>
              <a:tblPr>
                <a:tableStyleId>{5C22544A-7EE6-4342-B048-85BDC9FD1C3A}</a:tableStyleId>
              </a:tblPr>
              <a:tblGrid>
                <a:gridCol w="1014515">
                  <a:extLst>
                    <a:ext uri="{9D8B030D-6E8A-4147-A177-3AD203B41FA5}">
                      <a16:colId xmlns:a16="http://schemas.microsoft.com/office/drawing/2014/main" val="3364712868"/>
                    </a:ext>
                  </a:extLst>
                </a:gridCol>
                <a:gridCol w="900739">
                  <a:extLst>
                    <a:ext uri="{9D8B030D-6E8A-4147-A177-3AD203B41FA5}">
                      <a16:colId xmlns:a16="http://schemas.microsoft.com/office/drawing/2014/main" val="1875978445"/>
                    </a:ext>
                  </a:extLst>
                </a:gridCol>
                <a:gridCol w="960910">
                  <a:extLst>
                    <a:ext uri="{9D8B030D-6E8A-4147-A177-3AD203B41FA5}">
                      <a16:colId xmlns:a16="http://schemas.microsoft.com/office/drawing/2014/main" val="354189457"/>
                    </a:ext>
                  </a:extLst>
                </a:gridCol>
                <a:gridCol w="1144870">
                  <a:extLst>
                    <a:ext uri="{9D8B030D-6E8A-4147-A177-3AD203B41FA5}">
                      <a16:colId xmlns:a16="http://schemas.microsoft.com/office/drawing/2014/main" val="2689093374"/>
                    </a:ext>
                  </a:extLst>
                </a:gridCol>
                <a:gridCol w="852995">
                  <a:extLst>
                    <a:ext uri="{9D8B030D-6E8A-4147-A177-3AD203B41FA5}">
                      <a16:colId xmlns:a16="http://schemas.microsoft.com/office/drawing/2014/main" val="2453607930"/>
                    </a:ext>
                  </a:extLst>
                </a:gridCol>
                <a:gridCol w="914400">
                  <a:extLst>
                    <a:ext uri="{9D8B030D-6E8A-4147-A177-3AD203B41FA5}">
                      <a16:colId xmlns:a16="http://schemas.microsoft.com/office/drawing/2014/main" val="1948752122"/>
                    </a:ext>
                  </a:extLst>
                </a:gridCol>
              </a:tblGrid>
              <a:tr h="206829">
                <a:tc>
                  <a:txBody>
                    <a:bodyPr/>
                    <a:lstStyle/>
                    <a:p>
                      <a:pPr algn="ctr" fontAlgn="b"/>
                      <a:endParaRPr lang="en-US" sz="1600" b="1"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fontAlgn="b"/>
                      <a:r>
                        <a:rPr lang="en-US" sz="1600" b="1" u="none" strike="noStrike" dirty="0">
                          <a:effectLst/>
                        </a:rPr>
                        <a:t>Temporal</a:t>
                      </a:r>
                      <a:endParaRPr lang="en-US" sz="1600" b="1" i="0" u="none" strike="noStrike" dirty="0">
                        <a:solidFill>
                          <a:srgbClr val="000000"/>
                        </a:solidFill>
                        <a:effectLst/>
                        <a:latin typeface="Calibri" panose="020F0502020204030204" pitchFamily="34" charset="0"/>
                      </a:endParaRPr>
                    </a:p>
                  </a:txBody>
                  <a:tcPr marL="3810" marR="3810" marT="381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b"/>
                      <a:r>
                        <a:rPr lang="en-US" sz="1600" b="1" u="none" strike="noStrike">
                          <a:effectLst/>
                        </a:rPr>
                        <a:t>Spatial </a:t>
                      </a:r>
                      <a:endParaRPr lang="en-US" sz="1600" b="1" i="0" u="none" strike="noStrike">
                        <a:solidFill>
                          <a:srgbClr val="000000"/>
                        </a:solidFill>
                        <a:effectLst/>
                        <a:latin typeface="Calibri" panose="020F0502020204030204" pitchFamily="34" charset="0"/>
                      </a:endParaRPr>
                    </a:p>
                  </a:txBody>
                  <a:tcPr marL="3810" marR="3810" marT="381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48456268"/>
                  </a:ext>
                </a:extLst>
              </a:tr>
              <a:tr h="206829">
                <a:tc>
                  <a:txBody>
                    <a:bodyPr/>
                    <a:lstStyle/>
                    <a:p>
                      <a:pPr algn="ctr" fontAlgn="b"/>
                      <a:r>
                        <a:rPr lang="en-US" sz="1600" b="1" u="none" strike="noStrike" dirty="0">
                          <a:effectLst/>
                        </a:rPr>
                        <a:t>Model</a:t>
                      </a:r>
                      <a:endParaRPr lang="en-US" sz="1600" b="1"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tcPr>
                </a:tc>
                <a:tc>
                  <a:txBody>
                    <a:bodyPr/>
                    <a:lstStyle/>
                    <a:p>
                      <a:pPr algn="ctr" fontAlgn="b"/>
                      <a:r>
                        <a:rPr lang="en-US" sz="1600" b="1" u="none" strike="noStrike" dirty="0">
                          <a:effectLst/>
                        </a:rPr>
                        <a:t>Update</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1" u="none" strike="noStrike" dirty="0" err="1">
                          <a:effectLst/>
                        </a:rPr>
                        <a:t>TimeStep</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1" u="none" strike="noStrike" dirty="0" err="1">
                          <a:effectLst/>
                        </a:rPr>
                        <a:t>Lat</a:t>
                      </a:r>
                      <a:r>
                        <a:rPr lang="en-US" sz="1600" b="1" u="none" strike="noStrike" dirty="0">
                          <a:effectLst/>
                        </a:rPr>
                        <a:t> x Lon</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1" u="none" strike="noStrike" dirty="0">
                          <a:effectLst/>
                        </a:rPr>
                        <a:t>Footprint</a:t>
                      </a:r>
                      <a:endParaRPr lang="en-US"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1" u="none" strike="noStrike" dirty="0">
                          <a:effectLst/>
                        </a:rPr>
                        <a:t>Coverage</a:t>
                      </a:r>
                      <a:endParaRPr lang="en-US" sz="1600" b="1" i="0" u="none" strike="noStrike" dirty="0">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9737538"/>
                  </a:ext>
                </a:extLst>
              </a:tr>
              <a:tr h="206829">
                <a:tc>
                  <a:txBody>
                    <a:bodyPr/>
                    <a:lstStyle/>
                    <a:p>
                      <a:pPr algn="ctr" fontAlgn="b"/>
                      <a:r>
                        <a:rPr lang="en-US" sz="1600" u="none" strike="noStrike">
                          <a:effectLst/>
                        </a:rPr>
                        <a:t>GFS</a:t>
                      </a:r>
                      <a:endParaRPr lang="en-US"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rPr>
                        <a:t>6 </a:t>
                      </a:r>
                      <a:r>
                        <a:rPr lang="en-US" sz="1600" u="none" strike="noStrike" dirty="0" err="1">
                          <a:effectLst/>
                        </a:rPr>
                        <a:t>hr</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1 </a:t>
                      </a:r>
                      <a:r>
                        <a:rPr lang="en-US" sz="1600" u="none" strike="noStrike" dirty="0" err="1">
                          <a:effectLst/>
                        </a:rPr>
                        <a:t>hr</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0.25</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0" i="0" u="none" strike="noStrike" dirty="0" smtClean="0">
                          <a:solidFill>
                            <a:srgbClr val="000000"/>
                          </a:solidFill>
                          <a:effectLst/>
                          <a:latin typeface="Calibri" panose="020F0502020204030204" pitchFamily="34" charset="0"/>
                        </a:rPr>
                        <a:t>28 km</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a:effectLst/>
                        </a:rPr>
                        <a:t>global</a:t>
                      </a:r>
                      <a:endParaRPr lang="en-US" sz="1600" b="0" i="0" u="none" strike="noStrike">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6092339"/>
                  </a:ext>
                </a:extLst>
              </a:tr>
              <a:tr h="206829">
                <a:tc>
                  <a:txBody>
                    <a:bodyPr/>
                    <a:lstStyle/>
                    <a:p>
                      <a:pPr algn="ctr" fontAlgn="b"/>
                      <a:r>
                        <a:rPr lang="en-US" sz="1600" u="none" strike="noStrike">
                          <a:effectLst/>
                        </a:rPr>
                        <a:t>GEOS-FP</a:t>
                      </a:r>
                      <a:endParaRPr lang="en-US"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rPr>
                        <a:t>6 hr</a:t>
                      </a:r>
                      <a:endParaRPr lang="en-US" sz="16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1 </a:t>
                      </a:r>
                      <a:r>
                        <a:rPr lang="en-US" sz="1600" u="none" strike="noStrike" dirty="0" err="1">
                          <a:effectLst/>
                        </a:rPr>
                        <a:t>hr</a:t>
                      </a:r>
                      <a:r>
                        <a:rPr lang="en-US" sz="1600" u="none" strike="noStrike" dirty="0">
                          <a:effectLst/>
                        </a:rPr>
                        <a:t>, 3 </a:t>
                      </a:r>
                      <a:r>
                        <a:rPr lang="en-US" sz="1600" u="none" strike="noStrike" dirty="0" err="1">
                          <a:effectLst/>
                        </a:rPr>
                        <a:t>hr</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0.25 x 0.32</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b="0" i="0" u="none" strike="noStrike" dirty="0" smtClean="0">
                          <a:solidFill>
                            <a:srgbClr val="000000"/>
                          </a:solidFill>
                          <a:effectLst/>
                          <a:latin typeface="Calibri" panose="020F0502020204030204" pitchFamily="34" charset="0"/>
                        </a:rPr>
                        <a:t>28 km</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a:effectLst/>
                        </a:rPr>
                        <a:t>global</a:t>
                      </a:r>
                      <a:endParaRPr lang="en-US" sz="1600" b="0" i="0" u="none" strike="noStrike">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92881810"/>
                  </a:ext>
                </a:extLst>
              </a:tr>
              <a:tr h="206829">
                <a:tc>
                  <a:txBody>
                    <a:bodyPr/>
                    <a:lstStyle/>
                    <a:p>
                      <a:pPr algn="ctr" fontAlgn="b"/>
                      <a:r>
                        <a:rPr lang="en-US" sz="1600" u="none" strike="noStrike" dirty="0">
                          <a:effectLst/>
                        </a:rPr>
                        <a:t>RAP</a:t>
                      </a:r>
                      <a:endParaRPr lang="en-US"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rPr>
                        <a:t>1 hr</a:t>
                      </a:r>
                      <a:endParaRPr lang="en-US" sz="16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a:effectLst/>
                        </a:rPr>
                        <a:t>1 hr</a:t>
                      </a:r>
                      <a:endParaRPr lang="en-US" sz="16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0.11</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smtClean="0">
                          <a:effectLst/>
                        </a:rPr>
                        <a:t>11 </a:t>
                      </a:r>
                      <a:r>
                        <a:rPr lang="en-US" sz="1600" u="none" strike="noStrike" dirty="0">
                          <a:effectLst/>
                        </a:rPr>
                        <a:t>km</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regional</a:t>
                      </a:r>
                      <a:endParaRPr lang="en-US" sz="1600" b="0" i="0" u="none" strike="noStrike" dirty="0">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9088618"/>
                  </a:ext>
                </a:extLst>
              </a:tr>
              <a:tr h="206829">
                <a:tc>
                  <a:txBody>
                    <a:bodyPr/>
                    <a:lstStyle/>
                    <a:p>
                      <a:pPr algn="ctr" fontAlgn="b"/>
                      <a:r>
                        <a:rPr lang="en-US" sz="1600" u="none" strike="noStrike">
                          <a:effectLst/>
                        </a:rPr>
                        <a:t>HRRR</a:t>
                      </a:r>
                      <a:endParaRPr lang="en-US" sz="1600" b="0" i="0" u="none" strike="noStrike">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tcPr>
                </a:tc>
                <a:tc>
                  <a:txBody>
                    <a:bodyPr/>
                    <a:lstStyle/>
                    <a:p>
                      <a:pPr algn="ctr" fontAlgn="b"/>
                      <a:r>
                        <a:rPr lang="en-US" sz="1600" u="none" strike="noStrike">
                          <a:effectLst/>
                        </a:rPr>
                        <a:t>1 hr</a:t>
                      </a:r>
                      <a:endParaRPr lang="en-US" sz="16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a:effectLst/>
                        </a:rPr>
                        <a:t>1 hr</a:t>
                      </a:r>
                      <a:endParaRPr lang="en-US" sz="1600" b="0" i="0" u="none" strike="noStrike">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0.05</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3 km</a:t>
                      </a:r>
                      <a:endParaRPr lang="en-US"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ctr" fontAlgn="b"/>
                      <a:r>
                        <a:rPr lang="en-US" sz="1600" u="none" strike="noStrike" dirty="0">
                          <a:effectLst/>
                        </a:rPr>
                        <a:t>regional</a:t>
                      </a:r>
                      <a:endParaRPr lang="en-US" sz="1600" b="0" i="0" u="none" strike="noStrike" dirty="0">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9705160"/>
                  </a:ext>
                </a:extLst>
              </a:tr>
              <a:tr h="206829">
                <a:tc>
                  <a:txBody>
                    <a:bodyPr/>
                    <a:lstStyle/>
                    <a:p>
                      <a:pPr algn="ctr" fontAlgn="b"/>
                      <a:r>
                        <a:rPr lang="en-US" sz="1600" u="none" strike="noStrike" dirty="0">
                          <a:effectLst/>
                        </a:rPr>
                        <a:t>NAM</a:t>
                      </a:r>
                      <a:endParaRPr lang="en-US" sz="1600" b="0" i="0" u="none" strike="noStrike" dirty="0">
                        <a:solidFill>
                          <a:srgbClr val="000000"/>
                        </a:solidFill>
                        <a:effectLst/>
                        <a:latin typeface="Calibri" panose="020F0502020204030204" pitchFamily="34" charset="0"/>
                      </a:endParaRPr>
                    </a:p>
                  </a:txBody>
                  <a:tcPr marL="3810" marR="3810" marT="381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6 </a:t>
                      </a:r>
                      <a:r>
                        <a:rPr lang="en-US" sz="1600" u="none" strike="noStrike" dirty="0" err="1">
                          <a:effectLst/>
                        </a:rPr>
                        <a:t>hr</a:t>
                      </a:r>
                      <a:endParaRPr lang="en-US" sz="1600" b="0" i="0" u="none" strike="noStrike" dirty="0">
                        <a:solidFill>
                          <a:srgbClr val="000000"/>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1 </a:t>
                      </a:r>
                      <a:r>
                        <a:rPr lang="en-US" sz="1600" u="none" strike="noStrike" dirty="0" err="1">
                          <a:effectLst/>
                        </a:rPr>
                        <a:t>hr</a:t>
                      </a:r>
                      <a:endParaRPr lang="en-US" sz="1600" b="0" i="0" u="none" strike="noStrike" dirty="0">
                        <a:solidFill>
                          <a:srgbClr val="000000"/>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panose="020F0502020204030204" pitchFamily="34" charset="0"/>
                        </a:rPr>
                        <a:t>0.05</a:t>
                      </a:r>
                      <a:endParaRPr lang="en-US" sz="1600" b="0" i="0" u="none" strike="noStrike" dirty="0">
                        <a:solidFill>
                          <a:srgbClr val="000000"/>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3 km</a:t>
                      </a:r>
                      <a:endParaRPr lang="en-US" sz="1600" b="0" i="0" u="none" strike="noStrike" dirty="0">
                        <a:solidFill>
                          <a:srgbClr val="000000"/>
                        </a:solidFill>
                        <a:effectLst/>
                        <a:latin typeface="Calibri" panose="020F0502020204030204" pitchFamily="34" charset="0"/>
                      </a:endParaRPr>
                    </a:p>
                  </a:txBody>
                  <a:tcPr marL="3810" marR="3810" marT="3810"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regional</a:t>
                      </a:r>
                      <a:endParaRPr lang="en-US" sz="1600" b="0" i="0" u="none" strike="noStrike" dirty="0">
                        <a:solidFill>
                          <a:srgbClr val="000000"/>
                        </a:solidFill>
                        <a:effectLst/>
                        <a:latin typeface="Calibri" panose="020F0502020204030204" pitchFamily="34" charset="0"/>
                      </a:endParaRPr>
                    </a:p>
                  </a:txBody>
                  <a:tcPr marL="3810" marR="3810" marT="381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035784"/>
                  </a:ext>
                </a:extLst>
              </a:tr>
            </a:tbl>
          </a:graphicData>
        </a:graphic>
      </p:graphicFrame>
    </p:spTree>
    <p:extLst>
      <p:ext uri="{BB962C8B-B14F-4D97-AF65-F5344CB8AC3E}">
        <p14:creationId xmlns:p14="http://schemas.microsoft.com/office/powerpoint/2010/main" val="267586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of Regional Models Used</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12</a:t>
            </a:fld>
            <a:endParaRPr lang="en-US"/>
          </a:p>
        </p:txBody>
      </p:sp>
      <p:pic>
        <p:nvPicPr>
          <p:cNvPr id="6" name="Picture 5">
            <a:extLst>
              <a:ext uri="{FF2B5EF4-FFF2-40B4-BE49-F238E27FC236}">
                <a16:creationId xmlns:a16="http://schemas.microsoft.com/office/drawing/2014/main" id="{68CFA761-DB62-403E-8362-1C3B122ECEBD}"/>
              </a:ext>
            </a:extLst>
          </p:cNvPr>
          <p:cNvPicPr>
            <a:picLocks noChangeAspect="1"/>
          </p:cNvPicPr>
          <p:nvPr/>
        </p:nvPicPr>
        <p:blipFill>
          <a:blip r:embed="rId2"/>
          <a:stretch>
            <a:fillRect/>
          </a:stretch>
        </p:blipFill>
        <p:spPr>
          <a:xfrm>
            <a:off x="562232" y="1331119"/>
            <a:ext cx="3429000" cy="3145438"/>
          </a:xfrm>
          <a:prstGeom prst="rect">
            <a:avLst/>
          </a:prstGeom>
        </p:spPr>
      </p:pic>
      <p:pic>
        <p:nvPicPr>
          <p:cNvPr id="7" name="Picture 6">
            <a:extLst>
              <a:ext uri="{FF2B5EF4-FFF2-40B4-BE49-F238E27FC236}">
                <a16:creationId xmlns:a16="http://schemas.microsoft.com/office/drawing/2014/main" id="{6AFCBCBB-6C4E-4F65-BED5-145281044886}"/>
              </a:ext>
            </a:extLst>
          </p:cNvPr>
          <p:cNvPicPr>
            <a:picLocks noChangeAspect="1"/>
          </p:cNvPicPr>
          <p:nvPr/>
        </p:nvPicPr>
        <p:blipFill>
          <a:blip r:embed="rId3"/>
          <a:stretch>
            <a:fillRect/>
          </a:stretch>
        </p:blipFill>
        <p:spPr>
          <a:xfrm>
            <a:off x="4572000" y="1219200"/>
            <a:ext cx="3303826" cy="1676400"/>
          </a:xfrm>
          <a:prstGeom prst="rect">
            <a:avLst/>
          </a:prstGeom>
        </p:spPr>
      </p:pic>
      <p:pic>
        <p:nvPicPr>
          <p:cNvPr id="8" name="Picture 7">
            <a:extLst>
              <a:ext uri="{FF2B5EF4-FFF2-40B4-BE49-F238E27FC236}">
                <a16:creationId xmlns:a16="http://schemas.microsoft.com/office/drawing/2014/main" id="{E9799599-D638-41A5-B123-D00A0750EA32}"/>
              </a:ext>
            </a:extLst>
          </p:cNvPr>
          <p:cNvPicPr>
            <a:picLocks noChangeAspect="1"/>
          </p:cNvPicPr>
          <p:nvPr/>
        </p:nvPicPr>
        <p:blipFill>
          <a:blip r:embed="rId4"/>
          <a:stretch>
            <a:fillRect/>
          </a:stretch>
        </p:blipFill>
        <p:spPr>
          <a:xfrm>
            <a:off x="4724400" y="3657600"/>
            <a:ext cx="3033339" cy="1539203"/>
          </a:xfrm>
          <a:prstGeom prst="rect">
            <a:avLst/>
          </a:prstGeom>
        </p:spPr>
      </p:pic>
      <p:sp>
        <p:nvSpPr>
          <p:cNvPr id="9" name="TextBox 8"/>
          <p:cNvSpPr txBox="1"/>
          <p:nvPr/>
        </p:nvSpPr>
        <p:spPr>
          <a:xfrm>
            <a:off x="1251996" y="4609602"/>
            <a:ext cx="2049472" cy="646331"/>
          </a:xfrm>
          <a:prstGeom prst="rect">
            <a:avLst/>
          </a:prstGeom>
          <a:noFill/>
        </p:spPr>
        <p:txBody>
          <a:bodyPr wrap="none" rtlCol="0">
            <a:spAutoFit/>
          </a:bodyPr>
          <a:lstStyle/>
          <a:p>
            <a:r>
              <a:rPr lang="en-US" dirty="0" smtClean="0"/>
              <a:t>Rapid Refresh (RAP)</a:t>
            </a:r>
          </a:p>
          <a:p>
            <a:r>
              <a:rPr lang="en-US" dirty="0" smtClean="0"/>
              <a:t>~11 km resolution</a:t>
            </a:r>
            <a:endParaRPr lang="en-US" dirty="0"/>
          </a:p>
        </p:txBody>
      </p:sp>
      <p:sp>
        <p:nvSpPr>
          <p:cNvPr id="10" name="TextBox 9"/>
          <p:cNvSpPr txBox="1"/>
          <p:nvPr/>
        </p:nvSpPr>
        <p:spPr>
          <a:xfrm>
            <a:off x="5035701" y="5270349"/>
            <a:ext cx="2511713" cy="646331"/>
          </a:xfrm>
          <a:prstGeom prst="rect">
            <a:avLst/>
          </a:prstGeom>
          <a:noFill/>
        </p:spPr>
        <p:txBody>
          <a:bodyPr wrap="none" rtlCol="0">
            <a:spAutoFit/>
          </a:bodyPr>
          <a:lstStyle/>
          <a:p>
            <a:pPr algn="ctr"/>
            <a:r>
              <a:rPr lang="en-US" dirty="0" smtClean="0"/>
              <a:t>NAM and HRRRv3 Alaska</a:t>
            </a:r>
          </a:p>
          <a:p>
            <a:pPr algn="ctr"/>
            <a:r>
              <a:rPr lang="en-US" dirty="0" smtClean="0"/>
              <a:t>~3 km resolution</a:t>
            </a:r>
            <a:endParaRPr lang="en-US" dirty="0"/>
          </a:p>
        </p:txBody>
      </p:sp>
      <p:sp>
        <p:nvSpPr>
          <p:cNvPr id="11" name="TextBox 10"/>
          <p:cNvSpPr txBox="1"/>
          <p:nvPr/>
        </p:nvSpPr>
        <p:spPr>
          <a:xfrm>
            <a:off x="5105400" y="2903838"/>
            <a:ext cx="2372316" cy="646331"/>
          </a:xfrm>
          <a:prstGeom prst="rect">
            <a:avLst/>
          </a:prstGeom>
          <a:noFill/>
        </p:spPr>
        <p:txBody>
          <a:bodyPr wrap="none" rtlCol="0">
            <a:spAutoFit/>
          </a:bodyPr>
          <a:lstStyle/>
          <a:p>
            <a:pPr algn="ctr"/>
            <a:r>
              <a:rPr lang="en-US" dirty="0" smtClean="0"/>
              <a:t>NAM and HRRR CONUS</a:t>
            </a:r>
          </a:p>
          <a:p>
            <a:pPr algn="ctr"/>
            <a:r>
              <a:rPr lang="en-US" dirty="0" smtClean="0"/>
              <a:t>~3 km resolution</a:t>
            </a:r>
            <a:endParaRPr lang="en-US" dirty="0"/>
          </a:p>
        </p:txBody>
      </p:sp>
      <p:sp>
        <p:nvSpPr>
          <p:cNvPr id="12" name="TextBox 11"/>
          <p:cNvSpPr txBox="1"/>
          <p:nvPr/>
        </p:nvSpPr>
        <p:spPr>
          <a:xfrm>
            <a:off x="304800" y="5732014"/>
            <a:ext cx="4478342" cy="369332"/>
          </a:xfrm>
          <a:prstGeom prst="rect">
            <a:avLst/>
          </a:prstGeom>
          <a:noFill/>
        </p:spPr>
        <p:txBody>
          <a:bodyPr wrap="none" rtlCol="0">
            <a:spAutoFit/>
          </a:bodyPr>
          <a:lstStyle/>
          <a:p>
            <a:r>
              <a:rPr lang="en-US" dirty="0" smtClean="0"/>
              <a:t>GFS and GEOS-FP have global coverage ~0.25°</a:t>
            </a:r>
          </a:p>
        </p:txBody>
      </p:sp>
      <p:sp>
        <p:nvSpPr>
          <p:cNvPr id="13" name="Footer Placeholder 3"/>
          <p:cNvSpPr>
            <a:spLocks noGrp="1"/>
          </p:cNvSpPr>
          <p:nvPr>
            <p:ph type="ftr" sz="quarter" idx="4294967295"/>
          </p:nvPr>
        </p:nvSpPr>
        <p:spPr>
          <a:xfrm>
            <a:off x="8305800" y="6675437"/>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45238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(not yet used)</a:t>
            </a:r>
            <a:endParaRPr lang="en-US" dirty="0"/>
          </a:p>
        </p:txBody>
      </p:sp>
      <p:sp>
        <p:nvSpPr>
          <p:cNvPr id="3" name="Content Placeholder 2"/>
          <p:cNvSpPr>
            <a:spLocks noGrp="1"/>
          </p:cNvSpPr>
          <p:nvPr>
            <p:ph idx="1"/>
          </p:nvPr>
        </p:nvSpPr>
        <p:spPr>
          <a:xfrm>
            <a:off x="762000" y="1066800"/>
            <a:ext cx="7391400" cy="5059363"/>
          </a:xfrm>
        </p:spPr>
        <p:txBody>
          <a:bodyPr/>
          <a:lstStyle/>
          <a:p>
            <a:r>
              <a:rPr lang="en-US" dirty="0"/>
              <a:t>Trace gas vertical profiles</a:t>
            </a:r>
          </a:p>
          <a:p>
            <a:pPr lvl="1"/>
            <a:r>
              <a:rPr lang="en-US" dirty="0"/>
              <a:t>ECMWF – CAMS Near-Real-Time</a:t>
            </a:r>
          </a:p>
          <a:p>
            <a:pPr lvl="2"/>
            <a:r>
              <a:rPr lang="en-US" dirty="0"/>
              <a:t>O</a:t>
            </a:r>
            <a:r>
              <a:rPr lang="en-US" baseline="-25000" dirty="0"/>
              <a:t>3</a:t>
            </a:r>
            <a:r>
              <a:rPr lang="en-US" dirty="0"/>
              <a:t>, CH</a:t>
            </a:r>
            <a:r>
              <a:rPr lang="en-US" baseline="-25000" dirty="0"/>
              <a:t>4</a:t>
            </a:r>
            <a:r>
              <a:rPr lang="en-US" dirty="0"/>
              <a:t>, some NOx (but not N</a:t>
            </a:r>
            <a:r>
              <a:rPr lang="en-US" baseline="-25000" dirty="0"/>
              <a:t>2</a:t>
            </a:r>
            <a:r>
              <a:rPr lang="en-US" dirty="0"/>
              <a:t>O)</a:t>
            </a:r>
          </a:p>
          <a:p>
            <a:pPr lvl="1"/>
            <a:r>
              <a:rPr lang="en-US" dirty="0"/>
              <a:t>NASA GEOS-FP</a:t>
            </a:r>
          </a:p>
          <a:p>
            <a:pPr lvl="2"/>
            <a:r>
              <a:rPr lang="en-US" dirty="0"/>
              <a:t>CO</a:t>
            </a:r>
            <a:r>
              <a:rPr lang="en-US" baseline="-25000" dirty="0"/>
              <a:t>2</a:t>
            </a:r>
            <a:r>
              <a:rPr lang="en-US" dirty="0"/>
              <a:t> and CO</a:t>
            </a:r>
          </a:p>
          <a:p>
            <a:r>
              <a:rPr lang="en-US" dirty="0"/>
              <a:t>Ocean surface temperatures</a:t>
            </a:r>
          </a:p>
          <a:p>
            <a:r>
              <a:rPr lang="en-US" dirty="0"/>
              <a:t>GFS high-resolution global skin temperature</a:t>
            </a:r>
          </a:p>
          <a:p>
            <a:pPr lvl="1"/>
            <a:r>
              <a:rPr lang="en-US" dirty="0"/>
              <a:t>Hourly, ~11 km resolution</a:t>
            </a:r>
          </a:p>
          <a:p>
            <a:r>
              <a:rPr lang="en-US" dirty="0"/>
              <a:t>ECMWF 3 </a:t>
            </a:r>
            <a:r>
              <a:rPr lang="en-US" dirty="0" err="1"/>
              <a:t>hr</a:t>
            </a:r>
            <a:r>
              <a:rPr lang="en-US" dirty="0"/>
              <a:t> weather forecasts </a:t>
            </a:r>
          </a:p>
          <a:p>
            <a:r>
              <a:rPr lang="en-US" dirty="0"/>
              <a:t>ECMWF Hires</a:t>
            </a:r>
          </a:p>
          <a:p>
            <a:r>
              <a:rPr lang="en-US" dirty="0"/>
              <a:t>Re-analysis datasets (ERA-5)</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13</a:t>
            </a:fld>
            <a:endParaRPr lang="en-US"/>
          </a:p>
        </p:txBody>
      </p:sp>
      <p:sp>
        <p:nvSpPr>
          <p:cNvPr id="6" name="Footer Placeholder 3"/>
          <p:cNvSpPr>
            <a:spLocks noGrp="1"/>
          </p:cNvSpPr>
          <p:nvPr>
            <p:ph type="ftr" sz="quarter" idx="4294967295"/>
          </p:nvPr>
        </p:nvSpPr>
        <p:spPr>
          <a:xfrm>
            <a:off x="8367091" y="6666809"/>
            <a:ext cx="762000" cy="152399"/>
          </a:xfrm>
          <a:prstGeom prst="rect">
            <a:avLst/>
          </a:prstGeom>
        </p:spPr>
        <p:txBody>
          <a:bodyPr/>
          <a:lstStyle/>
          <a:p>
            <a:pPr algn="ctr"/>
            <a:r>
              <a:rPr lang="en-US" sz="800" dirty="0" smtClean="0"/>
              <a:t>SDL/18-1035</a:t>
            </a:r>
            <a:endParaRPr lang="en-US" sz="800" dirty="0"/>
          </a:p>
        </p:txBody>
      </p:sp>
    </p:spTree>
    <p:extLst>
      <p:ext uri="{BB962C8B-B14F-4D97-AF65-F5344CB8AC3E}">
        <p14:creationId xmlns:p14="http://schemas.microsoft.com/office/powerpoint/2010/main" val="522757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Atmospheric Profiles</a:t>
            </a:r>
            <a:endParaRPr lang="en-US" dirty="0"/>
          </a:p>
        </p:txBody>
      </p:sp>
      <p:sp>
        <p:nvSpPr>
          <p:cNvPr id="3" name="Content Placeholder 2"/>
          <p:cNvSpPr>
            <a:spLocks noGrp="1"/>
          </p:cNvSpPr>
          <p:nvPr>
            <p:ph idx="1"/>
          </p:nvPr>
        </p:nvSpPr>
        <p:spPr>
          <a:xfrm>
            <a:off x="533400" y="5271762"/>
            <a:ext cx="7696200" cy="889038"/>
          </a:xfrm>
        </p:spPr>
        <p:txBody>
          <a:bodyPr/>
          <a:lstStyle/>
          <a:p>
            <a:r>
              <a:rPr lang="en-US" dirty="0" smtClean="0"/>
              <a:t>Composite profiles</a:t>
            </a:r>
          </a:p>
          <a:p>
            <a:pPr lvl="1"/>
            <a:r>
              <a:rPr lang="en-US" dirty="0" smtClean="0"/>
              <a:t>Global models fill gaps and upper atmosphere</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169425"/>
            <a:ext cx="3200400" cy="2133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78" y="1046206"/>
            <a:ext cx="3200400" cy="21229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78" y="3169137"/>
            <a:ext cx="3200400" cy="212293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1066800"/>
            <a:ext cx="3200400" cy="2122932"/>
          </a:xfrm>
          <a:prstGeom prst="rect">
            <a:avLst/>
          </a:prstGeom>
        </p:spPr>
      </p:pic>
      <p:sp>
        <p:nvSpPr>
          <p:cNvPr id="10" name="TextBox 9"/>
          <p:cNvSpPr txBox="1"/>
          <p:nvPr/>
        </p:nvSpPr>
        <p:spPr>
          <a:xfrm>
            <a:off x="7713814" y="1943600"/>
            <a:ext cx="598241" cy="369332"/>
          </a:xfrm>
          <a:prstGeom prst="rect">
            <a:avLst/>
          </a:prstGeom>
          <a:noFill/>
        </p:spPr>
        <p:txBody>
          <a:bodyPr wrap="none" rtlCol="0">
            <a:spAutoFit/>
          </a:bodyPr>
          <a:lstStyle/>
          <a:p>
            <a:r>
              <a:rPr lang="en-US" dirty="0" smtClean="0"/>
              <a:t>H2O</a:t>
            </a:r>
            <a:endParaRPr lang="en-US" dirty="0"/>
          </a:p>
        </p:txBody>
      </p:sp>
      <p:sp>
        <p:nvSpPr>
          <p:cNvPr id="11" name="TextBox 10"/>
          <p:cNvSpPr txBox="1"/>
          <p:nvPr/>
        </p:nvSpPr>
        <p:spPr>
          <a:xfrm>
            <a:off x="7770948" y="4003537"/>
            <a:ext cx="453970" cy="369332"/>
          </a:xfrm>
          <a:prstGeom prst="rect">
            <a:avLst/>
          </a:prstGeom>
          <a:noFill/>
        </p:spPr>
        <p:txBody>
          <a:bodyPr wrap="none" rtlCol="0">
            <a:spAutoFit/>
          </a:bodyPr>
          <a:lstStyle/>
          <a:p>
            <a:r>
              <a:rPr lang="en-US" dirty="0" smtClean="0"/>
              <a:t>O3</a:t>
            </a:r>
            <a:endParaRPr lang="en-US" dirty="0"/>
          </a:p>
        </p:txBody>
      </p:sp>
      <p:sp>
        <p:nvSpPr>
          <p:cNvPr id="12" name="Footer Placeholder 3"/>
          <p:cNvSpPr>
            <a:spLocks noGrp="1"/>
          </p:cNvSpPr>
          <p:nvPr>
            <p:ph type="ftr" sz="quarter" idx="4294967295"/>
          </p:nvPr>
        </p:nvSpPr>
        <p:spPr>
          <a:xfrm>
            <a:off x="8367091" y="6666809"/>
            <a:ext cx="762000" cy="152399"/>
          </a:xfrm>
          <a:prstGeom prst="rect">
            <a:avLst/>
          </a:prstGeom>
        </p:spPr>
        <p:txBody>
          <a:bodyPr/>
          <a:lstStyle/>
          <a:p>
            <a:pPr algn="ctr"/>
            <a:r>
              <a:rPr lang="en-US" sz="800" dirty="0" smtClean="0"/>
              <a:t>SDL/18-1035</a:t>
            </a:r>
            <a:endParaRPr lang="en-US" sz="800" dirty="0"/>
          </a:p>
        </p:txBody>
      </p:sp>
    </p:spTree>
    <p:extLst>
      <p:ext uri="{BB962C8B-B14F-4D97-AF65-F5344CB8AC3E}">
        <p14:creationId xmlns:p14="http://schemas.microsoft.com/office/powerpoint/2010/main" val="406346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MODTRAN Inputs</a:t>
            </a:r>
            <a:endParaRPr lang="en-US" dirty="0"/>
          </a:p>
        </p:txBody>
      </p:sp>
      <p:sp>
        <p:nvSpPr>
          <p:cNvPr id="3" name="Content Placeholder 2"/>
          <p:cNvSpPr>
            <a:spLocks noGrp="1"/>
          </p:cNvSpPr>
          <p:nvPr>
            <p:ph idx="1"/>
          </p:nvPr>
        </p:nvSpPr>
        <p:spPr>
          <a:xfrm>
            <a:off x="457200" y="1219200"/>
            <a:ext cx="8610600" cy="4724400"/>
          </a:xfrm>
        </p:spPr>
        <p:txBody>
          <a:bodyPr/>
          <a:lstStyle/>
          <a:p>
            <a:r>
              <a:rPr lang="en-US" dirty="0" smtClean="0"/>
              <a:t>Profile data obtained through database queries of weather data near spatial location of ground footprint and time</a:t>
            </a:r>
          </a:p>
          <a:p>
            <a:r>
              <a:rPr lang="en-US" dirty="0" smtClean="0"/>
              <a:t>User-defined atmosphere profile inputs generated from this data</a:t>
            </a:r>
          </a:p>
          <a:p>
            <a:pPr lvl="1"/>
            <a:r>
              <a:rPr lang="en-US" dirty="0" smtClean="0"/>
              <a:t>Pressure, temperature, altitude, water, and ozone</a:t>
            </a:r>
          </a:p>
          <a:p>
            <a:r>
              <a:rPr lang="en-US" dirty="0" smtClean="0"/>
              <a:t>When profiles are incomplete, the global models are searched and provide data used to fill gaps and upper atmosphere</a:t>
            </a:r>
          </a:p>
          <a:p>
            <a:r>
              <a:rPr lang="en-US" dirty="0" smtClean="0"/>
              <a:t>Surface temperature obtained from weather model </a:t>
            </a:r>
          </a:p>
          <a:p>
            <a:r>
              <a:rPr lang="en-US" dirty="0" smtClean="0"/>
              <a:t>Additional inputs obtained from models that include them</a:t>
            </a:r>
          </a:p>
          <a:p>
            <a:pPr lvl="1"/>
            <a:r>
              <a:rPr lang="en-US" dirty="0" smtClean="0"/>
              <a:t>Visibility</a:t>
            </a:r>
          </a:p>
          <a:p>
            <a:pPr lvl="1"/>
            <a:r>
              <a:rPr lang="en-US" dirty="0" smtClean="0"/>
              <a:t>Aerosol inputs</a:t>
            </a:r>
          </a:p>
          <a:p>
            <a:r>
              <a:rPr lang="en-US" dirty="0" smtClean="0"/>
              <a:t>Geometry created from satellite location and view angle</a:t>
            </a:r>
          </a:p>
          <a:p>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15</a:t>
            </a:fld>
            <a:endParaRPr lang="en-US"/>
          </a:p>
        </p:txBody>
      </p:sp>
      <p:sp>
        <p:nvSpPr>
          <p:cNvPr id="6" name="Footer Placeholder 3"/>
          <p:cNvSpPr>
            <a:spLocks noGrp="1"/>
          </p:cNvSpPr>
          <p:nvPr>
            <p:ph type="ftr" sz="quarter" idx="4294967295"/>
          </p:nvPr>
        </p:nvSpPr>
        <p:spPr>
          <a:xfrm>
            <a:off x="8367091" y="6666809"/>
            <a:ext cx="762000" cy="152399"/>
          </a:xfrm>
          <a:prstGeom prst="rect">
            <a:avLst/>
          </a:prstGeom>
        </p:spPr>
        <p:txBody>
          <a:bodyPr/>
          <a:lstStyle/>
          <a:p>
            <a:pPr algn="ctr"/>
            <a:r>
              <a:rPr lang="en-US" sz="800" dirty="0" smtClean="0"/>
              <a:t>SDL/18-1035</a:t>
            </a:r>
            <a:endParaRPr lang="en-US" sz="800" dirty="0"/>
          </a:p>
        </p:txBody>
      </p:sp>
    </p:spTree>
    <p:extLst>
      <p:ext uri="{BB962C8B-B14F-4D97-AF65-F5344CB8AC3E}">
        <p14:creationId xmlns:p14="http://schemas.microsoft.com/office/powerpoint/2010/main" val="53547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Correction Improvement LWIR</a:t>
            </a:r>
            <a:endParaRPr lang="en-US" dirty="0"/>
          </a:p>
        </p:txBody>
      </p:sp>
      <p:sp>
        <p:nvSpPr>
          <p:cNvPr id="4" name="Slide Number Placeholder 3"/>
          <p:cNvSpPr>
            <a:spLocks noGrp="1"/>
          </p:cNvSpPr>
          <p:nvPr>
            <p:ph type="sldNum" sz="quarter" idx="12"/>
          </p:nvPr>
        </p:nvSpPr>
        <p:spPr>
          <a:xfrm>
            <a:off x="50800" y="6416675"/>
            <a:ext cx="457200" cy="365125"/>
          </a:xfrm>
        </p:spPr>
        <p:txBody>
          <a:bodyPr/>
          <a:lstStyle/>
          <a:p>
            <a:fld id="{4D05E0AE-B895-47CB-8845-7F08BC4A32BB}" type="slidenum">
              <a:rPr lang="en-US" smtClean="0"/>
              <a:t>16</a:t>
            </a:fld>
            <a:endParaRPr lang="en-US"/>
          </a:p>
        </p:txBody>
      </p:sp>
      <p:sp>
        <p:nvSpPr>
          <p:cNvPr id="13" name="TextBox 12"/>
          <p:cNvSpPr txBox="1"/>
          <p:nvPr/>
        </p:nvSpPr>
        <p:spPr>
          <a:xfrm>
            <a:off x="5029200" y="4990317"/>
            <a:ext cx="3378874" cy="584775"/>
          </a:xfrm>
          <a:prstGeom prst="rect">
            <a:avLst/>
          </a:prstGeom>
          <a:noFill/>
        </p:spPr>
        <p:txBody>
          <a:bodyPr wrap="none" rtlCol="0">
            <a:spAutoFit/>
          </a:bodyPr>
          <a:lstStyle/>
          <a:p>
            <a:r>
              <a:rPr lang="en-US" sz="1600" dirty="0" smtClean="0"/>
              <a:t>green is the same residual N20 – SNPP</a:t>
            </a:r>
          </a:p>
          <a:p>
            <a:r>
              <a:rPr lang="en-US" sz="1600" dirty="0" smtClean="0"/>
              <a:t>red is the residual after our correction</a:t>
            </a:r>
          </a:p>
        </p:txBody>
      </p:sp>
      <p:sp>
        <p:nvSpPr>
          <p:cNvPr id="14" name="TextBox 13"/>
          <p:cNvSpPr txBox="1"/>
          <p:nvPr/>
        </p:nvSpPr>
        <p:spPr>
          <a:xfrm>
            <a:off x="312530" y="4995287"/>
            <a:ext cx="4196662" cy="584775"/>
          </a:xfrm>
          <a:prstGeom prst="rect">
            <a:avLst/>
          </a:prstGeom>
          <a:noFill/>
        </p:spPr>
        <p:txBody>
          <a:bodyPr wrap="none" rtlCol="0">
            <a:spAutoFit/>
          </a:bodyPr>
          <a:lstStyle/>
          <a:p>
            <a:r>
              <a:rPr lang="en-US" sz="1600" dirty="0" smtClean="0"/>
              <a:t>green is the residual from N20 – SNPP</a:t>
            </a:r>
          </a:p>
          <a:p>
            <a:r>
              <a:rPr lang="en-US" sz="1600" dirty="0" smtClean="0"/>
              <a:t>black is the MODTRAN correction (M</a:t>
            </a:r>
            <a:r>
              <a:rPr lang="en-US" sz="1600" baseline="-25000" dirty="0" smtClean="0"/>
              <a:t>SNPP</a:t>
            </a:r>
            <a:r>
              <a:rPr lang="en-US" sz="1600" dirty="0" smtClean="0"/>
              <a:t> – M</a:t>
            </a:r>
            <a:r>
              <a:rPr lang="en-US" sz="1600" baseline="-25000" dirty="0" smtClean="0"/>
              <a:t>N20</a:t>
            </a:r>
            <a:r>
              <a:rPr lang="en-US" sz="1600" dirty="0" smtClean="0"/>
              <a:t>)</a:t>
            </a:r>
          </a:p>
        </p:txBody>
      </p:sp>
      <p:sp>
        <p:nvSpPr>
          <p:cNvPr id="15" name="Footer Placeholder 3"/>
          <p:cNvSpPr>
            <a:spLocks noGrp="1"/>
          </p:cNvSpPr>
          <p:nvPr>
            <p:ph type="ftr" sz="quarter" idx="4294967295"/>
          </p:nvPr>
        </p:nvSpPr>
        <p:spPr>
          <a:xfrm>
            <a:off x="8367091" y="6666809"/>
            <a:ext cx="762000" cy="152399"/>
          </a:xfrm>
          <a:prstGeom prst="rect">
            <a:avLst/>
          </a:prstGeom>
        </p:spPr>
        <p:txBody>
          <a:bodyPr/>
          <a:lstStyle/>
          <a:p>
            <a:r>
              <a:rPr lang="en-US" sz="800" dirty="0" smtClean="0"/>
              <a:t>SDL/18-1035</a:t>
            </a:r>
            <a:endParaRPr lang="en-US" sz="800" dirty="0"/>
          </a:p>
        </p:txBody>
      </p:sp>
      <p:sp>
        <p:nvSpPr>
          <p:cNvPr id="16" name="Footer Placeholder 3"/>
          <p:cNvSpPr>
            <a:spLocks noGrp="1"/>
          </p:cNvSpPr>
          <p:nvPr>
            <p:ph type="ftr" sz="quarter" idx="4294967295"/>
          </p:nvPr>
        </p:nvSpPr>
        <p:spPr>
          <a:xfrm>
            <a:off x="8519491" y="6819209"/>
            <a:ext cx="762000" cy="152399"/>
          </a:xfrm>
          <a:prstGeom prst="rect">
            <a:avLst/>
          </a:prstGeom>
        </p:spPr>
        <p:txBody>
          <a:bodyPr/>
          <a:lstStyle/>
          <a:p>
            <a:pPr algn="ctr"/>
            <a:r>
              <a:rPr lang="en-US" sz="800" dirty="0" smtClean="0"/>
              <a:t>SDL/18-1035</a:t>
            </a:r>
            <a:endParaRPr lang="en-US" sz="800" dirty="0"/>
          </a:p>
        </p:txBody>
      </p:sp>
      <p:pic>
        <p:nvPicPr>
          <p:cNvPr id="10" name="Picture 9">
            <a:extLst>
              <a:ext uri="{FF2B5EF4-FFF2-40B4-BE49-F238E27FC236}">
                <a16:creationId xmlns:a16="http://schemas.microsoft.com/office/drawing/2014/main" id="{A355F4C7-E107-4BCC-9A81-D1F570D73FE4}"/>
              </a:ext>
            </a:extLst>
          </p:cNvPr>
          <p:cNvPicPr>
            <a:picLocks noChangeAspect="1"/>
          </p:cNvPicPr>
          <p:nvPr/>
        </p:nvPicPr>
        <p:blipFill rotWithShape="1">
          <a:blip r:embed="rId3">
            <a:extLst>
              <a:ext uri="{28A0092B-C50C-407E-A947-70E740481C1C}">
                <a14:useLocalDpi xmlns:a14="http://schemas.microsoft.com/office/drawing/2010/main" val="0"/>
              </a:ext>
            </a:extLst>
          </a:blip>
          <a:srcRect r="7027"/>
          <a:stretch/>
        </p:blipFill>
        <p:spPr>
          <a:xfrm>
            <a:off x="50800" y="1219200"/>
            <a:ext cx="4368800" cy="3524250"/>
          </a:xfrm>
          <a:prstGeom prst="rect">
            <a:avLst/>
          </a:prstGeom>
        </p:spPr>
      </p:pic>
      <p:pic>
        <p:nvPicPr>
          <p:cNvPr id="11" name="Picture 10">
            <a:extLst>
              <a:ext uri="{FF2B5EF4-FFF2-40B4-BE49-F238E27FC236}">
                <a16:creationId xmlns:a16="http://schemas.microsoft.com/office/drawing/2014/main" id="{44F18812-6602-4138-8C5C-6B37BF11C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000" y="1219201"/>
            <a:ext cx="4699000" cy="3524250"/>
          </a:xfrm>
          <a:prstGeom prst="rect">
            <a:avLst/>
          </a:prstGeom>
        </p:spPr>
      </p:pic>
    </p:spTree>
    <p:extLst>
      <p:ext uri="{BB962C8B-B14F-4D97-AF65-F5344CB8AC3E}">
        <p14:creationId xmlns:p14="http://schemas.microsoft.com/office/powerpoint/2010/main" val="214375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MWIR Full Resolution Band</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17</a:t>
            </a:fld>
            <a:endParaRPr lang="en-US"/>
          </a:p>
        </p:txBody>
      </p:sp>
      <p:sp>
        <p:nvSpPr>
          <p:cNvPr id="9" name="Footer Placeholder 3"/>
          <p:cNvSpPr>
            <a:spLocks noGrp="1"/>
          </p:cNvSpPr>
          <p:nvPr>
            <p:ph type="ftr" sz="quarter" idx="4294967295"/>
          </p:nvPr>
        </p:nvSpPr>
        <p:spPr>
          <a:xfrm>
            <a:off x="8367091" y="6666809"/>
            <a:ext cx="762000" cy="152399"/>
          </a:xfrm>
          <a:prstGeom prst="rect">
            <a:avLst/>
          </a:prstGeom>
        </p:spPr>
        <p:txBody>
          <a:bodyPr/>
          <a:lstStyle/>
          <a:p>
            <a:r>
              <a:rPr lang="en-US" sz="800" dirty="0" smtClean="0"/>
              <a:t>SDL/18-1035</a:t>
            </a:r>
            <a:endParaRPr lang="en-US" sz="800" dirty="0"/>
          </a:p>
        </p:txBody>
      </p:sp>
      <p:sp>
        <p:nvSpPr>
          <p:cNvPr id="11" name="TextBox 10"/>
          <p:cNvSpPr txBox="1"/>
          <p:nvPr/>
        </p:nvSpPr>
        <p:spPr>
          <a:xfrm>
            <a:off x="5029200" y="4990317"/>
            <a:ext cx="3378874" cy="584775"/>
          </a:xfrm>
          <a:prstGeom prst="rect">
            <a:avLst/>
          </a:prstGeom>
          <a:noFill/>
        </p:spPr>
        <p:txBody>
          <a:bodyPr wrap="none" rtlCol="0">
            <a:spAutoFit/>
          </a:bodyPr>
          <a:lstStyle/>
          <a:p>
            <a:r>
              <a:rPr lang="en-US" sz="1600" dirty="0" smtClean="0"/>
              <a:t>green is the same residual N20 – SNPP</a:t>
            </a:r>
          </a:p>
          <a:p>
            <a:r>
              <a:rPr lang="en-US" sz="1600" dirty="0" smtClean="0"/>
              <a:t>red is the residual after our correction</a:t>
            </a:r>
          </a:p>
        </p:txBody>
      </p:sp>
      <p:sp>
        <p:nvSpPr>
          <p:cNvPr id="12" name="TextBox 11"/>
          <p:cNvSpPr txBox="1"/>
          <p:nvPr/>
        </p:nvSpPr>
        <p:spPr>
          <a:xfrm>
            <a:off x="312530" y="4995287"/>
            <a:ext cx="4196662" cy="584775"/>
          </a:xfrm>
          <a:prstGeom prst="rect">
            <a:avLst/>
          </a:prstGeom>
          <a:noFill/>
        </p:spPr>
        <p:txBody>
          <a:bodyPr wrap="none" rtlCol="0">
            <a:spAutoFit/>
          </a:bodyPr>
          <a:lstStyle/>
          <a:p>
            <a:r>
              <a:rPr lang="en-US" sz="1600" dirty="0" smtClean="0"/>
              <a:t>green is the residual from N20 – SNPP</a:t>
            </a:r>
          </a:p>
          <a:p>
            <a:r>
              <a:rPr lang="en-US" sz="1600" dirty="0" smtClean="0"/>
              <a:t>black is the MODTRAN correction (M</a:t>
            </a:r>
            <a:r>
              <a:rPr lang="en-US" sz="1600" baseline="-25000" dirty="0" smtClean="0"/>
              <a:t>SNPP</a:t>
            </a:r>
            <a:r>
              <a:rPr lang="en-US" sz="1600" dirty="0" smtClean="0"/>
              <a:t> – M</a:t>
            </a:r>
            <a:r>
              <a:rPr lang="en-US" sz="1600" baseline="-25000" dirty="0" smtClean="0"/>
              <a:t>N20</a:t>
            </a:r>
            <a:r>
              <a:rPr lang="en-US" sz="1600" dirty="0" smtClean="0"/>
              <a:t>)</a:t>
            </a:r>
          </a:p>
        </p:txBody>
      </p:sp>
      <p:pic>
        <p:nvPicPr>
          <p:cNvPr id="10" name="Picture 9">
            <a:extLst>
              <a:ext uri="{FF2B5EF4-FFF2-40B4-BE49-F238E27FC236}">
                <a16:creationId xmlns:a16="http://schemas.microsoft.com/office/drawing/2014/main" id="{7D490E73-FBA7-49B2-AC9B-5BAF8E2F1B7C}"/>
              </a:ext>
            </a:extLst>
          </p:cNvPr>
          <p:cNvPicPr>
            <a:picLocks noChangeAspect="1"/>
          </p:cNvPicPr>
          <p:nvPr/>
        </p:nvPicPr>
        <p:blipFill rotWithShape="1">
          <a:blip r:embed="rId2">
            <a:extLst>
              <a:ext uri="{28A0092B-C50C-407E-A947-70E740481C1C}">
                <a14:useLocalDpi xmlns:a14="http://schemas.microsoft.com/office/drawing/2010/main" val="0"/>
              </a:ext>
            </a:extLst>
          </a:blip>
          <a:srcRect l="635" r="5945"/>
          <a:stretch/>
        </p:blipFill>
        <p:spPr>
          <a:xfrm>
            <a:off x="29817" y="1295401"/>
            <a:ext cx="4389783" cy="3524250"/>
          </a:xfrm>
          <a:prstGeom prst="rect">
            <a:avLst/>
          </a:prstGeom>
        </p:spPr>
      </p:pic>
      <p:pic>
        <p:nvPicPr>
          <p:cNvPr id="13" name="Picture 12">
            <a:extLst>
              <a:ext uri="{FF2B5EF4-FFF2-40B4-BE49-F238E27FC236}">
                <a16:creationId xmlns:a16="http://schemas.microsoft.com/office/drawing/2014/main" id="{0C8AE0CE-B7C6-41C9-818A-5CB7F904A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091" y="1295402"/>
            <a:ext cx="4699000" cy="3524250"/>
          </a:xfrm>
          <a:prstGeom prst="rect">
            <a:avLst/>
          </a:prstGeom>
        </p:spPr>
      </p:pic>
    </p:spTree>
    <p:extLst>
      <p:ext uri="{BB962C8B-B14F-4D97-AF65-F5344CB8AC3E}">
        <p14:creationId xmlns:p14="http://schemas.microsoft.com/office/powerpoint/2010/main" val="89840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SWIR – Full Resolution Band</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18</a:t>
            </a:fld>
            <a:endParaRPr lang="en-US"/>
          </a:p>
        </p:txBody>
      </p:sp>
      <p:sp>
        <p:nvSpPr>
          <p:cNvPr id="8" name="Footer Placeholder 3"/>
          <p:cNvSpPr>
            <a:spLocks noGrp="1"/>
          </p:cNvSpPr>
          <p:nvPr>
            <p:ph type="ftr" sz="quarter" idx="4294967295"/>
          </p:nvPr>
        </p:nvSpPr>
        <p:spPr>
          <a:xfrm>
            <a:off x="8305800" y="6675437"/>
            <a:ext cx="762000" cy="152399"/>
          </a:xfrm>
          <a:prstGeom prst="rect">
            <a:avLst/>
          </a:prstGeom>
        </p:spPr>
        <p:txBody>
          <a:bodyPr/>
          <a:lstStyle/>
          <a:p>
            <a:pPr algn="r"/>
            <a:r>
              <a:rPr lang="en-US" sz="800" dirty="0" smtClean="0"/>
              <a:t>SDL/18-1035</a:t>
            </a:r>
            <a:endParaRPr lang="en-US" sz="800" dirty="0"/>
          </a:p>
        </p:txBody>
      </p:sp>
      <p:sp>
        <p:nvSpPr>
          <p:cNvPr id="10" name="TextBox 9"/>
          <p:cNvSpPr txBox="1"/>
          <p:nvPr/>
        </p:nvSpPr>
        <p:spPr>
          <a:xfrm>
            <a:off x="5029200" y="4990317"/>
            <a:ext cx="3378874" cy="584775"/>
          </a:xfrm>
          <a:prstGeom prst="rect">
            <a:avLst/>
          </a:prstGeom>
          <a:noFill/>
        </p:spPr>
        <p:txBody>
          <a:bodyPr wrap="none" rtlCol="0">
            <a:spAutoFit/>
          </a:bodyPr>
          <a:lstStyle/>
          <a:p>
            <a:r>
              <a:rPr lang="en-US" sz="1600" dirty="0" smtClean="0"/>
              <a:t>green is the same residual N20 – SNPP</a:t>
            </a:r>
          </a:p>
          <a:p>
            <a:r>
              <a:rPr lang="en-US" sz="1600" dirty="0" smtClean="0"/>
              <a:t>red is the residual after our correction</a:t>
            </a:r>
          </a:p>
        </p:txBody>
      </p:sp>
      <p:sp>
        <p:nvSpPr>
          <p:cNvPr id="11" name="TextBox 10"/>
          <p:cNvSpPr txBox="1"/>
          <p:nvPr/>
        </p:nvSpPr>
        <p:spPr>
          <a:xfrm>
            <a:off x="312530" y="4995287"/>
            <a:ext cx="4196662" cy="584775"/>
          </a:xfrm>
          <a:prstGeom prst="rect">
            <a:avLst/>
          </a:prstGeom>
          <a:noFill/>
        </p:spPr>
        <p:txBody>
          <a:bodyPr wrap="none" rtlCol="0">
            <a:spAutoFit/>
          </a:bodyPr>
          <a:lstStyle/>
          <a:p>
            <a:r>
              <a:rPr lang="en-US" sz="1600" dirty="0" smtClean="0"/>
              <a:t>green is the residual from N20 – SNPP</a:t>
            </a:r>
          </a:p>
          <a:p>
            <a:r>
              <a:rPr lang="en-US" sz="1600" dirty="0" smtClean="0"/>
              <a:t>black is the MODTRAN correction (M</a:t>
            </a:r>
            <a:r>
              <a:rPr lang="en-US" sz="1600" baseline="-25000" dirty="0" smtClean="0"/>
              <a:t>SNPP</a:t>
            </a:r>
            <a:r>
              <a:rPr lang="en-US" sz="1600" dirty="0" smtClean="0"/>
              <a:t> – M</a:t>
            </a:r>
            <a:r>
              <a:rPr lang="en-US" sz="1600" baseline="-25000" dirty="0" smtClean="0"/>
              <a:t>N20</a:t>
            </a:r>
            <a:r>
              <a:rPr lang="en-US" sz="1600" dirty="0" smtClean="0"/>
              <a:t>)</a:t>
            </a:r>
          </a:p>
        </p:txBody>
      </p:sp>
      <p:pic>
        <p:nvPicPr>
          <p:cNvPr id="9" name="Picture 8">
            <a:extLst>
              <a:ext uri="{FF2B5EF4-FFF2-40B4-BE49-F238E27FC236}">
                <a16:creationId xmlns:a16="http://schemas.microsoft.com/office/drawing/2014/main" id="{8E7CDEF6-608A-4F34-AB04-F6F92E770F32}"/>
              </a:ext>
            </a:extLst>
          </p:cNvPr>
          <p:cNvPicPr>
            <a:picLocks noChangeAspect="1"/>
          </p:cNvPicPr>
          <p:nvPr/>
        </p:nvPicPr>
        <p:blipFill rotWithShape="1">
          <a:blip r:embed="rId2">
            <a:extLst>
              <a:ext uri="{28A0092B-C50C-407E-A947-70E740481C1C}">
                <a14:useLocalDpi xmlns:a14="http://schemas.microsoft.com/office/drawing/2010/main" val="0"/>
              </a:ext>
            </a:extLst>
          </a:blip>
          <a:srcRect r="4606"/>
          <a:stretch/>
        </p:blipFill>
        <p:spPr>
          <a:xfrm>
            <a:off x="13252" y="1295400"/>
            <a:ext cx="4482548" cy="3524250"/>
          </a:xfrm>
          <a:prstGeom prst="rect">
            <a:avLst/>
          </a:prstGeom>
        </p:spPr>
      </p:pic>
      <p:pic>
        <p:nvPicPr>
          <p:cNvPr id="12" name="Picture 11">
            <a:extLst>
              <a:ext uri="{FF2B5EF4-FFF2-40B4-BE49-F238E27FC236}">
                <a16:creationId xmlns:a16="http://schemas.microsoft.com/office/drawing/2014/main" id="{D4CE2456-F009-4270-A54B-B66C9B544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709" y="1295401"/>
            <a:ext cx="4699000" cy="3524250"/>
          </a:xfrm>
          <a:prstGeom prst="rect">
            <a:avLst/>
          </a:prstGeom>
        </p:spPr>
      </p:pic>
    </p:spTree>
    <p:extLst>
      <p:ext uri="{BB962C8B-B14F-4D97-AF65-F5344CB8AC3E}">
        <p14:creationId xmlns:p14="http://schemas.microsoft.com/office/powerpoint/2010/main" val="76862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 in Progress</a:t>
            </a:r>
            <a:endParaRPr lang="en-US" dirty="0"/>
          </a:p>
        </p:txBody>
      </p:sp>
      <p:sp>
        <p:nvSpPr>
          <p:cNvPr id="6" name="Content Placeholder 5"/>
          <p:cNvSpPr>
            <a:spLocks noGrp="1"/>
          </p:cNvSpPr>
          <p:nvPr>
            <p:ph idx="1"/>
          </p:nvPr>
        </p:nvSpPr>
        <p:spPr>
          <a:xfrm>
            <a:off x="152400" y="1699527"/>
            <a:ext cx="3962400" cy="3810000"/>
          </a:xfrm>
        </p:spPr>
        <p:txBody>
          <a:bodyPr/>
          <a:lstStyle/>
          <a:p>
            <a:r>
              <a:rPr lang="en-US" dirty="0" smtClean="0"/>
              <a:t>Initial </a:t>
            </a:r>
            <a:r>
              <a:rPr lang="en-US" dirty="0" smtClean="0"/>
              <a:t>Results (BT)</a:t>
            </a:r>
            <a:endParaRPr lang="en-US" dirty="0" smtClean="0"/>
          </a:p>
          <a:p>
            <a:pPr lvl="1"/>
            <a:r>
              <a:rPr lang="en-US" dirty="0" smtClean="0"/>
              <a:t>Reduce discrepancy from ~ 1 K down to the 0.1 K range</a:t>
            </a:r>
          </a:p>
          <a:p>
            <a:pPr lvl="1"/>
            <a:r>
              <a:rPr lang="en-US" dirty="0" smtClean="0"/>
              <a:t>Compensates for nadir angle differences well</a:t>
            </a:r>
          </a:p>
          <a:p>
            <a:pPr lvl="1"/>
            <a:r>
              <a:rPr lang="en-US" dirty="0" smtClean="0"/>
              <a:t>RAP and NAM model results performing better than HRRR</a:t>
            </a:r>
          </a:p>
          <a:p>
            <a:r>
              <a:rPr lang="en-US" dirty="0" smtClean="0"/>
              <a:t>Small sample size</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19</a:t>
            </a:fld>
            <a:endParaRPr lang="en-US"/>
          </a:p>
        </p:txBody>
      </p:sp>
      <p:sp>
        <p:nvSpPr>
          <p:cNvPr id="13" name="Footer Placeholder 3"/>
          <p:cNvSpPr>
            <a:spLocks noGrp="1"/>
          </p:cNvSpPr>
          <p:nvPr>
            <p:ph type="ftr" sz="quarter" idx="13"/>
          </p:nvPr>
        </p:nvSpPr>
        <p:spPr>
          <a:prstGeom prst="rect">
            <a:avLst/>
          </a:prstGeom>
        </p:spPr>
        <p:txBody>
          <a:bodyPr/>
          <a:lstStyle/>
          <a:p>
            <a:pPr algn="r"/>
            <a:r>
              <a:rPr lang="en-US" sz="800" dirty="0" smtClean="0"/>
              <a:t>SDL/18-1035</a:t>
            </a:r>
            <a:endParaRPr lang="en-US" sz="800" dirty="0"/>
          </a:p>
        </p:txBody>
      </p:sp>
      <p:graphicFrame>
        <p:nvGraphicFramePr>
          <p:cNvPr id="8" name="Table 7"/>
          <p:cNvGraphicFramePr>
            <a:graphicFrameLocks noGrp="1"/>
          </p:cNvGraphicFramePr>
          <p:nvPr>
            <p:extLst>
              <p:ext uri="{D42A27DB-BD31-4B8C-83A1-F6EECF244321}">
                <p14:modId xmlns:p14="http://schemas.microsoft.com/office/powerpoint/2010/main" val="3045169185"/>
              </p:ext>
            </p:extLst>
          </p:nvPr>
        </p:nvGraphicFramePr>
        <p:xfrm>
          <a:off x="4229518" y="990600"/>
          <a:ext cx="4533482" cy="5439400"/>
        </p:xfrm>
        <a:graphic>
          <a:graphicData uri="http://schemas.openxmlformats.org/drawingml/2006/table">
            <a:tbl>
              <a:tblPr>
                <a:tableStyleId>{5C22544A-7EE6-4342-B048-85BDC9FD1C3A}</a:tableStyleId>
              </a:tblPr>
              <a:tblGrid>
                <a:gridCol w="1027534">
                  <a:extLst>
                    <a:ext uri="{9D8B030D-6E8A-4147-A177-3AD203B41FA5}">
                      <a16:colId xmlns:a16="http://schemas.microsoft.com/office/drawing/2014/main" val="660926132"/>
                    </a:ext>
                  </a:extLst>
                </a:gridCol>
                <a:gridCol w="1027534">
                  <a:extLst>
                    <a:ext uri="{9D8B030D-6E8A-4147-A177-3AD203B41FA5}">
                      <a16:colId xmlns:a16="http://schemas.microsoft.com/office/drawing/2014/main" val="2220045408"/>
                    </a:ext>
                  </a:extLst>
                </a:gridCol>
                <a:gridCol w="413069">
                  <a:extLst>
                    <a:ext uri="{9D8B030D-6E8A-4147-A177-3AD203B41FA5}">
                      <a16:colId xmlns:a16="http://schemas.microsoft.com/office/drawing/2014/main" val="2674054718"/>
                    </a:ext>
                  </a:extLst>
                </a:gridCol>
                <a:gridCol w="413069">
                  <a:extLst>
                    <a:ext uri="{9D8B030D-6E8A-4147-A177-3AD203B41FA5}">
                      <a16:colId xmlns:a16="http://schemas.microsoft.com/office/drawing/2014/main" val="2758158354"/>
                    </a:ext>
                  </a:extLst>
                </a:gridCol>
                <a:gridCol w="413069">
                  <a:extLst>
                    <a:ext uri="{9D8B030D-6E8A-4147-A177-3AD203B41FA5}">
                      <a16:colId xmlns:a16="http://schemas.microsoft.com/office/drawing/2014/main" val="3080309047"/>
                    </a:ext>
                  </a:extLst>
                </a:gridCol>
                <a:gridCol w="413069">
                  <a:extLst>
                    <a:ext uri="{9D8B030D-6E8A-4147-A177-3AD203B41FA5}">
                      <a16:colId xmlns:a16="http://schemas.microsoft.com/office/drawing/2014/main" val="3865138129"/>
                    </a:ext>
                  </a:extLst>
                </a:gridCol>
                <a:gridCol w="413069">
                  <a:extLst>
                    <a:ext uri="{9D8B030D-6E8A-4147-A177-3AD203B41FA5}">
                      <a16:colId xmlns:a16="http://schemas.microsoft.com/office/drawing/2014/main" val="2223979888"/>
                    </a:ext>
                  </a:extLst>
                </a:gridCol>
                <a:gridCol w="413069">
                  <a:extLst>
                    <a:ext uri="{9D8B030D-6E8A-4147-A177-3AD203B41FA5}">
                      <a16:colId xmlns:a16="http://schemas.microsoft.com/office/drawing/2014/main" val="2769651502"/>
                    </a:ext>
                  </a:extLst>
                </a:gridCol>
              </a:tblGrid>
              <a:tr h="87005">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US" sz="1100" b="1" u="none" strike="noStrike" dirty="0">
                          <a:effectLst/>
                        </a:rPr>
                        <a:t>RAP</a:t>
                      </a:r>
                      <a:endParaRPr lang="en-US" sz="1100" b="1" i="0" u="none" strike="noStrike" dirty="0">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u="none" strike="noStrike" dirty="0">
                          <a:effectLst/>
                        </a:rPr>
                        <a:t>NAM</a:t>
                      </a:r>
                      <a:endParaRPr lang="en-US" sz="1100" b="1" i="0" u="none" strike="noStrike" dirty="0">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u="none" strike="noStrike" dirty="0">
                          <a:effectLst/>
                        </a:rPr>
                        <a:t>HRRR</a:t>
                      </a:r>
                      <a:endParaRPr lang="en-US" sz="1100" b="1"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94450279"/>
                  </a:ext>
                </a:extLst>
              </a:tr>
              <a:tr h="163205">
                <a:tc>
                  <a:txBody>
                    <a:bodyPr/>
                    <a:lstStyle/>
                    <a:p>
                      <a:pPr marL="57150" indent="0" algn="l" fontAlgn="b"/>
                      <a:r>
                        <a:rPr lang="en-US" sz="1400" b="1" u="none" strike="noStrike" dirty="0">
                          <a:effectLst/>
                        </a:rPr>
                        <a:t>LWIR</a:t>
                      </a:r>
                      <a:endParaRPr lang="en-US" sz="1400" b="1"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l" fontAlgn="b"/>
                      <a:r>
                        <a:rPr lang="en-US" sz="1100" u="none" strike="noStrike" dirty="0" err="1">
                          <a:effectLst/>
                        </a:rPr>
                        <a:t>AboveProf</a:t>
                      </a:r>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0480233"/>
                  </a:ext>
                </a:extLst>
              </a:tr>
              <a:tr h="163205">
                <a:tc>
                  <a:txBody>
                    <a:bodyPr/>
                    <a:lstStyle/>
                    <a:p>
                      <a:pPr algn="ctr" fontAlgn="b"/>
                      <a:r>
                        <a:rPr lang="en-US" sz="1100" b="1" u="none" strike="noStrike" dirty="0" err="1">
                          <a:effectLst/>
                        </a:rPr>
                        <a:t>BNum</a:t>
                      </a:r>
                      <a:endParaRPr lang="en-US" sz="1100" b="1"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ctr" fontAlgn="b"/>
                      <a:r>
                        <a:rPr lang="en-US" sz="1100" b="1" u="none" strike="noStrike" dirty="0">
                          <a:effectLst/>
                        </a:rPr>
                        <a:t>Ref</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a:effectLst/>
                        </a:rPr>
                        <a:t>New</a:t>
                      </a:r>
                      <a:endParaRPr lang="en-US" sz="1100" b="1" i="0" u="none" strike="noStrike">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5361192"/>
                  </a:ext>
                </a:extLst>
              </a:tr>
              <a:tr h="163205">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0.775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0.097</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0.678</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0.079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0.695</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0.157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0.618</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2868619"/>
                  </a:ext>
                </a:extLst>
              </a:tr>
              <a:tr h="163205">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0.814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0.261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0.553</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0.137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0.677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0.236</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0.578</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1438052"/>
                  </a:ext>
                </a:extLst>
              </a:tr>
              <a:tr h="163205">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1.660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0.071</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1.588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0.184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1.475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0.082</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1.577</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42577887"/>
                  </a:ext>
                </a:extLst>
              </a:tr>
              <a:tr h="163205">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0.560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0.210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0.350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0.123</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0.437</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0.280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0.280</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2022393"/>
                  </a:ext>
                </a:extLst>
              </a:tr>
              <a:tr h="163205">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0.567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0.233</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0.334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0.136</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0.431</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0.292</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0.275</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5687231"/>
                  </a:ext>
                </a:extLst>
              </a:tr>
              <a:tr h="163205">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1.870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0.042</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1.828</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0.075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1.795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0.161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1.708</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5585825"/>
                  </a:ext>
                </a:extLst>
              </a:tr>
              <a:tr h="163205">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2.063</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0.029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2.034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0.100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1.963</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0.065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1.999</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1996106"/>
                  </a:ext>
                </a:extLst>
              </a:tr>
              <a:tr h="163205">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smtClean="0">
                          <a:solidFill>
                            <a:srgbClr val="000000"/>
                          </a:solidFill>
                          <a:effectLst/>
                          <a:latin typeface="Calibri" panose="020F0502020204030204" pitchFamily="34" charset="0"/>
                        </a:rPr>
                        <a:t>1.187</a:t>
                      </a:r>
                      <a:endParaRPr lang="en-US" sz="1100" b="0" i="0" u="none" strike="noStrike" dirty="0">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0.135</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0.119</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0.182</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222709"/>
                  </a:ext>
                </a:extLst>
              </a:tr>
              <a:tr h="163205">
                <a:tc>
                  <a:txBody>
                    <a:bodyPr/>
                    <a:lstStyle/>
                    <a:p>
                      <a:pPr marL="57150" indent="0" algn="l" fontAlgn="b"/>
                      <a:r>
                        <a:rPr lang="en-US" sz="1400" b="1" u="none" strike="noStrike" dirty="0">
                          <a:effectLst/>
                        </a:rPr>
                        <a:t>MWIR</a:t>
                      </a:r>
                      <a:endParaRPr lang="en-US" sz="1400" b="1"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l" fontAlgn="b"/>
                      <a:r>
                        <a:rPr lang="en-US" sz="1100" u="none" strike="noStrike">
                          <a:effectLst/>
                        </a:rPr>
                        <a:t>AboveProf=3</a:t>
                      </a:r>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3045226"/>
                  </a:ext>
                </a:extLst>
              </a:tr>
              <a:tr h="163205">
                <a:tc>
                  <a:txBody>
                    <a:bodyPr/>
                    <a:lstStyle/>
                    <a:p>
                      <a:pPr algn="ctr" fontAlgn="b"/>
                      <a:r>
                        <a:rPr lang="en-US" sz="1100" b="1" u="none" strike="noStrike" dirty="0" err="1">
                          <a:effectLst/>
                        </a:rPr>
                        <a:t>BNum</a:t>
                      </a:r>
                      <a:endParaRPr lang="en-US" sz="1100" b="1"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ctr" fontAlgn="b"/>
                      <a:r>
                        <a:rPr lang="en-US" sz="1100" b="1" u="none" strike="noStrike" dirty="0">
                          <a:effectLst/>
                        </a:rPr>
                        <a:t>Ref</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7408486"/>
                  </a:ext>
                </a:extLst>
              </a:tr>
              <a:tr h="163205">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0.750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0.081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0.670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0.343</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0.407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0.204</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0.546</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1833884"/>
                  </a:ext>
                </a:extLst>
              </a:tr>
              <a:tr h="163205">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1.656</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0.020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1.636</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0.147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1.509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0.051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1.605</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7442930"/>
                  </a:ext>
                </a:extLst>
              </a:tr>
              <a:tr h="163205">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0.719</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0.095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0.624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0.300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0.418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0.159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0.560</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02508847"/>
                  </a:ext>
                </a:extLst>
              </a:tr>
              <a:tr h="163205">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0.738</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0.101</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0.637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0.399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0.339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0.216</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0.522</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2507180"/>
                  </a:ext>
                </a:extLst>
              </a:tr>
              <a:tr h="163205">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0.903</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0.112</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0.792</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0.477</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0.427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0.209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0.694</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8177101"/>
                  </a:ext>
                </a:extLst>
              </a:tr>
              <a:tr h="163205">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0.860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0.100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0.760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0.528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0.331</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0.324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0.535</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32458054"/>
                  </a:ext>
                </a:extLst>
              </a:tr>
              <a:tr h="163205">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0.813</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0.108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0.704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0.469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0.344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0.284</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0.529</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5234427"/>
                  </a:ext>
                </a:extLst>
              </a:tr>
              <a:tr h="163205">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0.920</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0.088</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0.380</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0.207</a:t>
                      </a:r>
                      <a:endParaRPr lang="en-US" sz="1100" b="0" i="0" u="none" strike="noStrike" dirty="0">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086669"/>
                  </a:ext>
                </a:extLst>
              </a:tr>
              <a:tr h="163205">
                <a:tc>
                  <a:txBody>
                    <a:bodyPr/>
                    <a:lstStyle/>
                    <a:p>
                      <a:pPr marL="57150" indent="0" algn="l" fontAlgn="b"/>
                      <a:r>
                        <a:rPr lang="en-US" sz="1400" b="1" u="none" strike="noStrike" dirty="0">
                          <a:effectLst/>
                        </a:rPr>
                        <a:t>SWIR</a:t>
                      </a:r>
                      <a:endParaRPr lang="en-US" sz="1400" b="1"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l" fontAlgn="b"/>
                      <a:r>
                        <a:rPr lang="en-US" sz="1100" u="none" strike="noStrike" dirty="0" err="1">
                          <a:effectLst/>
                        </a:rPr>
                        <a:t>AboveProf</a:t>
                      </a:r>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gridSpan="2">
                  <a:txBody>
                    <a:bodyPr/>
                    <a:lstStyle/>
                    <a:p>
                      <a:pPr algn="ctr" fontAlgn="b"/>
                      <a:endParaRPr lang="en-US" sz="1100" b="0" i="0" u="none" strike="noStrike" dirty="0">
                        <a:solidFill>
                          <a:srgbClr val="000000"/>
                        </a:solidFill>
                        <a:effectLst/>
                        <a:latin typeface="Calibri" panose="020F0502020204030204" pitchFamily="34" charset="0"/>
                      </a:endParaRPr>
                    </a:p>
                  </a:txBody>
                  <a:tcPr marL="3400" marR="3400" marT="3400" marB="0" anchor="b">
                    <a:lnT w="12700" cap="flat" cmpd="sng" algn="ctr">
                      <a:solidFill>
                        <a:schemeClr val="tx1"/>
                      </a:solidFill>
                      <a:prstDash val="solid"/>
                      <a:round/>
                      <a:headEnd type="none" w="med" len="med"/>
                      <a:tailEnd type="none" w="med" len="med"/>
                    </a:lnT>
                  </a:tcPr>
                </a:tc>
                <a:tc hMerge="1">
                  <a:txBody>
                    <a:bodyPr/>
                    <a:lstStyle/>
                    <a:p>
                      <a:endParaRPr lang="en-US"/>
                    </a:p>
                  </a:txBody>
                  <a:tcPr/>
                </a:tc>
                <a:tc gridSpan="2">
                  <a:txBody>
                    <a:bodyPr/>
                    <a:lstStyle/>
                    <a:p>
                      <a:pPr algn="ctr" fontAlgn="b"/>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821502751"/>
                  </a:ext>
                </a:extLst>
              </a:tr>
              <a:tr h="163205">
                <a:tc>
                  <a:txBody>
                    <a:bodyPr/>
                    <a:lstStyle/>
                    <a:p>
                      <a:pPr algn="ctr" fontAlgn="b"/>
                      <a:r>
                        <a:rPr lang="en-US" sz="1100" b="1" u="none" strike="noStrike" dirty="0" err="1">
                          <a:effectLst/>
                        </a:rPr>
                        <a:t>BNum</a:t>
                      </a:r>
                      <a:endParaRPr lang="en-US" sz="1100" b="1" i="0" u="none" strike="noStrike" dirty="0">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ctr" fontAlgn="b"/>
                      <a:r>
                        <a:rPr lang="en-US" sz="1100" b="1" u="none" strike="noStrike" dirty="0">
                          <a:effectLst/>
                        </a:rPr>
                        <a:t>Ref</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a:effectLst/>
                        </a:rPr>
                        <a:t>New</a:t>
                      </a:r>
                      <a:endParaRPr lang="en-US" sz="1100" b="1" i="0" u="none" strike="noStrike" dirty="0">
                        <a:solidFill>
                          <a:srgbClr val="000000"/>
                        </a:solidFill>
                        <a:effectLst/>
                        <a:latin typeface="Calibri" panose="020F0502020204030204" pitchFamily="34" charset="0"/>
                      </a:endParaRPr>
                    </a:p>
                  </a:txBody>
                  <a:tcPr marL="3400" marR="3400" marT="3400" marB="0" anchor="b"/>
                </a:tc>
                <a:tc>
                  <a:txBody>
                    <a:bodyPr/>
                    <a:lstStyle/>
                    <a:p>
                      <a:pPr algn="ctr" fontAlgn="b"/>
                      <a:r>
                        <a:rPr lang="en-US" sz="1100" b="1" u="none" strike="noStrike" dirty="0" err="1">
                          <a:effectLst/>
                        </a:rPr>
                        <a:t>Chg</a:t>
                      </a:r>
                      <a:endParaRPr lang="en-US" sz="1100" b="1"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3290597"/>
                  </a:ext>
                </a:extLst>
              </a:tr>
              <a:tr h="163205">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0.679</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0.053</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0.625</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0.080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0.599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0.075</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0.603</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1676003"/>
                  </a:ext>
                </a:extLst>
              </a:tr>
              <a:tr h="163205">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1.090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0.071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1.019</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0.096</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0.994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0.117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0.973</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3386879"/>
                  </a:ext>
                </a:extLst>
              </a:tr>
              <a:tr h="163205">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dirty="0">
                          <a:effectLst/>
                        </a:rPr>
                        <a:t>2.259</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0.030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2.229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0.070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2.189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0.046</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2.213</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92168480"/>
                  </a:ext>
                </a:extLst>
              </a:tr>
              <a:tr h="163205">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0.662</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0.4342</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0.228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0.4341</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0.228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0.439</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0.222</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22551844"/>
                  </a:ext>
                </a:extLst>
              </a:tr>
              <a:tr h="163205">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1.025</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0.382</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0.643</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0.428</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0.597</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0.391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0.635</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8134128"/>
                  </a:ext>
                </a:extLst>
              </a:tr>
              <a:tr h="163205">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1.558</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0.117</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1.441</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0.097</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1.460</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0.149</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1.409</a:t>
                      </a:r>
                      <a:endParaRPr lang="en-US" sz="1100" b="0" i="0" u="none" strike="noStrike">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1428861"/>
                  </a:ext>
                </a:extLst>
              </a:tr>
              <a:tr h="163205">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tcPr>
                </a:tc>
                <a:tc>
                  <a:txBody>
                    <a:bodyPr/>
                    <a:lstStyle/>
                    <a:p>
                      <a:pPr algn="r" fontAlgn="b"/>
                      <a:r>
                        <a:rPr lang="en-US" sz="1100" u="none" strike="noStrike">
                          <a:effectLst/>
                        </a:rPr>
                        <a:t>0.714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0.170</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0.544</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a:effectLst/>
                        </a:rPr>
                        <a:t>0.175</a:t>
                      </a:r>
                      <a:endParaRPr lang="en-US" sz="1100" b="0" i="0" u="none" strike="noStrike">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0.539</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0.188</a:t>
                      </a:r>
                      <a:endParaRPr lang="en-US" sz="1100" b="0" i="0" u="none" strike="noStrike" dirty="0">
                        <a:solidFill>
                          <a:srgbClr val="000000"/>
                        </a:solidFill>
                        <a:effectLst/>
                        <a:latin typeface="Calibri" panose="020F0502020204030204" pitchFamily="34" charset="0"/>
                      </a:endParaRPr>
                    </a:p>
                  </a:txBody>
                  <a:tcPr marL="3400" marR="3400" marT="3400" marB="0" anchor="b"/>
                </a:tc>
                <a:tc>
                  <a:txBody>
                    <a:bodyPr/>
                    <a:lstStyle/>
                    <a:p>
                      <a:pPr algn="r" fontAlgn="b"/>
                      <a:r>
                        <a:rPr lang="en-US" sz="1100" u="none" strike="noStrike" dirty="0">
                          <a:effectLst/>
                        </a:rPr>
                        <a:t>0.527</a:t>
                      </a:r>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2472303"/>
                  </a:ext>
                </a:extLst>
              </a:tr>
              <a:tr h="163205">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1.141</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0.180</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0.197</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0.201</a:t>
                      </a:r>
                      <a:endParaRPr lang="en-US" sz="1100" b="0" i="0" u="none" strike="noStrike">
                        <a:solidFill>
                          <a:srgbClr val="000000"/>
                        </a:solidFill>
                        <a:effectLst/>
                        <a:latin typeface="Calibri" panose="020F0502020204030204" pitchFamily="34" charset="0"/>
                      </a:endParaRPr>
                    </a:p>
                  </a:txBody>
                  <a:tcPr marL="3400" marR="3400" marT="3400"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400" marR="3400" marT="340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396780"/>
                  </a:ext>
                </a:extLst>
              </a:tr>
            </a:tbl>
          </a:graphicData>
        </a:graphic>
      </p:graphicFrame>
    </p:spTree>
    <p:extLst>
      <p:ext uri="{BB962C8B-B14F-4D97-AF65-F5344CB8AC3E}">
        <p14:creationId xmlns:p14="http://schemas.microsoft.com/office/powerpoint/2010/main" val="417836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0" y="1905000"/>
            <a:ext cx="5410200" cy="3048000"/>
          </a:xfrm>
        </p:spPr>
        <p:txBody>
          <a:bodyPr/>
          <a:lstStyle/>
          <a:p>
            <a:r>
              <a:rPr lang="en-US" dirty="0" smtClean="0"/>
              <a:t>Goals</a:t>
            </a:r>
          </a:p>
          <a:p>
            <a:r>
              <a:rPr lang="en-US" dirty="0" smtClean="0"/>
              <a:t>Approach</a:t>
            </a:r>
          </a:p>
          <a:p>
            <a:r>
              <a:rPr lang="en-US" dirty="0" smtClean="0"/>
              <a:t>Comparison Data Selection</a:t>
            </a:r>
          </a:p>
          <a:p>
            <a:r>
              <a:rPr lang="en-US" dirty="0" smtClean="0"/>
              <a:t>Radiative Transfer Code inputs</a:t>
            </a:r>
          </a:p>
          <a:p>
            <a:r>
              <a:rPr lang="en-US" dirty="0" smtClean="0"/>
              <a:t>Initial results</a:t>
            </a:r>
          </a:p>
          <a:p>
            <a:r>
              <a:rPr lang="en-US" dirty="0" smtClean="0"/>
              <a:t>Next Steps</a:t>
            </a:r>
          </a:p>
          <a:p>
            <a:pPr lvl="1"/>
            <a:endParaRPr lang="en-US" dirty="0"/>
          </a:p>
        </p:txBody>
      </p:sp>
      <p:sp>
        <p:nvSpPr>
          <p:cNvPr id="4" name="Slide Number Placeholder 3"/>
          <p:cNvSpPr>
            <a:spLocks noGrp="1"/>
          </p:cNvSpPr>
          <p:nvPr>
            <p:ph type="sldNum" sz="quarter" idx="4294967295"/>
          </p:nvPr>
        </p:nvSpPr>
        <p:spPr>
          <a:xfrm>
            <a:off x="76200" y="6492875"/>
            <a:ext cx="533400" cy="365125"/>
          </a:xfrm>
        </p:spPr>
        <p:txBody>
          <a:bodyPr/>
          <a:lstStyle/>
          <a:p>
            <a:pPr>
              <a:defRPr/>
            </a:pPr>
            <a:r>
              <a:rPr lang="en-US" dirty="0" smtClean="0"/>
              <a:t>2</a:t>
            </a:r>
            <a:endParaRPr lang="en-US" dirty="0"/>
          </a:p>
        </p:txBody>
      </p:sp>
      <p:sp>
        <p:nvSpPr>
          <p:cNvPr id="5" name="Footer Placeholder 3"/>
          <p:cNvSpPr>
            <a:spLocks noGrp="1"/>
          </p:cNvSpPr>
          <p:nvPr>
            <p:ph type="ftr" sz="quarter" idx="4294967295"/>
          </p:nvPr>
        </p:nvSpPr>
        <p:spPr>
          <a:xfrm>
            <a:off x="8367091" y="6666809"/>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885079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MODTRAN Comments</a:t>
            </a:r>
            <a:endParaRPr lang="en-US" dirty="0"/>
          </a:p>
        </p:txBody>
      </p:sp>
      <p:sp>
        <p:nvSpPr>
          <p:cNvPr id="3" name="Content Placeholder 2"/>
          <p:cNvSpPr>
            <a:spLocks noGrp="1"/>
          </p:cNvSpPr>
          <p:nvPr>
            <p:ph idx="1"/>
          </p:nvPr>
        </p:nvSpPr>
        <p:spPr/>
        <p:txBody>
          <a:bodyPr/>
          <a:lstStyle/>
          <a:p>
            <a:r>
              <a:rPr lang="en-US" dirty="0" smtClean="0"/>
              <a:t>Due to the resolution of </a:t>
            </a:r>
            <a:r>
              <a:rPr lang="en-US" dirty="0" err="1" smtClean="0"/>
              <a:t>CrIS</a:t>
            </a:r>
            <a:r>
              <a:rPr lang="en-US" dirty="0" smtClean="0"/>
              <a:t> spectra, no significant differences observed between 0.1 cm</a:t>
            </a:r>
            <a:r>
              <a:rPr lang="en-US" baseline="30000" dirty="0" smtClean="0"/>
              <a:t>-1</a:t>
            </a:r>
            <a:r>
              <a:rPr lang="en-US" dirty="0" smtClean="0"/>
              <a:t> band model, correlated-K, and line-by-line options in MODTRAN 6</a:t>
            </a:r>
          </a:p>
          <a:p>
            <a:pPr lvl="1"/>
            <a:r>
              <a:rPr lang="en-US" dirty="0" smtClean="0"/>
              <a:t>Significant run-time differences observed</a:t>
            </a:r>
          </a:p>
          <a:p>
            <a:r>
              <a:rPr lang="en-US" dirty="0" smtClean="0"/>
              <a:t>MODTRAN interpretation of geometry caused initial problems</a:t>
            </a:r>
          </a:p>
          <a:p>
            <a:pPr lvl="1"/>
            <a:r>
              <a:rPr lang="en-US" dirty="0" smtClean="0"/>
              <a:t>Slant path from space at satellite altitude resulted in incorrect zenith angle</a:t>
            </a:r>
          </a:p>
          <a:p>
            <a:pPr lvl="1"/>
            <a:r>
              <a:rPr lang="en-US" dirty="0" smtClean="0"/>
              <a:t>MODTRAN adjusts altitude down to top of atmosphere and then adjusts geometry to hit same point on earth</a:t>
            </a:r>
          </a:p>
          <a:p>
            <a:pPr lvl="2"/>
            <a:r>
              <a:rPr lang="en-US" dirty="0" smtClean="0"/>
              <a:t>Angle error of several degrees obvious in absorption bands</a:t>
            </a:r>
          </a:p>
          <a:p>
            <a:pPr lvl="1"/>
            <a:r>
              <a:rPr lang="en-US" dirty="0" smtClean="0"/>
              <a:t>Solution was to set satellite altitude to 100 km and then correct zenith (off-nadir) angle was used</a:t>
            </a:r>
          </a:p>
          <a:p>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20</a:t>
            </a:fld>
            <a:endParaRPr lang="en-US"/>
          </a:p>
        </p:txBody>
      </p:sp>
      <p:sp>
        <p:nvSpPr>
          <p:cNvPr id="5" name="Footer Placeholder 4"/>
          <p:cNvSpPr>
            <a:spLocks noGrp="1"/>
          </p:cNvSpPr>
          <p:nvPr>
            <p:ph type="ftr" sz="quarter" idx="13"/>
          </p:nvPr>
        </p:nvSpPr>
        <p:spPr/>
        <p:txBody>
          <a:bodyPr/>
          <a:lstStyle/>
          <a:p>
            <a:pPr algn="r"/>
            <a:r>
              <a:rPr lang="en-US" smtClean="0"/>
              <a:t>SDL/YY-###</a:t>
            </a:r>
            <a:endParaRPr lang="en-US" dirty="0"/>
          </a:p>
        </p:txBody>
      </p:sp>
    </p:spTree>
    <p:extLst>
      <p:ext uri="{BB962C8B-B14F-4D97-AF65-F5344CB8AC3E}">
        <p14:creationId xmlns:p14="http://schemas.microsoft.com/office/powerpoint/2010/main" val="246643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81000" y="1143000"/>
            <a:ext cx="8274908" cy="4876800"/>
          </a:xfrm>
        </p:spPr>
        <p:txBody>
          <a:bodyPr/>
          <a:lstStyle/>
          <a:p>
            <a:r>
              <a:rPr lang="en-US" dirty="0" smtClean="0"/>
              <a:t>Initial results show encouraging trends</a:t>
            </a:r>
          </a:p>
          <a:p>
            <a:pPr lvl="1"/>
            <a:r>
              <a:rPr lang="en-US" dirty="0" smtClean="0"/>
              <a:t>WX model data appears to have adequate temporal and spatial resolution to capture changes over the 50 minute interval between </a:t>
            </a:r>
            <a:r>
              <a:rPr lang="en-US" dirty="0" err="1" smtClean="0"/>
              <a:t>CrIS</a:t>
            </a:r>
            <a:r>
              <a:rPr lang="en-US" dirty="0" smtClean="0"/>
              <a:t> spectra</a:t>
            </a:r>
          </a:p>
          <a:p>
            <a:pPr lvl="1"/>
            <a:r>
              <a:rPr lang="en-US" dirty="0" smtClean="0"/>
              <a:t>Current sample too small for any statistical conclusions yet</a:t>
            </a:r>
          </a:p>
          <a:p>
            <a:r>
              <a:rPr lang="en-US" dirty="0" smtClean="0"/>
              <a:t>MODTRAN 0.1 cm</a:t>
            </a:r>
            <a:r>
              <a:rPr lang="en-US" baseline="30000" dirty="0" smtClean="0"/>
              <a:t>-1</a:t>
            </a:r>
            <a:r>
              <a:rPr lang="en-US" dirty="0" smtClean="0"/>
              <a:t> band model option provides rapid answers at required fidelity</a:t>
            </a:r>
          </a:p>
          <a:p>
            <a:r>
              <a:rPr lang="en-US" dirty="0" smtClean="0"/>
              <a:t>SDL will work to refine these results and improve the profile selection</a:t>
            </a:r>
          </a:p>
          <a:p>
            <a:pPr lvl="1"/>
            <a:r>
              <a:rPr lang="en-US" dirty="0" smtClean="0"/>
              <a:t>Additional profile and surface data sources will be added</a:t>
            </a:r>
          </a:p>
          <a:p>
            <a:pPr lvl="1"/>
            <a:r>
              <a:rPr lang="en-US" dirty="0" smtClean="0"/>
              <a:t>Additional test cases to be added for comparisons over more of the sensor background signal range (near equator to poles)</a:t>
            </a:r>
            <a:endParaRPr lang="en-US" dirty="0"/>
          </a:p>
        </p:txBody>
      </p:sp>
      <p:sp>
        <p:nvSpPr>
          <p:cNvPr id="4" name="Slide Number Placeholder 3"/>
          <p:cNvSpPr>
            <a:spLocks noGrp="1"/>
          </p:cNvSpPr>
          <p:nvPr>
            <p:ph type="sldNum" sz="quarter" idx="12"/>
          </p:nvPr>
        </p:nvSpPr>
        <p:spPr/>
        <p:txBody>
          <a:bodyPr/>
          <a:lstStyle/>
          <a:p>
            <a:fld id="{4D05E0AE-B895-47CB-8845-7F08BC4A32BB}" type="slidenum">
              <a:rPr lang="en-US" smtClean="0"/>
              <a:t>21</a:t>
            </a:fld>
            <a:endParaRPr lang="en-US"/>
          </a:p>
        </p:txBody>
      </p:sp>
      <p:sp>
        <p:nvSpPr>
          <p:cNvPr id="6" name="Footer Placeholder 3"/>
          <p:cNvSpPr>
            <a:spLocks noGrp="1"/>
          </p:cNvSpPr>
          <p:nvPr>
            <p:ph type="ftr" sz="quarter" idx="4294967295"/>
          </p:nvPr>
        </p:nvSpPr>
        <p:spPr>
          <a:xfrm>
            <a:off x="8305800" y="6675437"/>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9822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 y="-10297"/>
            <a:ext cx="6934201" cy="990600"/>
          </a:xfrm>
        </p:spPr>
        <p:txBody>
          <a:bodyPr/>
          <a:lstStyle/>
          <a:p>
            <a:r>
              <a:rPr lang="en-US" dirty="0" smtClean="0"/>
              <a:t>Goal of this Effort</a:t>
            </a:r>
            <a:endParaRPr lang="en-US" dirty="0"/>
          </a:p>
        </p:txBody>
      </p:sp>
      <p:sp>
        <p:nvSpPr>
          <p:cNvPr id="3" name="Content Placeholder 2"/>
          <p:cNvSpPr>
            <a:spLocks noGrp="1"/>
          </p:cNvSpPr>
          <p:nvPr>
            <p:ph idx="1"/>
          </p:nvPr>
        </p:nvSpPr>
        <p:spPr>
          <a:xfrm>
            <a:off x="304800" y="990242"/>
            <a:ext cx="8001000" cy="5334358"/>
          </a:xfrm>
        </p:spPr>
        <p:txBody>
          <a:bodyPr/>
          <a:lstStyle/>
          <a:p>
            <a:r>
              <a:rPr lang="en-US" dirty="0" smtClean="0"/>
              <a:t>Monitor </a:t>
            </a:r>
            <a:r>
              <a:rPr lang="en-US" dirty="0" err="1" smtClean="0"/>
              <a:t>CrIS</a:t>
            </a:r>
            <a:r>
              <a:rPr lang="en-US" dirty="0" smtClean="0"/>
              <a:t> interferometers by direct data comparison</a:t>
            </a:r>
          </a:p>
          <a:p>
            <a:pPr lvl="1"/>
            <a:r>
              <a:rPr lang="en-US" dirty="0" smtClean="0"/>
              <a:t>Both sensor datasets must be consistent for maximum value</a:t>
            </a:r>
          </a:p>
          <a:p>
            <a:pPr lvl="1"/>
            <a:r>
              <a:rPr lang="en-US" dirty="0" smtClean="0"/>
              <a:t>This allows early detection of any hardware issues that arise </a:t>
            </a:r>
          </a:p>
          <a:p>
            <a:r>
              <a:rPr lang="en-US" dirty="0" smtClean="0"/>
              <a:t>S-NPP and N-20 are in same orbit, 50 minutes apart</a:t>
            </a:r>
          </a:p>
          <a:p>
            <a:pPr lvl="1"/>
            <a:r>
              <a:rPr lang="en-US" dirty="0" smtClean="0"/>
              <a:t>Simultaneous nadir overpasses (SNOs) never occur</a:t>
            </a:r>
          </a:p>
          <a:p>
            <a:pPr lvl="1"/>
            <a:r>
              <a:rPr lang="en-US" dirty="0" smtClean="0"/>
              <a:t>Views overlap with geometry and time difference</a:t>
            </a:r>
          </a:p>
          <a:p>
            <a:r>
              <a:rPr lang="en-US" dirty="0" smtClean="0"/>
              <a:t>Current comparisons use SNO with intermediate reference</a:t>
            </a:r>
          </a:p>
          <a:p>
            <a:pPr marL="341313" lvl="1" indent="0" algn="ctr">
              <a:buNone/>
            </a:pPr>
            <a:r>
              <a:rPr lang="en-US" dirty="0" smtClean="0"/>
              <a:t>(N20 – ref) – (SNPP – ref) = N20 – SNPP</a:t>
            </a:r>
          </a:p>
          <a:p>
            <a:pPr lvl="1"/>
            <a:r>
              <a:rPr lang="en-US" dirty="0" smtClean="0"/>
              <a:t>Currently used reference sources</a:t>
            </a:r>
          </a:p>
          <a:p>
            <a:pPr lvl="2"/>
            <a:r>
              <a:rPr lang="en-US" dirty="0" smtClean="0"/>
              <a:t>AIRS spectrometer (on Aqua satellite)</a:t>
            </a:r>
          </a:p>
          <a:p>
            <a:pPr lvl="2"/>
            <a:r>
              <a:rPr lang="en-US" dirty="0" smtClean="0"/>
              <a:t>IASI interferometers A and B (on </a:t>
            </a:r>
            <a:r>
              <a:rPr lang="en-US" dirty="0" err="1" smtClean="0"/>
              <a:t>Metop</a:t>
            </a:r>
            <a:r>
              <a:rPr lang="en-US" dirty="0" smtClean="0"/>
              <a:t> satellites)</a:t>
            </a:r>
          </a:p>
          <a:p>
            <a:r>
              <a:rPr lang="en-US" dirty="0" smtClean="0"/>
              <a:t>This study investigates use of a radiative transfer code to create another reference for continuous comparisons</a:t>
            </a:r>
          </a:p>
          <a:p>
            <a:endParaRPr lang="en-US" dirty="0"/>
          </a:p>
        </p:txBody>
      </p:sp>
      <p:sp>
        <p:nvSpPr>
          <p:cNvPr id="4" name="Slide Number Placeholder 3"/>
          <p:cNvSpPr>
            <a:spLocks noGrp="1"/>
          </p:cNvSpPr>
          <p:nvPr>
            <p:ph type="sldNum" sz="quarter" idx="4294967295"/>
          </p:nvPr>
        </p:nvSpPr>
        <p:spPr/>
        <p:txBody>
          <a:bodyPr/>
          <a:lstStyle/>
          <a:p>
            <a:pPr>
              <a:defRPr/>
            </a:pPr>
            <a:fld id="{4E33DFAC-352A-4157-A743-29D6F57CFC27}" type="slidenum">
              <a:rPr lang="en-US" smtClean="0"/>
              <a:pPr>
                <a:defRPr/>
              </a:pPr>
              <a:t>3</a:t>
            </a:fld>
            <a:endParaRPr lang="en-US" dirty="0"/>
          </a:p>
        </p:txBody>
      </p:sp>
      <p:sp>
        <p:nvSpPr>
          <p:cNvPr id="6" name="Footer Placeholder 3"/>
          <p:cNvSpPr>
            <a:spLocks noGrp="1"/>
          </p:cNvSpPr>
          <p:nvPr>
            <p:ph type="ftr" sz="quarter" idx="4294967295"/>
          </p:nvPr>
        </p:nvSpPr>
        <p:spPr>
          <a:xfrm>
            <a:off x="8367091" y="6666809"/>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1444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76199" y="0"/>
            <a:ext cx="7518253" cy="990600"/>
          </a:xfrm>
        </p:spPr>
        <p:txBody>
          <a:bodyPr>
            <a:noAutofit/>
          </a:bodyPr>
          <a:lstStyle/>
          <a:p>
            <a:pPr eaLnBrk="1" hangingPunct="1"/>
            <a:r>
              <a:rPr lang="en-US" dirty="0" err="1" smtClean="0"/>
              <a:t>CrIS</a:t>
            </a:r>
            <a:r>
              <a:rPr lang="en-US" dirty="0" smtClean="0"/>
              <a:t> Interferometer on NOAA-20/S-NPP</a:t>
            </a:r>
          </a:p>
        </p:txBody>
      </p:sp>
      <p:sp>
        <p:nvSpPr>
          <p:cNvPr id="3" name="Slide Number Placeholder 2"/>
          <p:cNvSpPr>
            <a:spLocks noGrp="1"/>
          </p:cNvSpPr>
          <p:nvPr>
            <p:ph type="sldNum" sz="quarter" idx="10"/>
          </p:nvPr>
        </p:nvSpPr>
        <p:spPr/>
        <p:txBody>
          <a:bodyPr/>
          <a:lstStyle/>
          <a:p>
            <a:fld id="{4D05E0AE-B895-47CB-8845-7F08BC4A32BB}" type="slidenum">
              <a:rPr lang="en-US" smtClean="0"/>
              <a:t>4</a:t>
            </a:fld>
            <a:endParaRPr lang="en-US"/>
          </a:p>
        </p:txBody>
      </p:sp>
      <p:sp>
        <p:nvSpPr>
          <p:cNvPr id="17413" name="Rectangle 3"/>
          <p:cNvSpPr>
            <a:spLocks noGrp="1" noChangeArrowheads="1"/>
          </p:cNvSpPr>
          <p:nvPr>
            <p:ph type="body" idx="4294967295"/>
          </p:nvPr>
        </p:nvSpPr>
        <p:spPr>
          <a:xfrm>
            <a:off x="6350" y="5735638"/>
            <a:ext cx="9137650" cy="525462"/>
          </a:xfrm>
        </p:spPr>
        <p:txBody>
          <a:bodyPr/>
          <a:lstStyle/>
          <a:p>
            <a:pPr algn="ctr" eaLnBrk="1" hangingPunct="1">
              <a:buFontTx/>
              <a:buNone/>
            </a:pPr>
            <a:r>
              <a:rPr lang="en-US" sz="1800" b="1" dirty="0" smtClean="0"/>
              <a:t>Cross-Track Infrared Spectrometer         2x Global Coverage Twice Daily</a:t>
            </a:r>
          </a:p>
        </p:txBody>
      </p:sp>
      <p:grpSp>
        <p:nvGrpSpPr>
          <p:cNvPr id="5" name="Group 4"/>
          <p:cNvGrpSpPr/>
          <p:nvPr/>
        </p:nvGrpSpPr>
        <p:grpSpPr>
          <a:xfrm>
            <a:off x="76199" y="516024"/>
            <a:ext cx="8528346" cy="5254626"/>
            <a:chOff x="-228600" y="140109"/>
            <a:chExt cx="8897938" cy="5571717"/>
          </a:xfrm>
        </p:grpSpPr>
        <p:grpSp>
          <p:nvGrpSpPr>
            <p:cNvPr id="17409" name="Group 6"/>
            <p:cNvGrpSpPr>
              <a:grpSpLocks/>
            </p:cNvGrpSpPr>
            <p:nvPr/>
          </p:nvGrpSpPr>
          <p:grpSpPr bwMode="auto">
            <a:xfrm>
              <a:off x="-228600" y="758826"/>
              <a:ext cx="8897938" cy="4953000"/>
              <a:chOff x="-144" y="904"/>
              <a:chExt cx="5605" cy="3120"/>
            </a:xfrm>
          </p:grpSpPr>
          <p:sp>
            <p:nvSpPr>
              <p:cNvPr id="17414" name="Text Box 7"/>
              <p:cNvSpPr txBox="1">
                <a:spLocks noChangeArrowheads="1"/>
              </p:cNvSpPr>
              <p:nvPr/>
            </p:nvSpPr>
            <p:spPr bwMode="auto">
              <a:xfrm>
                <a:off x="-96" y="1645"/>
                <a:ext cx="839" cy="407"/>
              </a:xfrm>
              <a:prstGeom prst="rect">
                <a:avLst/>
              </a:prstGeom>
              <a:noFill/>
              <a:ln w="12700">
                <a:noFill/>
                <a:miter lim="800000"/>
                <a:headEnd/>
                <a:tailEnd/>
              </a:ln>
            </p:spPr>
            <p:txBody>
              <a:bodyPr wrap="square" lIns="91432" tIns="45716" rIns="91432" bIns="45716">
                <a:spAutoFit/>
              </a:bodyPr>
              <a:lstStyle/>
              <a:p>
                <a:pPr algn="ctr" eaLnBrk="0" hangingPunct="0">
                  <a:lnSpc>
                    <a:spcPct val="80000"/>
                  </a:lnSpc>
                </a:pPr>
                <a:r>
                  <a:rPr lang="en-US" sz="1400" dirty="0">
                    <a:latin typeface="Arial" charset="0"/>
                  </a:rPr>
                  <a:t>±50° </a:t>
                </a:r>
                <a:br>
                  <a:rPr lang="en-US" sz="1400" dirty="0">
                    <a:latin typeface="Arial" charset="0"/>
                  </a:rPr>
                </a:br>
                <a:r>
                  <a:rPr lang="en-US" sz="1400" dirty="0">
                    <a:latin typeface="Arial" charset="0"/>
                  </a:rPr>
                  <a:t>Cross </a:t>
                </a:r>
                <a:r>
                  <a:rPr lang="en-US" sz="1400" dirty="0" smtClean="0">
                    <a:latin typeface="Arial" charset="0"/>
                  </a:rPr>
                  <a:t>Track </a:t>
                </a:r>
                <a:r>
                  <a:rPr lang="en-US" sz="1400" dirty="0">
                    <a:latin typeface="Arial" charset="0"/>
                  </a:rPr>
                  <a:t>Scans</a:t>
                </a:r>
              </a:p>
            </p:txBody>
          </p:sp>
          <p:grpSp>
            <p:nvGrpSpPr>
              <p:cNvPr id="17416" name="Group 9"/>
              <p:cNvGrpSpPr>
                <a:grpSpLocks/>
              </p:cNvGrpSpPr>
              <p:nvPr/>
            </p:nvGrpSpPr>
            <p:grpSpPr bwMode="auto">
              <a:xfrm>
                <a:off x="78" y="2064"/>
                <a:ext cx="5383" cy="1937"/>
                <a:chOff x="87" y="1904"/>
                <a:chExt cx="5613" cy="2249"/>
              </a:xfrm>
            </p:grpSpPr>
            <p:sp>
              <p:nvSpPr>
                <p:cNvPr id="17749" name="Freeform 10"/>
                <p:cNvSpPr>
                  <a:spLocks/>
                </p:cNvSpPr>
                <p:nvPr/>
              </p:nvSpPr>
              <p:spPr bwMode="auto">
                <a:xfrm>
                  <a:off x="87" y="2176"/>
                  <a:ext cx="5613" cy="1977"/>
                </a:xfrm>
                <a:custGeom>
                  <a:avLst/>
                  <a:gdLst>
                    <a:gd name="T0" fmla="*/ 0 w 5443"/>
                    <a:gd name="T1" fmla="*/ 0 h 1131"/>
                    <a:gd name="T2" fmla="*/ 5787 w 5443"/>
                    <a:gd name="T3" fmla="*/ 0 h 1131"/>
                    <a:gd name="T4" fmla="*/ 5787 w 5443"/>
                    <a:gd name="T5" fmla="*/ 3452 h 1131"/>
                    <a:gd name="T6" fmla="*/ 0 w 5443"/>
                    <a:gd name="T7" fmla="*/ 3452 h 1131"/>
                    <a:gd name="T8" fmla="*/ 0 w 5443"/>
                    <a:gd name="T9" fmla="*/ 0 h 1131"/>
                    <a:gd name="T10" fmla="*/ 0 60000 65536"/>
                    <a:gd name="T11" fmla="*/ 0 60000 65536"/>
                    <a:gd name="T12" fmla="*/ 0 60000 65536"/>
                    <a:gd name="T13" fmla="*/ 0 60000 65536"/>
                    <a:gd name="T14" fmla="*/ 0 60000 65536"/>
                    <a:gd name="T15" fmla="*/ 0 w 5443"/>
                    <a:gd name="T16" fmla="*/ 0 h 1131"/>
                    <a:gd name="T17" fmla="*/ 5443 w 5443"/>
                    <a:gd name="T18" fmla="*/ 1131 h 1131"/>
                  </a:gdLst>
                  <a:ahLst/>
                  <a:cxnLst>
                    <a:cxn ang="T10">
                      <a:pos x="T0" y="T1"/>
                    </a:cxn>
                    <a:cxn ang="T11">
                      <a:pos x="T2" y="T3"/>
                    </a:cxn>
                    <a:cxn ang="T12">
                      <a:pos x="T4" y="T5"/>
                    </a:cxn>
                    <a:cxn ang="T13">
                      <a:pos x="T6" y="T7"/>
                    </a:cxn>
                    <a:cxn ang="T14">
                      <a:pos x="T8" y="T9"/>
                    </a:cxn>
                  </a:cxnLst>
                  <a:rect l="T15" t="T16" r="T17" b="T18"/>
                  <a:pathLst>
                    <a:path w="5443" h="1131">
                      <a:moveTo>
                        <a:pt x="0" y="0"/>
                      </a:moveTo>
                      <a:lnTo>
                        <a:pt x="5442" y="0"/>
                      </a:lnTo>
                      <a:lnTo>
                        <a:pt x="5442" y="1130"/>
                      </a:lnTo>
                      <a:lnTo>
                        <a:pt x="0" y="1130"/>
                      </a:lnTo>
                      <a:lnTo>
                        <a:pt x="0" y="0"/>
                      </a:lnTo>
                    </a:path>
                  </a:pathLst>
                </a:custGeom>
                <a:solidFill>
                  <a:srgbClr val="66FF33">
                    <a:alpha val="50195"/>
                  </a:srgbClr>
                </a:solidFill>
                <a:ln w="12700" cap="rnd" cmpd="sng">
                  <a:noFill/>
                  <a:prstDash val="solid"/>
                  <a:round/>
                  <a:headEnd type="none" w="med" len="med"/>
                  <a:tailEnd type="none" w="med" len="med"/>
                </a:ln>
              </p:spPr>
              <p:txBody>
                <a:bodyPr/>
                <a:lstStyle/>
                <a:p>
                  <a:endParaRPr lang="en-US"/>
                </a:p>
              </p:txBody>
            </p:sp>
            <p:sp>
              <p:nvSpPr>
                <p:cNvPr id="17750" name="Freeform 11"/>
                <p:cNvSpPr>
                  <a:spLocks/>
                </p:cNvSpPr>
                <p:nvPr/>
              </p:nvSpPr>
              <p:spPr bwMode="auto">
                <a:xfrm>
                  <a:off x="101" y="1904"/>
                  <a:ext cx="5593" cy="272"/>
                </a:xfrm>
                <a:custGeom>
                  <a:avLst/>
                  <a:gdLst>
                    <a:gd name="T0" fmla="*/ 0 w 5464"/>
                    <a:gd name="T1" fmla="*/ 272 h 272"/>
                    <a:gd name="T2" fmla="*/ 311 w 5464"/>
                    <a:gd name="T3" fmla="*/ 219 h 272"/>
                    <a:gd name="T4" fmla="*/ 671 w 5464"/>
                    <a:gd name="T5" fmla="*/ 161 h 272"/>
                    <a:gd name="T6" fmla="*/ 1035 w 5464"/>
                    <a:gd name="T7" fmla="*/ 114 h 272"/>
                    <a:gd name="T8" fmla="*/ 1397 w 5464"/>
                    <a:gd name="T9" fmla="*/ 74 h 272"/>
                    <a:gd name="T10" fmla="*/ 1763 w 5464"/>
                    <a:gd name="T11" fmla="*/ 44 h 272"/>
                    <a:gd name="T12" fmla="*/ 2125 w 5464"/>
                    <a:gd name="T13" fmla="*/ 21 h 272"/>
                    <a:gd name="T14" fmla="*/ 2489 w 5464"/>
                    <a:gd name="T15" fmla="*/ 6 h 272"/>
                    <a:gd name="T16" fmla="*/ 2853 w 5464"/>
                    <a:gd name="T17" fmla="*/ 0 h 272"/>
                    <a:gd name="T18" fmla="*/ 3216 w 5464"/>
                    <a:gd name="T19" fmla="*/ 0 h 272"/>
                    <a:gd name="T20" fmla="*/ 3578 w 5464"/>
                    <a:gd name="T21" fmla="*/ 9 h 272"/>
                    <a:gd name="T22" fmla="*/ 3939 w 5464"/>
                    <a:gd name="T23" fmla="*/ 24 h 272"/>
                    <a:gd name="T24" fmla="*/ 4301 w 5464"/>
                    <a:gd name="T25" fmla="*/ 44 h 272"/>
                    <a:gd name="T26" fmla="*/ 4660 w 5464"/>
                    <a:gd name="T27" fmla="*/ 74 h 272"/>
                    <a:gd name="T28" fmla="*/ 5019 w 5464"/>
                    <a:gd name="T29" fmla="*/ 111 h 272"/>
                    <a:gd name="T30" fmla="*/ 5376 w 5464"/>
                    <a:gd name="T31" fmla="*/ 152 h 272"/>
                    <a:gd name="T32" fmla="*/ 5725 w 5464"/>
                    <a:gd name="T33" fmla="*/ 272 h 2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64"/>
                    <a:gd name="T52" fmla="*/ 0 h 272"/>
                    <a:gd name="T53" fmla="*/ 5464 w 5464"/>
                    <a:gd name="T54" fmla="*/ 272 h 2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64" h="272">
                      <a:moveTo>
                        <a:pt x="0" y="272"/>
                      </a:moveTo>
                      <a:lnTo>
                        <a:pt x="297" y="219"/>
                      </a:lnTo>
                      <a:lnTo>
                        <a:pt x="641" y="161"/>
                      </a:lnTo>
                      <a:lnTo>
                        <a:pt x="988" y="114"/>
                      </a:lnTo>
                      <a:lnTo>
                        <a:pt x="1334" y="74"/>
                      </a:lnTo>
                      <a:lnTo>
                        <a:pt x="1682" y="44"/>
                      </a:lnTo>
                      <a:lnTo>
                        <a:pt x="2028" y="21"/>
                      </a:lnTo>
                      <a:lnTo>
                        <a:pt x="2376" y="6"/>
                      </a:lnTo>
                      <a:lnTo>
                        <a:pt x="2723" y="0"/>
                      </a:lnTo>
                      <a:lnTo>
                        <a:pt x="3070" y="0"/>
                      </a:lnTo>
                      <a:lnTo>
                        <a:pt x="3414" y="9"/>
                      </a:lnTo>
                      <a:lnTo>
                        <a:pt x="3759" y="24"/>
                      </a:lnTo>
                      <a:lnTo>
                        <a:pt x="4105" y="44"/>
                      </a:lnTo>
                      <a:lnTo>
                        <a:pt x="4448" y="74"/>
                      </a:lnTo>
                      <a:lnTo>
                        <a:pt x="4790" y="111"/>
                      </a:lnTo>
                      <a:lnTo>
                        <a:pt x="5131" y="152"/>
                      </a:lnTo>
                      <a:lnTo>
                        <a:pt x="5464" y="272"/>
                      </a:lnTo>
                    </a:path>
                  </a:pathLst>
                </a:custGeom>
                <a:solidFill>
                  <a:srgbClr val="66FF33">
                    <a:alpha val="50195"/>
                  </a:srgbClr>
                </a:solidFill>
                <a:ln w="12700" cap="rnd" cmpd="sng">
                  <a:solidFill>
                    <a:srgbClr val="000000"/>
                  </a:solidFill>
                  <a:prstDash val="solid"/>
                  <a:round/>
                  <a:headEnd type="none" w="med" len="med"/>
                  <a:tailEnd type="none" w="med" len="med"/>
                </a:ln>
              </p:spPr>
              <p:txBody>
                <a:bodyPr/>
                <a:lstStyle/>
                <a:p>
                  <a:endParaRPr lang="en-US"/>
                </a:p>
              </p:txBody>
            </p:sp>
          </p:grpSp>
          <p:grpSp>
            <p:nvGrpSpPr>
              <p:cNvPr id="17417" name="Group 12"/>
              <p:cNvGrpSpPr>
                <a:grpSpLocks/>
              </p:cNvGrpSpPr>
              <p:nvPr/>
            </p:nvGrpSpPr>
            <p:grpSpPr bwMode="auto">
              <a:xfrm>
                <a:off x="-144" y="2149"/>
                <a:ext cx="2196" cy="1875"/>
                <a:chOff x="-145" y="1983"/>
                <a:chExt cx="2290" cy="2080"/>
              </a:xfrm>
            </p:grpSpPr>
            <p:sp>
              <p:nvSpPr>
                <p:cNvPr id="17706" name="Rectangle 13"/>
                <p:cNvSpPr>
                  <a:spLocks noChangeArrowheads="1"/>
                </p:cNvSpPr>
                <p:nvPr/>
              </p:nvSpPr>
              <p:spPr bwMode="auto">
                <a:xfrm rot="-532386">
                  <a:off x="488" y="2505"/>
                  <a:ext cx="1120" cy="201"/>
                </a:xfrm>
                <a:prstGeom prst="rect">
                  <a:avLst/>
                </a:prstGeom>
                <a:noFill/>
                <a:ln w="12700">
                  <a:noFill/>
                  <a:miter lim="800000"/>
                  <a:headEnd/>
                  <a:tailEnd/>
                </a:ln>
              </p:spPr>
              <p:txBody>
                <a:bodyPr wrap="none" lIns="90479" tIns="44446" rIns="90479" bIns="44446">
                  <a:spAutoFit/>
                </a:bodyPr>
                <a:lstStyle/>
                <a:p>
                  <a:pPr algn="ctr" eaLnBrk="0" hangingPunct="0"/>
                  <a:r>
                    <a:rPr lang="en-US" sz="1300" b="1">
                      <a:latin typeface="Arial" charset="0"/>
                    </a:rPr>
                    <a:t>CrIS Swath 2200km</a:t>
                  </a:r>
                </a:p>
              </p:txBody>
            </p:sp>
            <p:sp>
              <p:nvSpPr>
                <p:cNvPr id="17707" name="Rectangle 14"/>
                <p:cNvSpPr>
                  <a:spLocks noChangeArrowheads="1"/>
                </p:cNvSpPr>
                <p:nvPr/>
              </p:nvSpPr>
              <p:spPr bwMode="auto">
                <a:xfrm rot="-607902">
                  <a:off x="449" y="2793"/>
                  <a:ext cx="1206" cy="201"/>
                </a:xfrm>
                <a:prstGeom prst="rect">
                  <a:avLst/>
                </a:prstGeom>
                <a:noFill/>
                <a:ln w="12700">
                  <a:noFill/>
                  <a:miter lim="800000"/>
                  <a:headEnd/>
                  <a:tailEnd/>
                </a:ln>
              </p:spPr>
              <p:txBody>
                <a:bodyPr wrap="none" lIns="90479" tIns="44446" rIns="90479" bIns="44446">
                  <a:spAutoFit/>
                </a:bodyPr>
                <a:lstStyle/>
                <a:p>
                  <a:pPr eaLnBrk="0" hangingPunct="0"/>
                  <a:r>
                    <a:rPr lang="en-US" sz="1300" b="1" dirty="0">
                      <a:solidFill>
                        <a:schemeClr val="accent2"/>
                      </a:solidFill>
                      <a:latin typeface="Arial" charset="0"/>
                    </a:rPr>
                    <a:t>ATMS Swath 2500km</a:t>
                  </a:r>
                </a:p>
              </p:txBody>
            </p:sp>
            <p:sp>
              <p:nvSpPr>
                <p:cNvPr id="17708" name="Line 15"/>
                <p:cNvSpPr>
                  <a:spLocks noChangeShapeType="1"/>
                </p:cNvSpPr>
                <p:nvPr/>
              </p:nvSpPr>
              <p:spPr bwMode="auto">
                <a:xfrm flipH="1" flipV="1">
                  <a:off x="1975" y="2339"/>
                  <a:ext cx="170" cy="405"/>
                </a:xfrm>
                <a:prstGeom prst="line">
                  <a:avLst/>
                </a:prstGeom>
                <a:noFill/>
                <a:ln w="12700">
                  <a:solidFill>
                    <a:schemeClr val="accent2"/>
                  </a:solidFill>
                  <a:round/>
                  <a:headEnd type="triangle" w="med" len="med"/>
                  <a:tailEnd/>
                </a:ln>
              </p:spPr>
              <p:txBody>
                <a:bodyPr lIns="101882" tIns="50941" rIns="101882" bIns="50941">
                  <a:spAutoFit/>
                </a:bodyPr>
                <a:lstStyle/>
                <a:p>
                  <a:endParaRPr lang="en-US"/>
                </a:p>
              </p:txBody>
            </p:sp>
            <p:sp>
              <p:nvSpPr>
                <p:cNvPr id="17709" name="Line 16"/>
                <p:cNvSpPr>
                  <a:spLocks noChangeShapeType="1"/>
                </p:cNvSpPr>
                <p:nvPr/>
              </p:nvSpPr>
              <p:spPr bwMode="auto">
                <a:xfrm flipH="1" flipV="1">
                  <a:off x="229" y="2655"/>
                  <a:ext cx="118" cy="414"/>
                </a:xfrm>
                <a:prstGeom prst="line">
                  <a:avLst/>
                </a:prstGeom>
                <a:noFill/>
                <a:ln w="12700">
                  <a:solidFill>
                    <a:schemeClr val="accent2"/>
                  </a:solidFill>
                  <a:round/>
                  <a:headEnd type="triangle" w="med" len="med"/>
                  <a:tailEnd/>
                </a:ln>
              </p:spPr>
              <p:txBody>
                <a:bodyPr lIns="101882" tIns="50941" rIns="101882" bIns="50941">
                  <a:spAutoFit/>
                </a:bodyPr>
                <a:lstStyle/>
                <a:p>
                  <a:endParaRPr lang="en-US"/>
                </a:p>
              </p:txBody>
            </p:sp>
            <p:sp>
              <p:nvSpPr>
                <p:cNvPr id="17710" name="Arc 17"/>
                <p:cNvSpPr>
                  <a:spLocks/>
                </p:cNvSpPr>
                <p:nvPr/>
              </p:nvSpPr>
              <p:spPr bwMode="auto">
                <a:xfrm rot="21337106" flipH="1">
                  <a:off x="296" y="2488"/>
                  <a:ext cx="1683" cy="260"/>
                </a:xfrm>
                <a:custGeom>
                  <a:avLst/>
                  <a:gdLst>
                    <a:gd name="T0" fmla="*/ 0 w 24386"/>
                    <a:gd name="T1" fmla="*/ 0 h 21600"/>
                    <a:gd name="T2" fmla="*/ 8 w 24386"/>
                    <a:gd name="T3" fmla="*/ 0 h 21600"/>
                    <a:gd name="T4" fmla="*/ 1 w 24386"/>
                    <a:gd name="T5" fmla="*/ 0 h 21600"/>
                    <a:gd name="T6" fmla="*/ 0 60000 65536"/>
                    <a:gd name="T7" fmla="*/ 0 60000 65536"/>
                    <a:gd name="T8" fmla="*/ 0 60000 65536"/>
                    <a:gd name="T9" fmla="*/ 0 w 24386"/>
                    <a:gd name="T10" fmla="*/ 0 h 21600"/>
                    <a:gd name="T11" fmla="*/ 24386 w 24386"/>
                    <a:gd name="T12" fmla="*/ 21600 h 21600"/>
                  </a:gdLst>
                  <a:ahLst/>
                  <a:cxnLst>
                    <a:cxn ang="T6">
                      <a:pos x="T0" y="T1"/>
                    </a:cxn>
                    <a:cxn ang="T7">
                      <a:pos x="T2" y="T3"/>
                    </a:cxn>
                    <a:cxn ang="T8">
                      <a:pos x="T4" y="T5"/>
                    </a:cxn>
                  </a:cxnLst>
                  <a:rect l="T9" t="T10" r="T11" b="T12"/>
                  <a:pathLst>
                    <a:path w="24386" h="21600" fill="none" extrusionOk="0">
                      <a:moveTo>
                        <a:pt x="0" y="438"/>
                      </a:moveTo>
                      <a:cubicBezTo>
                        <a:pt x="1424" y="146"/>
                        <a:pt x="2874" y="-1"/>
                        <a:pt x="4329" y="0"/>
                      </a:cubicBezTo>
                      <a:cubicBezTo>
                        <a:pt x="13163" y="0"/>
                        <a:pt x="21107" y="5379"/>
                        <a:pt x="24386" y="13582"/>
                      </a:cubicBezTo>
                    </a:path>
                    <a:path w="24386" h="21600" stroke="0" extrusionOk="0">
                      <a:moveTo>
                        <a:pt x="0" y="438"/>
                      </a:moveTo>
                      <a:cubicBezTo>
                        <a:pt x="1424" y="146"/>
                        <a:pt x="2874" y="-1"/>
                        <a:pt x="4329" y="0"/>
                      </a:cubicBezTo>
                      <a:cubicBezTo>
                        <a:pt x="13163" y="0"/>
                        <a:pt x="21107" y="5379"/>
                        <a:pt x="24386" y="13582"/>
                      </a:cubicBezTo>
                      <a:lnTo>
                        <a:pt x="4329" y="21600"/>
                      </a:lnTo>
                      <a:close/>
                    </a:path>
                  </a:pathLst>
                </a:custGeom>
                <a:noFill/>
                <a:ln w="12700" cap="rnd">
                  <a:solidFill>
                    <a:schemeClr val="tx1"/>
                  </a:solidFill>
                  <a:round/>
                  <a:headEnd type="triangle" w="med" len="med"/>
                  <a:tailEnd type="triangle" w="med" len="med"/>
                </a:ln>
              </p:spPr>
              <p:txBody>
                <a:bodyPr wrap="none" anchor="ctr"/>
                <a:lstStyle/>
                <a:p>
                  <a:endParaRPr lang="en-US"/>
                </a:p>
              </p:txBody>
            </p:sp>
            <p:sp>
              <p:nvSpPr>
                <p:cNvPr id="17711" name="Arc 18"/>
                <p:cNvSpPr>
                  <a:spLocks/>
                </p:cNvSpPr>
                <p:nvPr/>
              </p:nvSpPr>
              <p:spPr bwMode="auto">
                <a:xfrm rot="21257788" flipH="1">
                  <a:off x="317" y="2726"/>
                  <a:ext cx="1805" cy="260"/>
                </a:xfrm>
                <a:custGeom>
                  <a:avLst/>
                  <a:gdLst>
                    <a:gd name="T0" fmla="*/ 0 w 24467"/>
                    <a:gd name="T1" fmla="*/ 0 h 21600"/>
                    <a:gd name="T2" fmla="*/ 10 w 24467"/>
                    <a:gd name="T3" fmla="*/ 0 h 21600"/>
                    <a:gd name="T4" fmla="*/ 2 w 24467"/>
                    <a:gd name="T5" fmla="*/ 0 h 21600"/>
                    <a:gd name="T6" fmla="*/ 0 60000 65536"/>
                    <a:gd name="T7" fmla="*/ 0 60000 65536"/>
                    <a:gd name="T8" fmla="*/ 0 60000 65536"/>
                    <a:gd name="T9" fmla="*/ 0 w 24467"/>
                    <a:gd name="T10" fmla="*/ 0 h 21600"/>
                    <a:gd name="T11" fmla="*/ 24467 w 24467"/>
                    <a:gd name="T12" fmla="*/ 21600 h 21600"/>
                  </a:gdLst>
                  <a:ahLst/>
                  <a:cxnLst>
                    <a:cxn ang="T6">
                      <a:pos x="T0" y="T1"/>
                    </a:cxn>
                    <a:cxn ang="T7">
                      <a:pos x="T2" y="T3"/>
                    </a:cxn>
                    <a:cxn ang="T8">
                      <a:pos x="T4" y="T5"/>
                    </a:cxn>
                  </a:cxnLst>
                  <a:rect l="T9" t="T10" r="T11" b="T12"/>
                  <a:pathLst>
                    <a:path w="24467" h="21600" fill="none" extrusionOk="0">
                      <a:moveTo>
                        <a:pt x="-1" y="454"/>
                      </a:moveTo>
                      <a:cubicBezTo>
                        <a:pt x="1450" y="152"/>
                        <a:pt x="2928" y="-1"/>
                        <a:pt x="4410" y="0"/>
                      </a:cubicBezTo>
                      <a:cubicBezTo>
                        <a:pt x="13244" y="0"/>
                        <a:pt x="21188" y="5379"/>
                        <a:pt x="24467" y="13582"/>
                      </a:cubicBezTo>
                    </a:path>
                    <a:path w="24467" h="21600" stroke="0" extrusionOk="0">
                      <a:moveTo>
                        <a:pt x="-1" y="454"/>
                      </a:moveTo>
                      <a:cubicBezTo>
                        <a:pt x="1450" y="152"/>
                        <a:pt x="2928" y="-1"/>
                        <a:pt x="4410" y="0"/>
                      </a:cubicBezTo>
                      <a:cubicBezTo>
                        <a:pt x="13244" y="0"/>
                        <a:pt x="21188" y="5379"/>
                        <a:pt x="24467" y="13582"/>
                      </a:cubicBezTo>
                      <a:lnTo>
                        <a:pt x="4410" y="21600"/>
                      </a:lnTo>
                      <a:close/>
                    </a:path>
                  </a:pathLst>
                </a:custGeom>
                <a:noFill/>
                <a:ln w="12700" cap="rnd">
                  <a:solidFill>
                    <a:srgbClr val="0000FF"/>
                  </a:solidFill>
                  <a:round/>
                  <a:headEnd type="triangle" w="med" len="med"/>
                  <a:tailEnd type="triangle" w="med" len="med"/>
                </a:ln>
              </p:spPr>
              <p:txBody>
                <a:bodyPr wrap="none" anchor="ctr"/>
                <a:lstStyle/>
                <a:p>
                  <a:endParaRPr lang="en-US"/>
                </a:p>
              </p:txBody>
            </p:sp>
            <p:grpSp>
              <p:nvGrpSpPr>
                <p:cNvPr id="17712" name="Group 19"/>
                <p:cNvGrpSpPr>
                  <a:grpSpLocks/>
                </p:cNvGrpSpPr>
                <p:nvPr/>
              </p:nvGrpSpPr>
              <p:grpSpPr bwMode="auto">
                <a:xfrm>
                  <a:off x="266" y="2337"/>
                  <a:ext cx="1743" cy="488"/>
                  <a:chOff x="266" y="2337"/>
                  <a:chExt cx="1743" cy="488"/>
                </a:xfrm>
              </p:grpSpPr>
              <p:sp>
                <p:nvSpPr>
                  <p:cNvPr id="17716" name="Arc 20"/>
                  <p:cNvSpPr>
                    <a:spLocks/>
                  </p:cNvSpPr>
                  <p:nvPr/>
                </p:nvSpPr>
                <p:spPr bwMode="auto">
                  <a:xfrm rot="21337106" flipH="1">
                    <a:off x="266" y="2393"/>
                    <a:ext cx="1674" cy="260"/>
                  </a:xfrm>
                  <a:custGeom>
                    <a:avLst/>
                    <a:gdLst>
                      <a:gd name="T0" fmla="*/ 0 w 24125"/>
                      <a:gd name="T1" fmla="*/ 0 h 21600"/>
                      <a:gd name="T2" fmla="*/ 8 w 24125"/>
                      <a:gd name="T3" fmla="*/ 0 h 21600"/>
                      <a:gd name="T4" fmla="*/ 1 w 24125"/>
                      <a:gd name="T5" fmla="*/ 0 h 21600"/>
                      <a:gd name="T6" fmla="*/ 0 60000 65536"/>
                      <a:gd name="T7" fmla="*/ 0 60000 65536"/>
                      <a:gd name="T8" fmla="*/ 0 60000 65536"/>
                      <a:gd name="T9" fmla="*/ 0 w 24125"/>
                      <a:gd name="T10" fmla="*/ 0 h 21600"/>
                      <a:gd name="T11" fmla="*/ 24125 w 24125"/>
                      <a:gd name="T12" fmla="*/ 21600 h 21600"/>
                    </a:gdLst>
                    <a:ahLst/>
                    <a:cxnLst>
                      <a:cxn ang="T6">
                        <a:pos x="T0" y="T1"/>
                      </a:cxn>
                      <a:cxn ang="T7">
                        <a:pos x="T2" y="T3"/>
                      </a:cxn>
                      <a:cxn ang="T8">
                        <a:pos x="T4" y="T5"/>
                      </a:cxn>
                    </a:cxnLst>
                    <a:rect l="T9" t="T10" r="T11" b="T12"/>
                    <a:pathLst>
                      <a:path w="24125" h="21600" fill="none" extrusionOk="0">
                        <a:moveTo>
                          <a:pt x="0" y="386"/>
                        </a:moveTo>
                        <a:cubicBezTo>
                          <a:pt x="1340" y="129"/>
                          <a:pt x="2702" y="-1"/>
                          <a:pt x="4068" y="0"/>
                        </a:cubicBezTo>
                        <a:cubicBezTo>
                          <a:pt x="12902" y="0"/>
                          <a:pt x="20846" y="5379"/>
                          <a:pt x="24125" y="13582"/>
                        </a:cubicBezTo>
                      </a:path>
                      <a:path w="24125" h="21600" stroke="0" extrusionOk="0">
                        <a:moveTo>
                          <a:pt x="0" y="386"/>
                        </a:moveTo>
                        <a:cubicBezTo>
                          <a:pt x="1340" y="129"/>
                          <a:pt x="2702" y="-1"/>
                          <a:pt x="4068" y="0"/>
                        </a:cubicBezTo>
                        <a:cubicBezTo>
                          <a:pt x="12902" y="0"/>
                          <a:pt x="20846" y="5379"/>
                          <a:pt x="24125" y="13582"/>
                        </a:cubicBezTo>
                        <a:lnTo>
                          <a:pt x="4068" y="21600"/>
                        </a:lnTo>
                        <a:close/>
                      </a:path>
                    </a:pathLst>
                  </a:custGeom>
                  <a:noFill/>
                  <a:ln w="12700" cap="rnd">
                    <a:solidFill>
                      <a:schemeClr val="tx1"/>
                    </a:solidFill>
                    <a:round/>
                    <a:headEnd/>
                    <a:tailEnd/>
                  </a:ln>
                </p:spPr>
                <p:txBody>
                  <a:bodyPr wrap="none" anchor="ctr"/>
                  <a:lstStyle/>
                  <a:p>
                    <a:endParaRPr lang="en-US"/>
                  </a:p>
                </p:txBody>
              </p:sp>
              <p:sp>
                <p:nvSpPr>
                  <p:cNvPr id="17717" name="Line 21"/>
                  <p:cNvSpPr>
                    <a:spLocks noChangeShapeType="1"/>
                  </p:cNvSpPr>
                  <p:nvPr/>
                </p:nvSpPr>
                <p:spPr bwMode="auto">
                  <a:xfrm>
                    <a:off x="1928" y="2338"/>
                    <a:ext cx="81" cy="190"/>
                  </a:xfrm>
                  <a:prstGeom prst="line">
                    <a:avLst/>
                  </a:prstGeom>
                  <a:noFill/>
                  <a:ln w="12700">
                    <a:solidFill>
                      <a:schemeClr val="tx1"/>
                    </a:solidFill>
                    <a:round/>
                    <a:headEnd/>
                    <a:tailEnd type="triangle" w="med" len="med"/>
                  </a:ln>
                </p:spPr>
                <p:txBody>
                  <a:bodyPr lIns="101882" tIns="50941" rIns="101882" bIns="50941">
                    <a:spAutoFit/>
                  </a:bodyPr>
                  <a:lstStyle/>
                  <a:p>
                    <a:endParaRPr lang="en-US"/>
                  </a:p>
                </p:txBody>
              </p:sp>
              <p:sp>
                <p:nvSpPr>
                  <p:cNvPr id="17718" name="Line 22"/>
                  <p:cNvSpPr>
                    <a:spLocks noChangeShapeType="1"/>
                  </p:cNvSpPr>
                  <p:nvPr/>
                </p:nvSpPr>
                <p:spPr bwMode="auto">
                  <a:xfrm>
                    <a:off x="270" y="2617"/>
                    <a:ext cx="62" cy="208"/>
                  </a:xfrm>
                  <a:prstGeom prst="line">
                    <a:avLst/>
                  </a:prstGeom>
                  <a:noFill/>
                  <a:ln w="12700">
                    <a:solidFill>
                      <a:schemeClr val="tx1"/>
                    </a:solidFill>
                    <a:round/>
                    <a:headEnd/>
                    <a:tailEnd type="triangle" w="med" len="med"/>
                  </a:ln>
                </p:spPr>
                <p:txBody>
                  <a:bodyPr lIns="101882" tIns="50941" rIns="101882" bIns="50941">
                    <a:spAutoFit/>
                  </a:bodyPr>
                  <a:lstStyle/>
                  <a:p>
                    <a:endParaRPr lang="en-US"/>
                  </a:p>
                </p:txBody>
              </p:sp>
              <p:sp>
                <p:nvSpPr>
                  <p:cNvPr id="17719" name="Arc 23"/>
                  <p:cNvSpPr>
                    <a:spLocks/>
                  </p:cNvSpPr>
                  <p:nvPr/>
                </p:nvSpPr>
                <p:spPr bwMode="auto">
                  <a:xfrm rot="21337106" flipH="1">
                    <a:off x="278" y="2424"/>
                    <a:ext cx="1673" cy="260"/>
                  </a:xfrm>
                  <a:custGeom>
                    <a:avLst/>
                    <a:gdLst>
                      <a:gd name="T0" fmla="*/ 0 w 24125"/>
                      <a:gd name="T1" fmla="*/ 0 h 21600"/>
                      <a:gd name="T2" fmla="*/ 8 w 24125"/>
                      <a:gd name="T3" fmla="*/ 0 h 21600"/>
                      <a:gd name="T4" fmla="*/ 1 w 24125"/>
                      <a:gd name="T5" fmla="*/ 0 h 21600"/>
                      <a:gd name="T6" fmla="*/ 0 60000 65536"/>
                      <a:gd name="T7" fmla="*/ 0 60000 65536"/>
                      <a:gd name="T8" fmla="*/ 0 60000 65536"/>
                      <a:gd name="T9" fmla="*/ 0 w 24125"/>
                      <a:gd name="T10" fmla="*/ 0 h 21600"/>
                      <a:gd name="T11" fmla="*/ 24125 w 24125"/>
                      <a:gd name="T12" fmla="*/ 21600 h 21600"/>
                    </a:gdLst>
                    <a:ahLst/>
                    <a:cxnLst>
                      <a:cxn ang="T6">
                        <a:pos x="T0" y="T1"/>
                      </a:cxn>
                      <a:cxn ang="T7">
                        <a:pos x="T2" y="T3"/>
                      </a:cxn>
                      <a:cxn ang="T8">
                        <a:pos x="T4" y="T5"/>
                      </a:cxn>
                    </a:cxnLst>
                    <a:rect l="T9" t="T10" r="T11" b="T12"/>
                    <a:pathLst>
                      <a:path w="24125" h="21600" fill="none" extrusionOk="0">
                        <a:moveTo>
                          <a:pt x="0" y="386"/>
                        </a:moveTo>
                        <a:cubicBezTo>
                          <a:pt x="1340" y="129"/>
                          <a:pt x="2702" y="-1"/>
                          <a:pt x="4068" y="0"/>
                        </a:cubicBezTo>
                        <a:cubicBezTo>
                          <a:pt x="12902" y="0"/>
                          <a:pt x="20846" y="5379"/>
                          <a:pt x="24125" y="13582"/>
                        </a:cubicBezTo>
                      </a:path>
                      <a:path w="24125" h="21600" stroke="0" extrusionOk="0">
                        <a:moveTo>
                          <a:pt x="0" y="386"/>
                        </a:moveTo>
                        <a:cubicBezTo>
                          <a:pt x="1340" y="129"/>
                          <a:pt x="2702" y="-1"/>
                          <a:pt x="4068" y="0"/>
                        </a:cubicBezTo>
                        <a:cubicBezTo>
                          <a:pt x="12902" y="0"/>
                          <a:pt x="20846" y="5379"/>
                          <a:pt x="24125" y="13582"/>
                        </a:cubicBezTo>
                        <a:lnTo>
                          <a:pt x="4068" y="21600"/>
                        </a:lnTo>
                        <a:close/>
                      </a:path>
                    </a:pathLst>
                  </a:custGeom>
                  <a:noFill/>
                  <a:ln w="12700" cap="rnd">
                    <a:solidFill>
                      <a:schemeClr val="tx1"/>
                    </a:solidFill>
                    <a:round/>
                    <a:headEnd/>
                    <a:tailEnd/>
                  </a:ln>
                </p:spPr>
                <p:txBody>
                  <a:bodyPr wrap="none" anchor="ctr"/>
                  <a:lstStyle/>
                  <a:p>
                    <a:endParaRPr lang="en-US"/>
                  </a:p>
                </p:txBody>
              </p:sp>
              <p:sp>
                <p:nvSpPr>
                  <p:cNvPr id="17720" name="Line 24"/>
                  <p:cNvSpPr>
                    <a:spLocks noChangeShapeType="1"/>
                  </p:cNvSpPr>
                  <p:nvPr/>
                </p:nvSpPr>
                <p:spPr bwMode="auto">
                  <a:xfrm>
                    <a:off x="1195" y="2398"/>
                    <a:ext cx="11" cy="31"/>
                  </a:xfrm>
                  <a:prstGeom prst="line">
                    <a:avLst/>
                  </a:prstGeom>
                  <a:noFill/>
                  <a:ln w="12700">
                    <a:solidFill>
                      <a:schemeClr val="tx1"/>
                    </a:solidFill>
                    <a:round/>
                    <a:headEnd/>
                    <a:tailEnd/>
                  </a:ln>
                </p:spPr>
                <p:txBody>
                  <a:bodyPr wrap="none" anchor="ctr"/>
                  <a:lstStyle/>
                  <a:p>
                    <a:endParaRPr lang="en-US"/>
                  </a:p>
                </p:txBody>
              </p:sp>
              <p:sp>
                <p:nvSpPr>
                  <p:cNvPr id="17721" name="Line 25"/>
                  <p:cNvSpPr>
                    <a:spLocks noChangeShapeType="1"/>
                  </p:cNvSpPr>
                  <p:nvPr/>
                </p:nvSpPr>
                <p:spPr bwMode="auto">
                  <a:xfrm>
                    <a:off x="1235" y="2395"/>
                    <a:ext cx="11" cy="31"/>
                  </a:xfrm>
                  <a:prstGeom prst="line">
                    <a:avLst/>
                  </a:prstGeom>
                  <a:noFill/>
                  <a:ln w="12700">
                    <a:solidFill>
                      <a:schemeClr val="tx1"/>
                    </a:solidFill>
                    <a:round/>
                    <a:headEnd/>
                    <a:tailEnd/>
                  </a:ln>
                </p:spPr>
                <p:txBody>
                  <a:bodyPr wrap="none" anchor="ctr"/>
                  <a:lstStyle/>
                  <a:p>
                    <a:endParaRPr lang="en-US"/>
                  </a:p>
                </p:txBody>
              </p:sp>
              <p:sp>
                <p:nvSpPr>
                  <p:cNvPr id="17722" name="Line 26"/>
                  <p:cNvSpPr>
                    <a:spLocks noChangeShapeType="1"/>
                  </p:cNvSpPr>
                  <p:nvPr/>
                </p:nvSpPr>
                <p:spPr bwMode="auto">
                  <a:xfrm>
                    <a:off x="1272" y="2387"/>
                    <a:ext cx="11" cy="31"/>
                  </a:xfrm>
                  <a:prstGeom prst="line">
                    <a:avLst/>
                  </a:prstGeom>
                  <a:noFill/>
                  <a:ln w="12700">
                    <a:solidFill>
                      <a:schemeClr val="tx1"/>
                    </a:solidFill>
                    <a:round/>
                    <a:headEnd/>
                    <a:tailEnd/>
                  </a:ln>
                </p:spPr>
                <p:txBody>
                  <a:bodyPr wrap="none" anchor="ctr"/>
                  <a:lstStyle/>
                  <a:p>
                    <a:endParaRPr lang="en-US"/>
                  </a:p>
                </p:txBody>
              </p:sp>
              <p:sp>
                <p:nvSpPr>
                  <p:cNvPr id="17723" name="Line 27"/>
                  <p:cNvSpPr>
                    <a:spLocks noChangeShapeType="1"/>
                  </p:cNvSpPr>
                  <p:nvPr/>
                </p:nvSpPr>
                <p:spPr bwMode="auto">
                  <a:xfrm>
                    <a:off x="1312" y="2383"/>
                    <a:ext cx="11" cy="31"/>
                  </a:xfrm>
                  <a:prstGeom prst="line">
                    <a:avLst/>
                  </a:prstGeom>
                  <a:noFill/>
                  <a:ln w="12700">
                    <a:solidFill>
                      <a:schemeClr val="tx1"/>
                    </a:solidFill>
                    <a:round/>
                    <a:headEnd/>
                    <a:tailEnd/>
                  </a:ln>
                </p:spPr>
                <p:txBody>
                  <a:bodyPr wrap="none" anchor="ctr"/>
                  <a:lstStyle/>
                  <a:p>
                    <a:endParaRPr lang="en-US"/>
                  </a:p>
                </p:txBody>
              </p:sp>
              <p:sp>
                <p:nvSpPr>
                  <p:cNvPr id="17724" name="Line 28"/>
                  <p:cNvSpPr>
                    <a:spLocks noChangeShapeType="1"/>
                  </p:cNvSpPr>
                  <p:nvPr/>
                </p:nvSpPr>
                <p:spPr bwMode="auto">
                  <a:xfrm>
                    <a:off x="1360" y="2375"/>
                    <a:ext cx="11" cy="31"/>
                  </a:xfrm>
                  <a:prstGeom prst="line">
                    <a:avLst/>
                  </a:prstGeom>
                  <a:noFill/>
                  <a:ln w="12700">
                    <a:solidFill>
                      <a:schemeClr val="tx1"/>
                    </a:solidFill>
                    <a:round/>
                    <a:headEnd/>
                    <a:tailEnd/>
                  </a:ln>
                </p:spPr>
                <p:txBody>
                  <a:bodyPr wrap="none" anchor="ctr"/>
                  <a:lstStyle/>
                  <a:p>
                    <a:endParaRPr lang="en-US"/>
                  </a:p>
                </p:txBody>
              </p:sp>
              <p:sp>
                <p:nvSpPr>
                  <p:cNvPr id="17725" name="Line 29"/>
                  <p:cNvSpPr>
                    <a:spLocks noChangeShapeType="1"/>
                  </p:cNvSpPr>
                  <p:nvPr/>
                </p:nvSpPr>
                <p:spPr bwMode="auto">
                  <a:xfrm>
                    <a:off x="1412" y="2371"/>
                    <a:ext cx="11" cy="31"/>
                  </a:xfrm>
                  <a:prstGeom prst="line">
                    <a:avLst/>
                  </a:prstGeom>
                  <a:noFill/>
                  <a:ln w="12700">
                    <a:solidFill>
                      <a:schemeClr val="tx1"/>
                    </a:solidFill>
                    <a:round/>
                    <a:headEnd/>
                    <a:tailEnd/>
                  </a:ln>
                </p:spPr>
                <p:txBody>
                  <a:bodyPr wrap="none" anchor="ctr"/>
                  <a:lstStyle/>
                  <a:p>
                    <a:endParaRPr lang="en-US"/>
                  </a:p>
                </p:txBody>
              </p:sp>
              <p:sp>
                <p:nvSpPr>
                  <p:cNvPr id="17726" name="Line 30"/>
                  <p:cNvSpPr>
                    <a:spLocks noChangeShapeType="1"/>
                  </p:cNvSpPr>
                  <p:nvPr/>
                </p:nvSpPr>
                <p:spPr bwMode="auto">
                  <a:xfrm>
                    <a:off x="1468" y="2367"/>
                    <a:ext cx="11" cy="31"/>
                  </a:xfrm>
                  <a:prstGeom prst="line">
                    <a:avLst/>
                  </a:prstGeom>
                  <a:noFill/>
                  <a:ln w="12700">
                    <a:solidFill>
                      <a:schemeClr val="tx1"/>
                    </a:solidFill>
                    <a:round/>
                    <a:headEnd/>
                    <a:tailEnd/>
                  </a:ln>
                </p:spPr>
                <p:txBody>
                  <a:bodyPr wrap="none" anchor="ctr"/>
                  <a:lstStyle/>
                  <a:p>
                    <a:endParaRPr lang="en-US"/>
                  </a:p>
                </p:txBody>
              </p:sp>
              <p:sp>
                <p:nvSpPr>
                  <p:cNvPr id="17727" name="Line 31"/>
                  <p:cNvSpPr>
                    <a:spLocks noChangeShapeType="1"/>
                  </p:cNvSpPr>
                  <p:nvPr/>
                </p:nvSpPr>
                <p:spPr bwMode="auto">
                  <a:xfrm>
                    <a:off x="1526" y="2363"/>
                    <a:ext cx="11" cy="31"/>
                  </a:xfrm>
                  <a:prstGeom prst="line">
                    <a:avLst/>
                  </a:prstGeom>
                  <a:noFill/>
                  <a:ln w="12700">
                    <a:solidFill>
                      <a:schemeClr val="tx1"/>
                    </a:solidFill>
                    <a:round/>
                    <a:headEnd/>
                    <a:tailEnd/>
                  </a:ln>
                </p:spPr>
                <p:txBody>
                  <a:bodyPr wrap="none" anchor="ctr"/>
                  <a:lstStyle/>
                  <a:p>
                    <a:endParaRPr lang="en-US"/>
                  </a:p>
                </p:txBody>
              </p:sp>
              <p:sp>
                <p:nvSpPr>
                  <p:cNvPr id="17728" name="Line 32"/>
                  <p:cNvSpPr>
                    <a:spLocks noChangeShapeType="1"/>
                  </p:cNvSpPr>
                  <p:nvPr/>
                </p:nvSpPr>
                <p:spPr bwMode="auto">
                  <a:xfrm>
                    <a:off x="1586" y="2357"/>
                    <a:ext cx="11" cy="31"/>
                  </a:xfrm>
                  <a:prstGeom prst="line">
                    <a:avLst/>
                  </a:prstGeom>
                  <a:noFill/>
                  <a:ln w="12700">
                    <a:solidFill>
                      <a:schemeClr val="tx1"/>
                    </a:solidFill>
                    <a:round/>
                    <a:headEnd/>
                    <a:tailEnd/>
                  </a:ln>
                </p:spPr>
                <p:txBody>
                  <a:bodyPr wrap="none" anchor="ctr"/>
                  <a:lstStyle/>
                  <a:p>
                    <a:endParaRPr lang="en-US"/>
                  </a:p>
                </p:txBody>
              </p:sp>
              <p:sp>
                <p:nvSpPr>
                  <p:cNvPr id="17729" name="Line 33"/>
                  <p:cNvSpPr>
                    <a:spLocks noChangeShapeType="1"/>
                  </p:cNvSpPr>
                  <p:nvPr/>
                </p:nvSpPr>
                <p:spPr bwMode="auto">
                  <a:xfrm>
                    <a:off x="1650" y="2351"/>
                    <a:ext cx="11" cy="31"/>
                  </a:xfrm>
                  <a:prstGeom prst="line">
                    <a:avLst/>
                  </a:prstGeom>
                  <a:noFill/>
                  <a:ln w="12700">
                    <a:solidFill>
                      <a:schemeClr val="tx1"/>
                    </a:solidFill>
                    <a:round/>
                    <a:headEnd/>
                    <a:tailEnd/>
                  </a:ln>
                </p:spPr>
                <p:txBody>
                  <a:bodyPr wrap="none" anchor="ctr"/>
                  <a:lstStyle/>
                  <a:p>
                    <a:endParaRPr lang="en-US"/>
                  </a:p>
                </p:txBody>
              </p:sp>
              <p:sp>
                <p:nvSpPr>
                  <p:cNvPr id="17730" name="Line 34"/>
                  <p:cNvSpPr>
                    <a:spLocks noChangeShapeType="1"/>
                  </p:cNvSpPr>
                  <p:nvPr/>
                </p:nvSpPr>
                <p:spPr bwMode="auto">
                  <a:xfrm>
                    <a:off x="1710" y="2345"/>
                    <a:ext cx="11" cy="31"/>
                  </a:xfrm>
                  <a:prstGeom prst="line">
                    <a:avLst/>
                  </a:prstGeom>
                  <a:noFill/>
                  <a:ln w="12700">
                    <a:solidFill>
                      <a:schemeClr val="tx1"/>
                    </a:solidFill>
                    <a:round/>
                    <a:headEnd/>
                    <a:tailEnd/>
                  </a:ln>
                </p:spPr>
                <p:txBody>
                  <a:bodyPr wrap="none" anchor="ctr"/>
                  <a:lstStyle/>
                  <a:p>
                    <a:endParaRPr lang="en-US"/>
                  </a:p>
                </p:txBody>
              </p:sp>
              <p:sp>
                <p:nvSpPr>
                  <p:cNvPr id="17731" name="Line 35"/>
                  <p:cNvSpPr>
                    <a:spLocks noChangeShapeType="1"/>
                  </p:cNvSpPr>
                  <p:nvPr/>
                </p:nvSpPr>
                <p:spPr bwMode="auto">
                  <a:xfrm>
                    <a:off x="1772" y="2341"/>
                    <a:ext cx="11" cy="31"/>
                  </a:xfrm>
                  <a:prstGeom prst="line">
                    <a:avLst/>
                  </a:prstGeom>
                  <a:noFill/>
                  <a:ln w="12700">
                    <a:solidFill>
                      <a:schemeClr val="tx1"/>
                    </a:solidFill>
                    <a:round/>
                    <a:headEnd/>
                    <a:tailEnd/>
                  </a:ln>
                </p:spPr>
                <p:txBody>
                  <a:bodyPr wrap="none" anchor="ctr"/>
                  <a:lstStyle/>
                  <a:p>
                    <a:endParaRPr lang="en-US"/>
                  </a:p>
                </p:txBody>
              </p:sp>
              <p:sp>
                <p:nvSpPr>
                  <p:cNvPr id="17732" name="Line 36"/>
                  <p:cNvSpPr>
                    <a:spLocks noChangeShapeType="1"/>
                  </p:cNvSpPr>
                  <p:nvPr/>
                </p:nvSpPr>
                <p:spPr bwMode="auto">
                  <a:xfrm>
                    <a:off x="1842" y="2337"/>
                    <a:ext cx="11" cy="31"/>
                  </a:xfrm>
                  <a:prstGeom prst="line">
                    <a:avLst/>
                  </a:prstGeom>
                  <a:noFill/>
                  <a:ln w="12700">
                    <a:solidFill>
                      <a:schemeClr val="tx1"/>
                    </a:solidFill>
                    <a:round/>
                    <a:headEnd/>
                    <a:tailEnd/>
                  </a:ln>
                </p:spPr>
                <p:txBody>
                  <a:bodyPr wrap="none" anchor="ctr"/>
                  <a:lstStyle/>
                  <a:p>
                    <a:endParaRPr lang="en-US"/>
                  </a:p>
                </p:txBody>
              </p:sp>
              <p:sp>
                <p:nvSpPr>
                  <p:cNvPr id="17733" name="Line 37"/>
                  <p:cNvSpPr>
                    <a:spLocks noChangeShapeType="1"/>
                  </p:cNvSpPr>
                  <p:nvPr/>
                </p:nvSpPr>
                <p:spPr bwMode="auto">
                  <a:xfrm>
                    <a:off x="1159" y="2404"/>
                    <a:ext cx="11" cy="31"/>
                  </a:xfrm>
                  <a:prstGeom prst="line">
                    <a:avLst/>
                  </a:prstGeom>
                  <a:noFill/>
                  <a:ln w="12700">
                    <a:solidFill>
                      <a:schemeClr val="tx1"/>
                    </a:solidFill>
                    <a:round/>
                    <a:headEnd/>
                    <a:tailEnd/>
                  </a:ln>
                </p:spPr>
                <p:txBody>
                  <a:bodyPr wrap="none" anchor="ctr"/>
                  <a:lstStyle/>
                  <a:p>
                    <a:endParaRPr lang="en-US"/>
                  </a:p>
                </p:txBody>
              </p:sp>
              <p:sp>
                <p:nvSpPr>
                  <p:cNvPr id="17734" name="Line 38"/>
                  <p:cNvSpPr>
                    <a:spLocks noChangeShapeType="1"/>
                  </p:cNvSpPr>
                  <p:nvPr/>
                </p:nvSpPr>
                <p:spPr bwMode="auto">
                  <a:xfrm>
                    <a:off x="1123" y="2410"/>
                    <a:ext cx="11" cy="31"/>
                  </a:xfrm>
                  <a:prstGeom prst="line">
                    <a:avLst/>
                  </a:prstGeom>
                  <a:noFill/>
                  <a:ln w="12700">
                    <a:solidFill>
                      <a:schemeClr val="tx1"/>
                    </a:solidFill>
                    <a:round/>
                    <a:headEnd/>
                    <a:tailEnd/>
                  </a:ln>
                </p:spPr>
                <p:txBody>
                  <a:bodyPr wrap="none" anchor="ctr"/>
                  <a:lstStyle/>
                  <a:p>
                    <a:endParaRPr lang="en-US"/>
                  </a:p>
                </p:txBody>
              </p:sp>
              <p:sp>
                <p:nvSpPr>
                  <p:cNvPr id="17735" name="Line 39"/>
                  <p:cNvSpPr>
                    <a:spLocks noChangeShapeType="1"/>
                  </p:cNvSpPr>
                  <p:nvPr/>
                </p:nvSpPr>
                <p:spPr bwMode="auto">
                  <a:xfrm>
                    <a:off x="1087" y="2414"/>
                    <a:ext cx="11" cy="31"/>
                  </a:xfrm>
                  <a:prstGeom prst="line">
                    <a:avLst/>
                  </a:prstGeom>
                  <a:noFill/>
                  <a:ln w="12700">
                    <a:solidFill>
                      <a:schemeClr val="tx1"/>
                    </a:solidFill>
                    <a:round/>
                    <a:headEnd/>
                    <a:tailEnd/>
                  </a:ln>
                </p:spPr>
                <p:txBody>
                  <a:bodyPr wrap="none" anchor="ctr"/>
                  <a:lstStyle/>
                  <a:p>
                    <a:endParaRPr lang="en-US"/>
                  </a:p>
                </p:txBody>
              </p:sp>
              <p:sp>
                <p:nvSpPr>
                  <p:cNvPr id="17736" name="Line 40"/>
                  <p:cNvSpPr>
                    <a:spLocks noChangeShapeType="1"/>
                  </p:cNvSpPr>
                  <p:nvPr/>
                </p:nvSpPr>
                <p:spPr bwMode="auto">
                  <a:xfrm>
                    <a:off x="1049" y="2422"/>
                    <a:ext cx="11" cy="31"/>
                  </a:xfrm>
                  <a:prstGeom prst="line">
                    <a:avLst/>
                  </a:prstGeom>
                  <a:noFill/>
                  <a:ln w="12700">
                    <a:solidFill>
                      <a:schemeClr val="tx1"/>
                    </a:solidFill>
                    <a:round/>
                    <a:headEnd/>
                    <a:tailEnd/>
                  </a:ln>
                </p:spPr>
                <p:txBody>
                  <a:bodyPr wrap="none" anchor="ctr"/>
                  <a:lstStyle/>
                  <a:p>
                    <a:endParaRPr lang="en-US"/>
                  </a:p>
                </p:txBody>
              </p:sp>
              <p:sp>
                <p:nvSpPr>
                  <p:cNvPr id="17737" name="Line 41"/>
                  <p:cNvSpPr>
                    <a:spLocks noChangeShapeType="1"/>
                  </p:cNvSpPr>
                  <p:nvPr/>
                </p:nvSpPr>
                <p:spPr bwMode="auto">
                  <a:xfrm>
                    <a:off x="1011" y="2426"/>
                    <a:ext cx="11" cy="31"/>
                  </a:xfrm>
                  <a:prstGeom prst="line">
                    <a:avLst/>
                  </a:prstGeom>
                  <a:noFill/>
                  <a:ln w="12700">
                    <a:solidFill>
                      <a:schemeClr val="tx1"/>
                    </a:solidFill>
                    <a:round/>
                    <a:headEnd/>
                    <a:tailEnd/>
                  </a:ln>
                </p:spPr>
                <p:txBody>
                  <a:bodyPr wrap="none" anchor="ctr"/>
                  <a:lstStyle/>
                  <a:p>
                    <a:endParaRPr lang="en-US"/>
                  </a:p>
                </p:txBody>
              </p:sp>
              <p:sp>
                <p:nvSpPr>
                  <p:cNvPr id="17738" name="Line 42"/>
                  <p:cNvSpPr>
                    <a:spLocks noChangeShapeType="1"/>
                  </p:cNvSpPr>
                  <p:nvPr/>
                </p:nvSpPr>
                <p:spPr bwMode="auto">
                  <a:xfrm>
                    <a:off x="971" y="2432"/>
                    <a:ext cx="11" cy="31"/>
                  </a:xfrm>
                  <a:prstGeom prst="line">
                    <a:avLst/>
                  </a:prstGeom>
                  <a:noFill/>
                  <a:ln w="12700">
                    <a:solidFill>
                      <a:schemeClr val="tx1"/>
                    </a:solidFill>
                    <a:round/>
                    <a:headEnd/>
                    <a:tailEnd/>
                  </a:ln>
                </p:spPr>
                <p:txBody>
                  <a:bodyPr wrap="none" anchor="ctr"/>
                  <a:lstStyle/>
                  <a:p>
                    <a:endParaRPr lang="en-US"/>
                  </a:p>
                </p:txBody>
              </p:sp>
              <p:sp>
                <p:nvSpPr>
                  <p:cNvPr id="17739" name="Line 43"/>
                  <p:cNvSpPr>
                    <a:spLocks noChangeShapeType="1"/>
                  </p:cNvSpPr>
                  <p:nvPr/>
                </p:nvSpPr>
                <p:spPr bwMode="auto">
                  <a:xfrm>
                    <a:off x="927" y="2438"/>
                    <a:ext cx="11" cy="31"/>
                  </a:xfrm>
                  <a:prstGeom prst="line">
                    <a:avLst/>
                  </a:prstGeom>
                  <a:noFill/>
                  <a:ln w="12700">
                    <a:solidFill>
                      <a:schemeClr val="tx1"/>
                    </a:solidFill>
                    <a:round/>
                    <a:headEnd/>
                    <a:tailEnd/>
                  </a:ln>
                </p:spPr>
                <p:txBody>
                  <a:bodyPr wrap="none" anchor="ctr"/>
                  <a:lstStyle/>
                  <a:p>
                    <a:endParaRPr lang="en-US"/>
                  </a:p>
                </p:txBody>
              </p:sp>
              <p:sp>
                <p:nvSpPr>
                  <p:cNvPr id="17740" name="Line 44"/>
                  <p:cNvSpPr>
                    <a:spLocks noChangeShapeType="1"/>
                  </p:cNvSpPr>
                  <p:nvPr/>
                </p:nvSpPr>
                <p:spPr bwMode="auto">
                  <a:xfrm>
                    <a:off x="873" y="2450"/>
                    <a:ext cx="11" cy="31"/>
                  </a:xfrm>
                  <a:prstGeom prst="line">
                    <a:avLst/>
                  </a:prstGeom>
                  <a:noFill/>
                  <a:ln w="12700">
                    <a:solidFill>
                      <a:schemeClr val="tx1"/>
                    </a:solidFill>
                    <a:round/>
                    <a:headEnd/>
                    <a:tailEnd/>
                  </a:ln>
                </p:spPr>
                <p:txBody>
                  <a:bodyPr wrap="none" anchor="ctr"/>
                  <a:lstStyle/>
                  <a:p>
                    <a:endParaRPr lang="en-US"/>
                  </a:p>
                </p:txBody>
              </p:sp>
              <p:sp>
                <p:nvSpPr>
                  <p:cNvPr id="17741" name="Line 45"/>
                  <p:cNvSpPr>
                    <a:spLocks noChangeShapeType="1"/>
                  </p:cNvSpPr>
                  <p:nvPr/>
                </p:nvSpPr>
                <p:spPr bwMode="auto">
                  <a:xfrm>
                    <a:off x="823" y="2458"/>
                    <a:ext cx="11" cy="31"/>
                  </a:xfrm>
                  <a:prstGeom prst="line">
                    <a:avLst/>
                  </a:prstGeom>
                  <a:noFill/>
                  <a:ln w="12700">
                    <a:solidFill>
                      <a:schemeClr val="tx1"/>
                    </a:solidFill>
                    <a:round/>
                    <a:headEnd/>
                    <a:tailEnd/>
                  </a:ln>
                </p:spPr>
                <p:txBody>
                  <a:bodyPr wrap="none" anchor="ctr"/>
                  <a:lstStyle/>
                  <a:p>
                    <a:endParaRPr lang="en-US"/>
                  </a:p>
                </p:txBody>
              </p:sp>
              <p:sp>
                <p:nvSpPr>
                  <p:cNvPr id="17742" name="Line 46"/>
                  <p:cNvSpPr>
                    <a:spLocks noChangeShapeType="1"/>
                  </p:cNvSpPr>
                  <p:nvPr/>
                </p:nvSpPr>
                <p:spPr bwMode="auto">
                  <a:xfrm>
                    <a:off x="765" y="2468"/>
                    <a:ext cx="11" cy="31"/>
                  </a:xfrm>
                  <a:prstGeom prst="line">
                    <a:avLst/>
                  </a:prstGeom>
                  <a:noFill/>
                  <a:ln w="12700">
                    <a:solidFill>
                      <a:schemeClr val="tx1"/>
                    </a:solidFill>
                    <a:round/>
                    <a:headEnd/>
                    <a:tailEnd/>
                  </a:ln>
                </p:spPr>
                <p:txBody>
                  <a:bodyPr wrap="none" anchor="ctr"/>
                  <a:lstStyle/>
                  <a:p>
                    <a:endParaRPr lang="en-US"/>
                  </a:p>
                </p:txBody>
              </p:sp>
              <p:sp>
                <p:nvSpPr>
                  <p:cNvPr id="17743" name="Line 47"/>
                  <p:cNvSpPr>
                    <a:spLocks noChangeShapeType="1"/>
                  </p:cNvSpPr>
                  <p:nvPr/>
                </p:nvSpPr>
                <p:spPr bwMode="auto">
                  <a:xfrm>
                    <a:off x="705" y="2480"/>
                    <a:ext cx="11" cy="31"/>
                  </a:xfrm>
                  <a:prstGeom prst="line">
                    <a:avLst/>
                  </a:prstGeom>
                  <a:noFill/>
                  <a:ln w="12700">
                    <a:solidFill>
                      <a:schemeClr val="tx1"/>
                    </a:solidFill>
                    <a:round/>
                    <a:headEnd/>
                    <a:tailEnd/>
                  </a:ln>
                </p:spPr>
                <p:txBody>
                  <a:bodyPr wrap="none" anchor="ctr"/>
                  <a:lstStyle/>
                  <a:p>
                    <a:endParaRPr lang="en-US"/>
                  </a:p>
                </p:txBody>
              </p:sp>
              <p:sp>
                <p:nvSpPr>
                  <p:cNvPr id="17744" name="Line 48"/>
                  <p:cNvSpPr>
                    <a:spLocks noChangeShapeType="1"/>
                  </p:cNvSpPr>
                  <p:nvPr/>
                </p:nvSpPr>
                <p:spPr bwMode="auto">
                  <a:xfrm>
                    <a:off x="643" y="2496"/>
                    <a:ext cx="11" cy="31"/>
                  </a:xfrm>
                  <a:prstGeom prst="line">
                    <a:avLst/>
                  </a:prstGeom>
                  <a:noFill/>
                  <a:ln w="12700">
                    <a:solidFill>
                      <a:schemeClr val="tx1"/>
                    </a:solidFill>
                    <a:round/>
                    <a:headEnd/>
                    <a:tailEnd/>
                  </a:ln>
                </p:spPr>
                <p:txBody>
                  <a:bodyPr wrap="none" anchor="ctr"/>
                  <a:lstStyle/>
                  <a:p>
                    <a:endParaRPr lang="en-US"/>
                  </a:p>
                </p:txBody>
              </p:sp>
              <p:sp>
                <p:nvSpPr>
                  <p:cNvPr id="17745" name="Line 49"/>
                  <p:cNvSpPr>
                    <a:spLocks noChangeShapeType="1"/>
                  </p:cNvSpPr>
                  <p:nvPr/>
                </p:nvSpPr>
                <p:spPr bwMode="auto">
                  <a:xfrm>
                    <a:off x="577" y="2512"/>
                    <a:ext cx="11" cy="31"/>
                  </a:xfrm>
                  <a:prstGeom prst="line">
                    <a:avLst/>
                  </a:prstGeom>
                  <a:noFill/>
                  <a:ln w="12700">
                    <a:solidFill>
                      <a:schemeClr val="tx1"/>
                    </a:solidFill>
                    <a:round/>
                    <a:headEnd/>
                    <a:tailEnd/>
                  </a:ln>
                </p:spPr>
                <p:txBody>
                  <a:bodyPr wrap="none" anchor="ctr"/>
                  <a:lstStyle/>
                  <a:p>
                    <a:endParaRPr lang="en-US"/>
                  </a:p>
                </p:txBody>
              </p:sp>
              <p:sp>
                <p:nvSpPr>
                  <p:cNvPr id="17746" name="Line 50"/>
                  <p:cNvSpPr>
                    <a:spLocks noChangeShapeType="1"/>
                  </p:cNvSpPr>
                  <p:nvPr/>
                </p:nvSpPr>
                <p:spPr bwMode="auto">
                  <a:xfrm>
                    <a:off x="505" y="2532"/>
                    <a:ext cx="11" cy="31"/>
                  </a:xfrm>
                  <a:prstGeom prst="line">
                    <a:avLst/>
                  </a:prstGeom>
                  <a:noFill/>
                  <a:ln w="12700">
                    <a:solidFill>
                      <a:schemeClr val="tx1"/>
                    </a:solidFill>
                    <a:round/>
                    <a:headEnd/>
                    <a:tailEnd/>
                  </a:ln>
                </p:spPr>
                <p:txBody>
                  <a:bodyPr wrap="none" anchor="ctr"/>
                  <a:lstStyle/>
                  <a:p>
                    <a:endParaRPr lang="en-US"/>
                  </a:p>
                </p:txBody>
              </p:sp>
              <p:sp>
                <p:nvSpPr>
                  <p:cNvPr id="17747" name="Line 51"/>
                  <p:cNvSpPr>
                    <a:spLocks noChangeShapeType="1"/>
                  </p:cNvSpPr>
                  <p:nvPr/>
                </p:nvSpPr>
                <p:spPr bwMode="auto">
                  <a:xfrm>
                    <a:off x="429" y="2554"/>
                    <a:ext cx="11" cy="31"/>
                  </a:xfrm>
                  <a:prstGeom prst="line">
                    <a:avLst/>
                  </a:prstGeom>
                  <a:noFill/>
                  <a:ln w="12700">
                    <a:solidFill>
                      <a:schemeClr val="tx1"/>
                    </a:solidFill>
                    <a:round/>
                    <a:headEnd/>
                    <a:tailEnd/>
                  </a:ln>
                </p:spPr>
                <p:txBody>
                  <a:bodyPr wrap="none" anchor="ctr"/>
                  <a:lstStyle/>
                  <a:p>
                    <a:endParaRPr lang="en-US"/>
                  </a:p>
                </p:txBody>
              </p:sp>
              <p:sp>
                <p:nvSpPr>
                  <p:cNvPr id="17748" name="Line 52"/>
                  <p:cNvSpPr>
                    <a:spLocks noChangeShapeType="1"/>
                  </p:cNvSpPr>
                  <p:nvPr/>
                </p:nvSpPr>
                <p:spPr bwMode="auto">
                  <a:xfrm>
                    <a:off x="361" y="2582"/>
                    <a:ext cx="11" cy="31"/>
                  </a:xfrm>
                  <a:prstGeom prst="line">
                    <a:avLst/>
                  </a:prstGeom>
                  <a:noFill/>
                  <a:ln w="12700">
                    <a:solidFill>
                      <a:schemeClr val="tx1"/>
                    </a:solidFill>
                    <a:round/>
                    <a:headEnd/>
                    <a:tailEnd/>
                  </a:ln>
                </p:spPr>
                <p:txBody>
                  <a:bodyPr wrap="none" anchor="ctr"/>
                  <a:lstStyle/>
                  <a:p>
                    <a:endParaRPr lang="en-US"/>
                  </a:p>
                </p:txBody>
              </p:sp>
            </p:grpSp>
            <p:sp>
              <p:nvSpPr>
                <p:cNvPr id="17713" name="Arc 53"/>
                <p:cNvSpPr>
                  <a:spLocks/>
                </p:cNvSpPr>
                <p:nvPr/>
              </p:nvSpPr>
              <p:spPr bwMode="auto">
                <a:xfrm rot="253651">
                  <a:off x="1429" y="1983"/>
                  <a:ext cx="477" cy="1619"/>
                </a:xfrm>
                <a:custGeom>
                  <a:avLst/>
                  <a:gdLst>
                    <a:gd name="T0" fmla="*/ 0 w 13576"/>
                    <a:gd name="T1" fmla="*/ 0 h 21539"/>
                    <a:gd name="T2" fmla="*/ 1 w 13576"/>
                    <a:gd name="T3" fmla="*/ 2 h 21539"/>
                    <a:gd name="T4" fmla="*/ 0 w 13576"/>
                    <a:gd name="T5" fmla="*/ 9 h 21539"/>
                    <a:gd name="T6" fmla="*/ 0 60000 65536"/>
                    <a:gd name="T7" fmla="*/ 0 60000 65536"/>
                    <a:gd name="T8" fmla="*/ 0 60000 65536"/>
                    <a:gd name="T9" fmla="*/ 0 w 13576"/>
                    <a:gd name="T10" fmla="*/ 0 h 21539"/>
                    <a:gd name="T11" fmla="*/ 13576 w 13576"/>
                    <a:gd name="T12" fmla="*/ 21539 h 21539"/>
                  </a:gdLst>
                  <a:ahLst/>
                  <a:cxnLst>
                    <a:cxn ang="T6">
                      <a:pos x="T0" y="T1"/>
                    </a:cxn>
                    <a:cxn ang="T7">
                      <a:pos x="T2" y="T3"/>
                    </a:cxn>
                    <a:cxn ang="T8">
                      <a:pos x="T4" y="T5"/>
                    </a:cxn>
                  </a:cxnLst>
                  <a:rect l="T9" t="T10" r="T11" b="T12"/>
                  <a:pathLst>
                    <a:path w="13576" h="21539" fill="none" extrusionOk="0">
                      <a:moveTo>
                        <a:pt x="1620" y="-1"/>
                      </a:moveTo>
                      <a:cubicBezTo>
                        <a:pt x="5994" y="328"/>
                        <a:pt x="10164" y="1981"/>
                        <a:pt x="13576" y="4738"/>
                      </a:cubicBezTo>
                    </a:path>
                    <a:path w="13576" h="21539" stroke="0" extrusionOk="0">
                      <a:moveTo>
                        <a:pt x="1620" y="-1"/>
                      </a:moveTo>
                      <a:cubicBezTo>
                        <a:pt x="5994" y="328"/>
                        <a:pt x="10164" y="1981"/>
                        <a:pt x="13576" y="4738"/>
                      </a:cubicBezTo>
                      <a:lnTo>
                        <a:pt x="0" y="21539"/>
                      </a:lnTo>
                      <a:close/>
                    </a:path>
                  </a:pathLst>
                </a:custGeom>
                <a:noFill/>
                <a:ln w="12700">
                  <a:solidFill>
                    <a:schemeClr val="tx1"/>
                  </a:solidFill>
                  <a:prstDash val="lgDashDot"/>
                  <a:round/>
                  <a:headEnd/>
                  <a:tailEnd/>
                </a:ln>
              </p:spPr>
              <p:txBody>
                <a:bodyPr wrap="none" anchor="ctr"/>
                <a:lstStyle/>
                <a:p>
                  <a:endParaRPr lang="en-US"/>
                </a:p>
              </p:txBody>
            </p:sp>
            <p:sp>
              <p:nvSpPr>
                <p:cNvPr id="17714" name="Arc 54"/>
                <p:cNvSpPr>
                  <a:spLocks/>
                </p:cNvSpPr>
                <p:nvPr/>
              </p:nvSpPr>
              <p:spPr bwMode="auto">
                <a:xfrm rot="253651">
                  <a:off x="735" y="2066"/>
                  <a:ext cx="348" cy="1580"/>
                </a:xfrm>
                <a:custGeom>
                  <a:avLst/>
                  <a:gdLst>
                    <a:gd name="T0" fmla="*/ 0 w 13220"/>
                    <a:gd name="T1" fmla="*/ 0 h 21539"/>
                    <a:gd name="T2" fmla="*/ 0 w 13220"/>
                    <a:gd name="T3" fmla="*/ 2 h 21539"/>
                    <a:gd name="T4" fmla="*/ 0 w 13220"/>
                    <a:gd name="T5" fmla="*/ 9 h 21539"/>
                    <a:gd name="T6" fmla="*/ 0 60000 65536"/>
                    <a:gd name="T7" fmla="*/ 0 60000 65536"/>
                    <a:gd name="T8" fmla="*/ 0 60000 65536"/>
                    <a:gd name="T9" fmla="*/ 0 w 13220"/>
                    <a:gd name="T10" fmla="*/ 0 h 21539"/>
                    <a:gd name="T11" fmla="*/ 13220 w 13220"/>
                    <a:gd name="T12" fmla="*/ 21539 h 21539"/>
                  </a:gdLst>
                  <a:ahLst/>
                  <a:cxnLst>
                    <a:cxn ang="T6">
                      <a:pos x="T0" y="T1"/>
                    </a:cxn>
                    <a:cxn ang="T7">
                      <a:pos x="T2" y="T3"/>
                    </a:cxn>
                    <a:cxn ang="T8">
                      <a:pos x="T4" y="T5"/>
                    </a:cxn>
                  </a:cxnLst>
                  <a:rect l="T9" t="T10" r="T11" b="T12"/>
                  <a:pathLst>
                    <a:path w="13220" h="21539" fill="none" extrusionOk="0">
                      <a:moveTo>
                        <a:pt x="1620" y="-1"/>
                      </a:moveTo>
                      <a:cubicBezTo>
                        <a:pt x="5839" y="317"/>
                        <a:pt x="9873" y="1867"/>
                        <a:pt x="13219" y="4457"/>
                      </a:cubicBezTo>
                    </a:path>
                    <a:path w="13220" h="21539" stroke="0" extrusionOk="0">
                      <a:moveTo>
                        <a:pt x="1620" y="-1"/>
                      </a:moveTo>
                      <a:cubicBezTo>
                        <a:pt x="5839" y="317"/>
                        <a:pt x="9873" y="1867"/>
                        <a:pt x="13219" y="4457"/>
                      </a:cubicBezTo>
                      <a:lnTo>
                        <a:pt x="0" y="21539"/>
                      </a:lnTo>
                      <a:close/>
                    </a:path>
                  </a:pathLst>
                </a:custGeom>
                <a:noFill/>
                <a:ln w="12700">
                  <a:solidFill>
                    <a:schemeClr val="tx1"/>
                  </a:solidFill>
                  <a:prstDash val="lgDashDot"/>
                  <a:round/>
                  <a:headEnd/>
                  <a:tailEnd type="triangle" w="med" len="med"/>
                </a:ln>
              </p:spPr>
              <p:txBody>
                <a:bodyPr wrap="none" anchor="ctr"/>
                <a:lstStyle/>
                <a:p>
                  <a:endParaRPr lang="en-US"/>
                </a:p>
              </p:txBody>
            </p:sp>
            <p:sp>
              <p:nvSpPr>
                <p:cNvPr id="17715" name="Arc 55"/>
                <p:cNvSpPr>
                  <a:spLocks/>
                </p:cNvSpPr>
                <p:nvPr/>
              </p:nvSpPr>
              <p:spPr bwMode="auto">
                <a:xfrm rot="253651">
                  <a:off x="-145" y="2204"/>
                  <a:ext cx="366" cy="1859"/>
                </a:xfrm>
                <a:custGeom>
                  <a:avLst/>
                  <a:gdLst>
                    <a:gd name="T0" fmla="*/ 0 w 13576"/>
                    <a:gd name="T1" fmla="*/ 0 h 21001"/>
                    <a:gd name="T2" fmla="*/ 0 w 13576"/>
                    <a:gd name="T3" fmla="*/ 3 h 21001"/>
                    <a:gd name="T4" fmla="*/ 0 w 13576"/>
                    <a:gd name="T5" fmla="*/ 15 h 21001"/>
                    <a:gd name="T6" fmla="*/ 0 60000 65536"/>
                    <a:gd name="T7" fmla="*/ 0 60000 65536"/>
                    <a:gd name="T8" fmla="*/ 0 60000 65536"/>
                    <a:gd name="T9" fmla="*/ 0 w 13576"/>
                    <a:gd name="T10" fmla="*/ 0 h 21001"/>
                    <a:gd name="T11" fmla="*/ 13576 w 13576"/>
                    <a:gd name="T12" fmla="*/ 21001 h 21001"/>
                  </a:gdLst>
                  <a:ahLst/>
                  <a:cxnLst>
                    <a:cxn ang="T6">
                      <a:pos x="T0" y="T1"/>
                    </a:cxn>
                    <a:cxn ang="T7">
                      <a:pos x="T2" y="T3"/>
                    </a:cxn>
                    <a:cxn ang="T8">
                      <a:pos x="T4" y="T5"/>
                    </a:cxn>
                  </a:cxnLst>
                  <a:rect l="T9" t="T10" r="T11" b="T12"/>
                  <a:pathLst>
                    <a:path w="13576" h="21001" fill="none" extrusionOk="0">
                      <a:moveTo>
                        <a:pt x="5050" y="-1"/>
                      </a:moveTo>
                      <a:cubicBezTo>
                        <a:pt x="8168" y="749"/>
                        <a:pt x="11081" y="2184"/>
                        <a:pt x="13576" y="4200"/>
                      </a:cubicBezTo>
                    </a:path>
                    <a:path w="13576" h="21001" stroke="0" extrusionOk="0">
                      <a:moveTo>
                        <a:pt x="5050" y="-1"/>
                      </a:moveTo>
                      <a:cubicBezTo>
                        <a:pt x="8168" y="749"/>
                        <a:pt x="11081" y="2184"/>
                        <a:pt x="13576" y="4200"/>
                      </a:cubicBezTo>
                      <a:lnTo>
                        <a:pt x="0" y="21001"/>
                      </a:lnTo>
                      <a:close/>
                    </a:path>
                  </a:pathLst>
                </a:custGeom>
                <a:noFill/>
                <a:ln w="12700">
                  <a:solidFill>
                    <a:schemeClr val="tx1"/>
                  </a:solidFill>
                  <a:prstDash val="lgDashDot"/>
                  <a:round/>
                  <a:headEnd/>
                  <a:tailEnd/>
                </a:ln>
              </p:spPr>
              <p:txBody>
                <a:bodyPr wrap="none" anchor="ctr"/>
                <a:lstStyle/>
                <a:p>
                  <a:endParaRPr lang="en-US"/>
                </a:p>
              </p:txBody>
            </p:sp>
          </p:grpSp>
          <p:sp>
            <p:nvSpPr>
              <p:cNvPr id="17418" name="Freeform 56"/>
              <p:cNvSpPr>
                <a:spLocks/>
              </p:cNvSpPr>
              <p:nvPr/>
            </p:nvSpPr>
            <p:spPr bwMode="auto">
              <a:xfrm>
                <a:off x="1291" y="1176"/>
                <a:ext cx="1441" cy="1142"/>
              </a:xfrm>
              <a:custGeom>
                <a:avLst/>
                <a:gdLst>
                  <a:gd name="T0" fmla="*/ 0 w 1503"/>
                  <a:gd name="T1" fmla="*/ 25 h 1267"/>
                  <a:gd name="T2" fmla="*/ 250 w 1503"/>
                  <a:gd name="T3" fmla="*/ 232 h 1267"/>
                  <a:gd name="T4" fmla="*/ 260 w 1503"/>
                  <a:gd name="T5" fmla="*/ 206 h 1267"/>
                  <a:gd name="T6" fmla="*/ 518 w 1503"/>
                  <a:gd name="T7" fmla="*/ 425 h 1267"/>
                  <a:gd name="T8" fmla="*/ 529 w 1503"/>
                  <a:gd name="T9" fmla="*/ 397 h 1267"/>
                  <a:gd name="T10" fmla="*/ 825 w 1503"/>
                  <a:gd name="T11" fmla="*/ 656 h 1267"/>
                  <a:gd name="T12" fmla="*/ 828 w 1503"/>
                  <a:gd name="T13" fmla="*/ 634 h 1267"/>
                  <a:gd name="T14" fmla="*/ 1138 w 1503"/>
                  <a:gd name="T15" fmla="*/ 883 h 1267"/>
                  <a:gd name="T16" fmla="*/ 1150 w 1503"/>
                  <a:gd name="T17" fmla="*/ 848 h 1267"/>
                  <a:gd name="T18" fmla="*/ 1381 w 1503"/>
                  <a:gd name="T19" fmla="*/ 1028 h 1267"/>
                  <a:gd name="T20" fmla="*/ 1134 w 1503"/>
                  <a:gd name="T21" fmla="*/ 804 h 1267"/>
                  <a:gd name="T22" fmla="*/ 1113 w 1503"/>
                  <a:gd name="T23" fmla="*/ 832 h 1267"/>
                  <a:gd name="T24" fmla="*/ 820 w 1503"/>
                  <a:gd name="T25" fmla="*/ 589 h 1267"/>
                  <a:gd name="T26" fmla="*/ 811 w 1503"/>
                  <a:gd name="T27" fmla="*/ 613 h 1267"/>
                  <a:gd name="T28" fmla="*/ 523 w 1503"/>
                  <a:gd name="T29" fmla="*/ 355 h 1267"/>
                  <a:gd name="T30" fmla="*/ 504 w 1503"/>
                  <a:gd name="T31" fmla="*/ 380 h 1267"/>
                  <a:gd name="T32" fmla="*/ 256 w 1503"/>
                  <a:gd name="T33" fmla="*/ 169 h 1267"/>
                  <a:gd name="T34" fmla="*/ 239 w 1503"/>
                  <a:gd name="T35" fmla="*/ 192 h 1267"/>
                  <a:gd name="T36" fmla="*/ 23 w 1503"/>
                  <a:gd name="T37" fmla="*/ 0 h 1267"/>
                  <a:gd name="T38" fmla="*/ 0 w 1503"/>
                  <a:gd name="T39" fmla="*/ 25 h 1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03"/>
                  <a:gd name="T61" fmla="*/ 0 h 1267"/>
                  <a:gd name="T62" fmla="*/ 1503 w 1503"/>
                  <a:gd name="T63" fmla="*/ 1267 h 1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03" h="1267">
                    <a:moveTo>
                      <a:pt x="0" y="31"/>
                    </a:moveTo>
                    <a:lnTo>
                      <a:pt x="272" y="285"/>
                    </a:lnTo>
                    <a:lnTo>
                      <a:pt x="283" y="254"/>
                    </a:lnTo>
                    <a:lnTo>
                      <a:pt x="563" y="523"/>
                    </a:lnTo>
                    <a:lnTo>
                      <a:pt x="576" y="488"/>
                    </a:lnTo>
                    <a:lnTo>
                      <a:pt x="897" y="808"/>
                    </a:lnTo>
                    <a:lnTo>
                      <a:pt x="901" y="780"/>
                    </a:lnTo>
                    <a:lnTo>
                      <a:pt x="1238" y="1087"/>
                    </a:lnTo>
                    <a:lnTo>
                      <a:pt x="1252" y="1044"/>
                    </a:lnTo>
                    <a:lnTo>
                      <a:pt x="1502" y="1266"/>
                    </a:lnTo>
                    <a:lnTo>
                      <a:pt x="1234" y="990"/>
                    </a:lnTo>
                    <a:lnTo>
                      <a:pt x="1211" y="1024"/>
                    </a:lnTo>
                    <a:lnTo>
                      <a:pt x="892" y="724"/>
                    </a:lnTo>
                    <a:lnTo>
                      <a:pt x="882" y="754"/>
                    </a:lnTo>
                    <a:lnTo>
                      <a:pt x="570" y="437"/>
                    </a:lnTo>
                    <a:lnTo>
                      <a:pt x="549" y="468"/>
                    </a:lnTo>
                    <a:lnTo>
                      <a:pt x="278" y="209"/>
                    </a:lnTo>
                    <a:lnTo>
                      <a:pt x="260" y="236"/>
                    </a:lnTo>
                    <a:lnTo>
                      <a:pt x="25" y="0"/>
                    </a:lnTo>
                    <a:lnTo>
                      <a:pt x="0" y="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419" name="Freeform 57"/>
              <p:cNvSpPr>
                <a:spLocks/>
              </p:cNvSpPr>
              <p:nvPr/>
            </p:nvSpPr>
            <p:spPr bwMode="auto">
              <a:xfrm>
                <a:off x="1291" y="1176"/>
                <a:ext cx="1441" cy="1142"/>
              </a:xfrm>
              <a:custGeom>
                <a:avLst/>
                <a:gdLst>
                  <a:gd name="T0" fmla="*/ 0 w 1503"/>
                  <a:gd name="T1" fmla="*/ 25 h 1267"/>
                  <a:gd name="T2" fmla="*/ 250 w 1503"/>
                  <a:gd name="T3" fmla="*/ 232 h 1267"/>
                  <a:gd name="T4" fmla="*/ 260 w 1503"/>
                  <a:gd name="T5" fmla="*/ 206 h 1267"/>
                  <a:gd name="T6" fmla="*/ 518 w 1503"/>
                  <a:gd name="T7" fmla="*/ 425 h 1267"/>
                  <a:gd name="T8" fmla="*/ 529 w 1503"/>
                  <a:gd name="T9" fmla="*/ 397 h 1267"/>
                  <a:gd name="T10" fmla="*/ 825 w 1503"/>
                  <a:gd name="T11" fmla="*/ 656 h 1267"/>
                  <a:gd name="T12" fmla="*/ 828 w 1503"/>
                  <a:gd name="T13" fmla="*/ 634 h 1267"/>
                  <a:gd name="T14" fmla="*/ 1138 w 1503"/>
                  <a:gd name="T15" fmla="*/ 883 h 1267"/>
                  <a:gd name="T16" fmla="*/ 1150 w 1503"/>
                  <a:gd name="T17" fmla="*/ 848 h 1267"/>
                  <a:gd name="T18" fmla="*/ 1381 w 1503"/>
                  <a:gd name="T19" fmla="*/ 1028 h 1267"/>
                  <a:gd name="T20" fmla="*/ 1134 w 1503"/>
                  <a:gd name="T21" fmla="*/ 804 h 1267"/>
                  <a:gd name="T22" fmla="*/ 1113 w 1503"/>
                  <a:gd name="T23" fmla="*/ 832 h 1267"/>
                  <a:gd name="T24" fmla="*/ 820 w 1503"/>
                  <a:gd name="T25" fmla="*/ 589 h 1267"/>
                  <a:gd name="T26" fmla="*/ 811 w 1503"/>
                  <a:gd name="T27" fmla="*/ 613 h 1267"/>
                  <a:gd name="T28" fmla="*/ 523 w 1503"/>
                  <a:gd name="T29" fmla="*/ 355 h 1267"/>
                  <a:gd name="T30" fmla="*/ 504 w 1503"/>
                  <a:gd name="T31" fmla="*/ 380 h 1267"/>
                  <a:gd name="T32" fmla="*/ 256 w 1503"/>
                  <a:gd name="T33" fmla="*/ 169 h 1267"/>
                  <a:gd name="T34" fmla="*/ 239 w 1503"/>
                  <a:gd name="T35" fmla="*/ 192 h 1267"/>
                  <a:gd name="T36" fmla="*/ 23 w 1503"/>
                  <a:gd name="T37" fmla="*/ 0 h 1267"/>
                  <a:gd name="T38" fmla="*/ 0 w 1503"/>
                  <a:gd name="T39" fmla="*/ 25 h 1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03"/>
                  <a:gd name="T61" fmla="*/ 0 h 1267"/>
                  <a:gd name="T62" fmla="*/ 1503 w 1503"/>
                  <a:gd name="T63" fmla="*/ 1267 h 1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03" h="1267">
                    <a:moveTo>
                      <a:pt x="0" y="31"/>
                    </a:moveTo>
                    <a:lnTo>
                      <a:pt x="272" y="285"/>
                    </a:lnTo>
                    <a:lnTo>
                      <a:pt x="283" y="254"/>
                    </a:lnTo>
                    <a:lnTo>
                      <a:pt x="563" y="523"/>
                    </a:lnTo>
                    <a:lnTo>
                      <a:pt x="576" y="488"/>
                    </a:lnTo>
                    <a:lnTo>
                      <a:pt x="897" y="808"/>
                    </a:lnTo>
                    <a:lnTo>
                      <a:pt x="901" y="780"/>
                    </a:lnTo>
                    <a:lnTo>
                      <a:pt x="1238" y="1087"/>
                    </a:lnTo>
                    <a:lnTo>
                      <a:pt x="1252" y="1044"/>
                    </a:lnTo>
                    <a:lnTo>
                      <a:pt x="1502" y="1266"/>
                    </a:lnTo>
                    <a:lnTo>
                      <a:pt x="1234" y="990"/>
                    </a:lnTo>
                    <a:lnTo>
                      <a:pt x="1211" y="1024"/>
                    </a:lnTo>
                    <a:lnTo>
                      <a:pt x="892" y="724"/>
                    </a:lnTo>
                    <a:lnTo>
                      <a:pt x="882" y="754"/>
                    </a:lnTo>
                    <a:lnTo>
                      <a:pt x="570" y="437"/>
                    </a:lnTo>
                    <a:lnTo>
                      <a:pt x="549" y="468"/>
                    </a:lnTo>
                    <a:lnTo>
                      <a:pt x="278" y="209"/>
                    </a:lnTo>
                    <a:lnTo>
                      <a:pt x="260" y="236"/>
                    </a:lnTo>
                    <a:lnTo>
                      <a:pt x="25" y="0"/>
                    </a:lnTo>
                    <a:lnTo>
                      <a:pt x="0" y="31"/>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420" name="Line 58"/>
              <p:cNvSpPr>
                <a:spLocks noChangeShapeType="1"/>
              </p:cNvSpPr>
              <p:nvPr/>
            </p:nvSpPr>
            <p:spPr bwMode="auto">
              <a:xfrm flipH="1">
                <a:off x="1075" y="1237"/>
                <a:ext cx="32" cy="1278"/>
              </a:xfrm>
              <a:prstGeom prst="line">
                <a:avLst/>
              </a:prstGeom>
              <a:noFill/>
              <a:ln w="12700">
                <a:solidFill>
                  <a:srgbClr val="000000"/>
                </a:solidFill>
                <a:round/>
                <a:headEnd/>
                <a:tailEnd/>
              </a:ln>
            </p:spPr>
            <p:txBody>
              <a:bodyPr wrap="none" anchor="ctr"/>
              <a:lstStyle/>
              <a:p>
                <a:endParaRPr lang="en-US"/>
              </a:p>
            </p:txBody>
          </p:sp>
          <p:sp>
            <p:nvSpPr>
              <p:cNvPr id="17421" name="Line 59"/>
              <p:cNvSpPr>
                <a:spLocks noChangeShapeType="1"/>
              </p:cNvSpPr>
              <p:nvPr/>
            </p:nvSpPr>
            <p:spPr bwMode="auto">
              <a:xfrm flipH="1">
                <a:off x="1108" y="1320"/>
                <a:ext cx="5" cy="1195"/>
              </a:xfrm>
              <a:prstGeom prst="line">
                <a:avLst/>
              </a:prstGeom>
              <a:noFill/>
              <a:ln w="12700">
                <a:solidFill>
                  <a:srgbClr val="000000"/>
                </a:solidFill>
                <a:round/>
                <a:headEnd/>
                <a:tailEnd/>
              </a:ln>
            </p:spPr>
            <p:txBody>
              <a:bodyPr wrap="none" anchor="ctr"/>
              <a:lstStyle/>
              <a:p>
                <a:endParaRPr lang="en-US"/>
              </a:p>
            </p:txBody>
          </p:sp>
          <p:sp>
            <p:nvSpPr>
              <p:cNvPr id="17422" name="Line 60"/>
              <p:cNvSpPr>
                <a:spLocks noChangeShapeType="1"/>
              </p:cNvSpPr>
              <p:nvPr/>
            </p:nvSpPr>
            <p:spPr bwMode="auto">
              <a:xfrm>
                <a:off x="1190" y="1257"/>
                <a:ext cx="645" cy="1180"/>
              </a:xfrm>
              <a:prstGeom prst="line">
                <a:avLst/>
              </a:prstGeom>
              <a:noFill/>
              <a:ln w="12700">
                <a:solidFill>
                  <a:srgbClr val="000000"/>
                </a:solidFill>
                <a:round/>
                <a:headEnd/>
                <a:tailEnd/>
              </a:ln>
            </p:spPr>
            <p:txBody>
              <a:bodyPr wrap="none" anchor="ctr"/>
              <a:lstStyle/>
              <a:p>
                <a:endParaRPr lang="en-US"/>
              </a:p>
            </p:txBody>
          </p:sp>
          <p:grpSp>
            <p:nvGrpSpPr>
              <p:cNvPr id="17423" name="Group 61"/>
              <p:cNvGrpSpPr>
                <a:grpSpLocks/>
              </p:cNvGrpSpPr>
              <p:nvPr/>
            </p:nvGrpSpPr>
            <p:grpSpPr bwMode="auto">
              <a:xfrm>
                <a:off x="2769" y="2294"/>
                <a:ext cx="135" cy="199"/>
                <a:chOff x="2922" y="2689"/>
                <a:chExt cx="141" cy="220"/>
              </a:xfrm>
            </p:grpSpPr>
            <p:sp>
              <p:nvSpPr>
                <p:cNvPr id="17624" name="Freeform 62"/>
                <p:cNvSpPr>
                  <a:spLocks/>
                </p:cNvSpPr>
                <p:nvPr/>
              </p:nvSpPr>
              <p:spPr bwMode="auto">
                <a:xfrm>
                  <a:off x="2977" y="2791"/>
                  <a:ext cx="78" cy="110"/>
                </a:xfrm>
                <a:custGeom>
                  <a:avLst/>
                  <a:gdLst>
                    <a:gd name="T0" fmla="*/ 23 w 78"/>
                    <a:gd name="T1" fmla="*/ 33 h 110"/>
                    <a:gd name="T2" fmla="*/ 0 w 78"/>
                    <a:gd name="T3" fmla="*/ 109 h 110"/>
                    <a:gd name="T4" fmla="*/ 77 w 78"/>
                    <a:gd name="T5" fmla="*/ 107 h 110"/>
                    <a:gd name="T6" fmla="*/ 55 w 78"/>
                    <a:gd name="T7" fmla="*/ 0 h 110"/>
                    <a:gd name="T8" fmla="*/ 23 w 78"/>
                    <a:gd name="T9" fmla="*/ 33 h 110"/>
                    <a:gd name="T10" fmla="*/ 0 60000 65536"/>
                    <a:gd name="T11" fmla="*/ 0 60000 65536"/>
                    <a:gd name="T12" fmla="*/ 0 60000 65536"/>
                    <a:gd name="T13" fmla="*/ 0 60000 65536"/>
                    <a:gd name="T14" fmla="*/ 0 60000 65536"/>
                    <a:gd name="T15" fmla="*/ 0 w 78"/>
                    <a:gd name="T16" fmla="*/ 0 h 110"/>
                    <a:gd name="T17" fmla="*/ 78 w 78"/>
                    <a:gd name="T18" fmla="*/ 110 h 110"/>
                  </a:gdLst>
                  <a:ahLst/>
                  <a:cxnLst>
                    <a:cxn ang="T10">
                      <a:pos x="T0" y="T1"/>
                    </a:cxn>
                    <a:cxn ang="T11">
                      <a:pos x="T2" y="T3"/>
                    </a:cxn>
                    <a:cxn ang="T12">
                      <a:pos x="T4" y="T5"/>
                    </a:cxn>
                    <a:cxn ang="T13">
                      <a:pos x="T6" y="T7"/>
                    </a:cxn>
                    <a:cxn ang="T14">
                      <a:pos x="T8" y="T9"/>
                    </a:cxn>
                  </a:cxnLst>
                  <a:rect l="T15" t="T16" r="T17" b="T18"/>
                  <a:pathLst>
                    <a:path w="78" h="110">
                      <a:moveTo>
                        <a:pt x="23" y="33"/>
                      </a:moveTo>
                      <a:lnTo>
                        <a:pt x="0" y="109"/>
                      </a:lnTo>
                      <a:lnTo>
                        <a:pt x="77" y="107"/>
                      </a:lnTo>
                      <a:lnTo>
                        <a:pt x="55" y="0"/>
                      </a:lnTo>
                      <a:lnTo>
                        <a:pt x="23" y="33"/>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625" name="Freeform 63"/>
                <p:cNvSpPr>
                  <a:spLocks/>
                </p:cNvSpPr>
                <p:nvPr/>
              </p:nvSpPr>
              <p:spPr bwMode="auto">
                <a:xfrm>
                  <a:off x="2977" y="2791"/>
                  <a:ext cx="78" cy="110"/>
                </a:xfrm>
                <a:custGeom>
                  <a:avLst/>
                  <a:gdLst>
                    <a:gd name="T0" fmla="*/ 23 w 78"/>
                    <a:gd name="T1" fmla="*/ 33 h 110"/>
                    <a:gd name="T2" fmla="*/ 0 w 78"/>
                    <a:gd name="T3" fmla="*/ 109 h 110"/>
                    <a:gd name="T4" fmla="*/ 77 w 78"/>
                    <a:gd name="T5" fmla="*/ 107 h 110"/>
                    <a:gd name="T6" fmla="*/ 55 w 78"/>
                    <a:gd name="T7" fmla="*/ 0 h 110"/>
                    <a:gd name="T8" fmla="*/ 23 w 78"/>
                    <a:gd name="T9" fmla="*/ 33 h 110"/>
                    <a:gd name="T10" fmla="*/ 0 60000 65536"/>
                    <a:gd name="T11" fmla="*/ 0 60000 65536"/>
                    <a:gd name="T12" fmla="*/ 0 60000 65536"/>
                    <a:gd name="T13" fmla="*/ 0 60000 65536"/>
                    <a:gd name="T14" fmla="*/ 0 60000 65536"/>
                    <a:gd name="T15" fmla="*/ 0 w 78"/>
                    <a:gd name="T16" fmla="*/ 0 h 110"/>
                    <a:gd name="T17" fmla="*/ 78 w 78"/>
                    <a:gd name="T18" fmla="*/ 110 h 110"/>
                  </a:gdLst>
                  <a:ahLst/>
                  <a:cxnLst>
                    <a:cxn ang="T10">
                      <a:pos x="T0" y="T1"/>
                    </a:cxn>
                    <a:cxn ang="T11">
                      <a:pos x="T2" y="T3"/>
                    </a:cxn>
                    <a:cxn ang="T12">
                      <a:pos x="T4" y="T5"/>
                    </a:cxn>
                    <a:cxn ang="T13">
                      <a:pos x="T6" y="T7"/>
                    </a:cxn>
                    <a:cxn ang="T14">
                      <a:pos x="T8" y="T9"/>
                    </a:cxn>
                  </a:cxnLst>
                  <a:rect l="T15" t="T16" r="T17" b="T18"/>
                  <a:pathLst>
                    <a:path w="78" h="110">
                      <a:moveTo>
                        <a:pt x="23" y="33"/>
                      </a:moveTo>
                      <a:lnTo>
                        <a:pt x="0" y="109"/>
                      </a:lnTo>
                      <a:lnTo>
                        <a:pt x="77" y="107"/>
                      </a:lnTo>
                      <a:lnTo>
                        <a:pt x="55" y="0"/>
                      </a:lnTo>
                      <a:lnTo>
                        <a:pt x="23" y="33"/>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626" name="Freeform 64"/>
                <p:cNvSpPr>
                  <a:spLocks/>
                </p:cNvSpPr>
                <p:nvPr/>
              </p:nvSpPr>
              <p:spPr bwMode="auto">
                <a:xfrm>
                  <a:off x="2979" y="2793"/>
                  <a:ext cx="84" cy="116"/>
                </a:xfrm>
                <a:custGeom>
                  <a:avLst/>
                  <a:gdLst>
                    <a:gd name="T0" fmla="*/ 25 w 84"/>
                    <a:gd name="T1" fmla="*/ 35 h 116"/>
                    <a:gd name="T2" fmla="*/ 0 w 84"/>
                    <a:gd name="T3" fmla="*/ 115 h 116"/>
                    <a:gd name="T4" fmla="*/ 83 w 84"/>
                    <a:gd name="T5" fmla="*/ 113 h 116"/>
                    <a:gd name="T6" fmla="*/ 59 w 84"/>
                    <a:gd name="T7" fmla="*/ 0 h 116"/>
                    <a:gd name="T8" fmla="*/ 0 60000 65536"/>
                    <a:gd name="T9" fmla="*/ 0 60000 65536"/>
                    <a:gd name="T10" fmla="*/ 0 60000 65536"/>
                    <a:gd name="T11" fmla="*/ 0 60000 65536"/>
                    <a:gd name="T12" fmla="*/ 0 w 84"/>
                    <a:gd name="T13" fmla="*/ 0 h 116"/>
                    <a:gd name="T14" fmla="*/ 84 w 84"/>
                    <a:gd name="T15" fmla="*/ 116 h 116"/>
                  </a:gdLst>
                  <a:ahLst/>
                  <a:cxnLst>
                    <a:cxn ang="T8">
                      <a:pos x="T0" y="T1"/>
                    </a:cxn>
                    <a:cxn ang="T9">
                      <a:pos x="T2" y="T3"/>
                    </a:cxn>
                    <a:cxn ang="T10">
                      <a:pos x="T4" y="T5"/>
                    </a:cxn>
                    <a:cxn ang="T11">
                      <a:pos x="T6" y="T7"/>
                    </a:cxn>
                  </a:cxnLst>
                  <a:rect l="T12" t="T13" r="T14" b="T15"/>
                  <a:pathLst>
                    <a:path w="84" h="116">
                      <a:moveTo>
                        <a:pt x="25" y="35"/>
                      </a:moveTo>
                      <a:lnTo>
                        <a:pt x="0" y="115"/>
                      </a:lnTo>
                      <a:lnTo>
                        <a:pt x="83" y="113"/>
                      </a:lnTo>
                      <a:lnTo>
                        <a:pt x="59"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17627" name="Freeform 65"/>
                <p:cNvSpPr>
                  <a:spLocks/>
                </p:cNvSpPr>
                <p:nvPr/>
              </p:nvSpPr>
              <p:spPr bwMode="auto">
                <a:xfrm>
                  <a:off x="2926" y="2689"/>
                  <a:ext cx="114" cy="142"/>
                </a:xfrm>
                <a:custGeom>
                  <a:avLst/>
                  <a:gdLst>
                    <a:gd name="T0" fmla="*/ 74 w 114"/>
                    <a:gd name="T1" fmla="*/ 0 h 142"/>
                    <a:gd name="T2" fmla="*/ 80 w 114"/>
                    <a:gd name="T3" fmla="*/ 4 h 142"/>
                    <a:gd name="T4" fmla="*/ 84 w 114"/>
                    <a:gd name="T5" fmla="*/ 8 h 142"/>
                    <a:gd name="T6" fmla="*/ 89 w 114"/>
                    <a:gd name="T7" fmla="*/ 12 h 142"/>
                    <a:gd name="T8" fmla="*/ 93 w 114"/>
                    <a:gd name="T9" fmla="*/ 15 h 142"/>
                    <a:gd name="T10" fmla="*/ 97 w 114"/>
                    <a:gd name="T11" fmla="*/ 21 h 142"/>
                    <a:gd name="T12" fmla="*/ 101 w 114"/>
                    <a:gd name="T13" fmla="*/ 27 h 142"/>
                    <a:gd name="T14" fmla="*/ 104 w 114"/>
                    <a:gd name="T15" fmla="*/ 33 h 142"/>
                    <a:gd name="T16" fmla="*/ 106 w 114"/>
                    <a:gd name="T17" fmla="*/ 38 h 142"/>
                    <a:gd name="T18" fmla="*/ 108 w 114"/>
                    <a:gd name="T19" fmla="*/ 44 h 142"/>
                    <a:gd name="T20" fmla="*/ 110 w 114"/>
                    <a:gd name="T21" fmla="*/ 50 h 142"/>
                    <a:gd name="T22" fmla="*/ 110 w 114"/>
                    <a:gd name="T23" fmla="*/ 59 h 142"/>
                    <a:gd name="T24" fmla="*/ 113 w 114"/>
                    <a:gd name="T25" fmla="*/ 64 h 142"/>
                    <a:gd name="T26" fmla="*/ 113 w 114"/>
                    <a:gd name="T27" fmla="*/ 70 h 142"/>
                    <a:gd name="T28" fmla="*/ 110 w 114"/>
                    <a:gd name="T29" fmla="*/ 78 h 142"/>
                    <a:gd name="T30" fmla="*/ 110 w 114"/>
                    <a:gd name="T31" fmla="*/ 83 h 142"/>
                    <a:gd name="T32" fmla="*/ 108 w 114"/>
                    <a:gd name="T33" fmla="*/ 90 h 142"/>
                    <a:gd name="T34" fmla="*/ 104 w 114"/>
                    <a:gd name="T35" fmla="*/ 96 h 142"/>
                    <a:gd name="T36" fmla="*/ 103 w 114"/>
                    <a:gd name="T37" fmla="*/ 102 h 142"/>
                    <a:gd name="T38" fmla="*/ 99 w 114"/>
                    <a:gd name="T39" fmla="*/ 107 h 142"/>
                    <a:gd name="T40" fmla="*/ 95 w 114"/>
                    <a:gd name="T41" fmla="*/ 113 h 142"/>
                    <a:gd name="T42" fmla="*/ 91 w 114"/>
                    <a:gd name="T43" fmla="*/ 117 h 142"/>
                    <a:gd name="T44" fmla="*/ 85 w 114"/>
                    <a:gd name="T45" fmla="*/ 123 h 142"/>
                    <a:gd name="T46" fmla="*/ 82 w 114"/>
                    <a:gd name="T47" fmla="*/ 128 h 142"/>
                    <a:gd name="T48" fmla="*/ 76 w 114"/>
                    <a:gd name="T49" fmla="*/ 131 h 142"/>
                    <a:gd name="T50" fmla="*/ 69 w 114"/>
                    <a:gd name="T51" fmla="*/ 133 h 142"/>
                    <a:gd name="T52" fmla="*/ 64 w 114"/>
                    <a:gd name="T53" fmla="*/ 137 h 142"/>
                    <a:gd name="T54" fmla="*/ 58 w 114"/>
                    <a:gd name="T55" fmla="*/ 139 h 142"/>
                    <a:gd name="T56" fmla="*/ 50 w 114"/>
                    <a:gd name="T57" fmla="*/ 139 h 142"/>
                    <a:gd name="T58" fmla="*/ 45 w 114"/>
                    <a:gd name="T59" fmla="*/ 141 h 142"/>
                    <a:gd name="T60" fmla="*/ 39 w 114"/>
                    <a:gd name="T61" fmla="*/ 141 h 142"/>
                    <a:gd name="T62" fmla="*/ 30 w 114"/>
                    <a:gd name="T63" fmla="*/ 141 h 142"/>
                    <a:gd name="T64" fmla="*/ 25 w 114"/>
                    <a:gd name="T65" fmla="*/ 141 h 142"/>
                    <a:gd name="T66" fmla="*/ 19 w 114"/>
                    <a:gd name="T67" fmla="*/ 139 h 142"/>
                    <a:gd name="T68" fmla="*/ 13 w 114"/>
                    <a:gd name="T69" fmla="*/ 137 h 142"/>
                    <a:gd name="T70" fmla="*/ 6 w 114"/>
                    <a:gd name="T71" fmla="*/ 135 h 142"/>
                    <a:gd name="T72" fmla="*/ 2 w 114"/>
                    <a:gd name="T73" fmla="*/ 133 h 142"/>
                    <a:gd name="T74" fmla="*/ 0 w 114"/>
                    <a:gd name="T75" fmla="*/ 131 h 142"/>
                    <a:gd name="T76" fmla="*/ 17 w 114"/>
                    <a:gd name="T77" fmla="*/ 98 h 142"/>
                    <a:gd name="T78" fmla="*/ 37 w 114"/>
                    <a:gd name="T79" fmla="*/ 66 h 142"/>
                    <a:gd name="T80" fmla="*/ 56 w 114"/>
                    <a:gd name="T81" fmla="*/ 33 h 142"/>
                    <a:gd name="T82" fmla="*/ 74 w 114"/>
                    <a:gd name="T83" fmla="*/ 0 h 1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
                    <a:gd name="T127" fmla="*/ 0 h 142"/>
                    <a:gd name="T128" fmla="*/ 114 w 114"/>
                    <a:gd name="T129" fmla="*/ 142 h 1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 h="142">
                      <a:moveTo>
                        <a:pt x="74" y="0"/>
                      </a:moveTo>
                      <a:lnTo>
                        <a:pt x="80" y="4"/>
                      </a:lnTo>
                      <a:lnTo>
                        <a:pt x="84" y="8"/>
                      </a:lnTo>
                      <a:lnTo>
                        <a:pt x="89" y="12"/>
                      </a:lnTo>
                      <a:lnTo>
                        <a:pt x="93" y="15"/>
                      </a:lnTo>
                      <a:lnTo>
                        <a:pt x="97" y="21"/>
                      </a:lnTo>
                      <a:lnTo>
                        <a:pt x="101" y="27"/>
                      </a:lnTo>
                      <a:lnTo>
                        <a:pt x="104" y="33"/>
                      </a:lnTo>
                      <a:lnTo>
                        <a:pt x="106" y="38"/>
                      </a:lnTo>
                      <a:lnTo>
                        <a:pt x="108" y="44"/>
                      </a:lnTo>
                      <a:lnTo>
                        <a:pt x="110" y="50"/>
                      </a:lnTo>
                      <a:lnTo>
                        <a:pt x="110" y="59"/>
                      </a:lnTo>
                      <a:lnTo>
                        <a:pt x="113" y="64"/>
                      </a:lnTo>
                      <a:lnTo>
                        <a:pt x="113" y="70"/>
                      </a:lnTo>
                      <a:lnTo>
                        <a:pt x="110" y="78"/>
                      </a:lnTo>
                      <a:lnTo>
                        <a:pt x="110" y="83"/>
                      </a:lnTo>
                      <a:lnTo>
                        <a:pt x="108" y="90"/>
                      </a:lnTo>
                      <a:lnTo>
                        <a:pt x="104" y="96"/>
                      </a:lnTo>
                      <a:lnTo>
                        <a:pt x="103" y="102"/>
                      </a:lnTo>
                      <a:lnTo>
                        <a:pt x="99" y="107"/>
                      </a:lnTo>
                      <a:lnTo>
                        <a:pt x="95" y="113"/>
                      </a:lnTo>
                      <a:lnTo>
                        <a:pt x="91" y="117"/>
                      </a:lnTo>
                      <a:lnTo>
                        <a:pt x="85" y="123"/>
                      </a:lnTo>
                      <a:lnTo>
                        <a:pt x="82" y="128"/>
                      </a:lnTo>
                      <a:lnTo>
                        <a:pt x="76" y="131"/>
                      </a:lnTo>
                      <a:lnTo>
                        <a:pt x="69" y="133"/>
                      </a:lnTo>
                      <a:lnTo>
                        <a:pt x="64" y="137"/>
                      </a:lnTo>
                      <a:lnTo>
                        <a:pt x="58" y="139"/>
                      </a:lnTo>
                      <a:lnTo>
                        <a:pt x="50" y="139"/>
                      </a:lnTo>
                      <a:lnTo>
                        <a:pt x="45" y="141"/>
                      </a:lnTo>
                      <a:lnTo>
                        <a:pt x="39" y="141"/>
                      </a:lnTo>
                      <a:lnTo>
                        <a:pt x="30" y="141"/>
                      </a:lnTo>
                      <a:lnTo>
                        <a:pt x="25" y="141"/>
                      </a:lnTo>
                      <a:lnTo>
                        <a:pt x="19" y="139"/>
                      </a:lnTo>
                      <a:lnTo>
                        <a:pt x="13" y="137"/>
                      </a:lnTo>
                      <a:lnTo>
                        <a:pt x="6" y="135"/>
                      </a:lnTo>
                      <a:lnTo>
                        <a:pt x="2" y="133"/>
                      </a:lnTo>
                      <a:lnTo>
                        <a:pt x="0" y="131"/>
                      </a:lnTo>
                      <a:lnTo>
                        <a:pt x="17" y="98"/>
                      </a:lnTo>
                      <a:lnTo>
                        <a:pt x="37" y="66"/>
                      </a:lnTo>
                      <a:lnTo>
                        <a:pt x="56" y="33"/>
                      </a:lnTo>
                      <a:lnTo>
                        <a:pt x="74" y="0"/>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628" name="Line 66"/>
                <p:cNvSpPr>
                  <a:spLocks noChangeShapeType="1"/>
                </p:cNvSpPr>
                <p:nvPr/>
              </p:nvSpPr>
              <p:spPr bwMode="auto">
                <a:xfrm>
                  <a:off x="3009" y="2690"/>
                  <a:ext cx="0" cy="5"/>
                </a:xfrm>
                <a:prstGeom prst="line">
                  <a:avLst/>
                </a:prstGeom>
                <a:noFill/>
                <a:ln w="12700">
                  <a:solidFill>
                    <a:srgbClr val="000000"/>
                  </a:solidFill>
                  <a:round/>
                  <a:headEnd/>
                  <a:tailEnd/>
                </a:ln>
              </p:spPr>
              <p:txBody>
                <a:bodyPr wrap="none" anchor="ctr"/>
                <a:lstStyle/>
                <a:p>
                  <a:endParaRPr lang="en-US"/>
                </a:p>
              </p:txBody>
            </p:sp>
            <p:sp>
              <p:nvSpPr>
                <p:cNvPr id="17629" name="Line 67"/>
                <p:cNvSpPr>
                  <a:spLocks noChangeShapeType="1"/>
                </p:cNvSpPr>
                <p:nvPr/>
              </p:nvSpPr>
              <p:spPr bwMode="auto">
                <a:xfrm>
                  <a:off x="3011" y="2694"/>
                  <a:ext cx="6" cy="6"/>
                </a:xfrm>
                <a:prstGeom prst="line">
                  <a:avLst/>
                </a:prstGeom>
                <a:noFill/>
                <a:ln w="12700">
                  <a:solidFill>
                    <a:srgbClr val="000000"/>
                  </a:solidFill>
                  <a:round/>
                  <a:headEnd/>
                  <a:tailEnd/>
                </a:ln>
              </p:spPr>
              <p:txBody>
                <a:bodyPr wrap="none" anchor="ctr"/>
                <a:lstStyle/>
                <a:p>
                  <a:endParaRPr lang="en-US"/>
                </a:p>
              </p:txBody>
            </p:sp>
            <p:sp>
              <p:nvSpPr>
                <p:cNvPr id="17630" name="Line 68"/>
                <p:cNvSpPr>
                  <a:spLocks noChangeShapeType="1"/>
                </p:cNvSpPr>
                <p:nvPr/>
              </p:nvSpPr>
              <p:spPr bwMode="auto">
                <a:xfrm>
                  <a:off x="3019" y="2698"/>
                  <a:ext cx="0" cy="4"/>
                </a:xfrm>
                <a:prstGeom prst="line">
                  <a:avLst/>
                </a:prstGeom>
                <a:noFill/>
                <a:ln w="12700">
                  <a:solidFill>
                    <a:srgbClr val="000000"/>
                  </a:solidFill>
                  <a:round/>
                  <a:headEnd/>
                  <a:tailEnd/>
                </a:ln>
              </p:spPr>
              <p:txBody>
                <a:bodyPr wrap="none" anchor="ctr"/>
                <a:lstStyle/>
                <a:p>
                  <a:endParaRPr lang="en-US"/>
                </a:p>
              </p:txBody>
            </p:sp>
            <p:sp>
              <p:nvSpPr>
                <p:cNvPr id="17631" name="Line 69"/>
                <p:cNvSpPr>
                  <a:spLocks noChangeShapeType="1"/>
                </p:cNvSpPr>
                <p:nvPr/>
              </p:nvSpPr>
              <p:spPr bwMode="auto">
                <a:xfrm>
                  <a:off x="3021" y="2701"/>
                  <a:ext cx="6" cy="6"/>
                </a:xfrm>
                <a:prstGeom prst="line">
                  <a:avLst/>
                </a:prstGeom>
                <a:noFill/>
                <a:ln w="12700">
                  <a:solidFill>
                    <a:srgbClr val="000000"/>
                  </a:solidFill>
                  <a:round/>
                  <a:headEnd/>
                  <a:tailEnd/>
                </a:ln>
              </p:spPr>
              <p:txBody>
                <a:bodyPr wrap="none" anchor="ctr"/>
                <a:lstStyle/>
                <a:p>
                  <a:endParaRPr lang="en-US"/>
                </a:p>
              </p:txBody>
            </p:sp>
            <p:sp>
              <p:nvSpPr>
                <p:cNvPr id="17632" name="Line 70"/>
                <p:cNvSpPr>
                  <a:spLocks noChangeShapeType="1"/>
                </p:cNvSpPr>
                <p:nvPr/>
              </p:nvSpPr>
              <p:spPr bwMode="auto">
                <a:xfrm>
                  <a:off x="3026" y="2706"/>
                  <a:ext cx="5" cy="7"/>
                </a:xfrm>
                <a:prstGeom prst="line">
                  <a:avLst/>
                </a:prstGeom>
                <a:noFill/>
                <a:ln w="12700">
                  <a:solidFill>
                    <a:srgbClr val="000000"/>
                  </a:solidFill>
                  <a:round/>
                  <a:headEnd/>
                  <a:tailEnd/>
                </a:ln>
              </p:spPr>
              <p:txBody>
                <a:bodyPr wrap="none" anchor="ctr"/>
                <a:lstStyle/>
                <a:p>
                  <a:endParaRPr lang="en-US"/>
                </a:p>
              </p:txBody>
            </p:sp>
            <p:sp>
              <p:nvSpPr>
                <p:cNvPr id="17633" name="Line 71"/>
                <p:cNvSpPr>
                  <a:spLocks noChangeShapeType="1"/>
                </p:cNvSpPr>
                <p:nvPr/>
              </p:nvSpPr>
              <p:spPr bwMode="auto">
                <a:xfrm>
                  <a:off x="3029" y="2716"/>
                  <a:ext cx="5" cy="0"/>
                </a:xfrm>
                <a:prstGeom prst="line">
                  <a:avLst/>
                </a:prstGeom>
                <a:noFill/>
                <a:ln w="12700">
                  <a:solidFill>
                    <a:srgbClr val="000000"/>
                  </a:solidFill>
                  <a:round/>
                  <a:headEnd/>
                  <a:tailEnd/>
                </a:ln>
              </p:spPr>
              <p:txBody>
                <a:bodyPr wrap="none" anchor="ctr"/>
                <a:lstStyle/>
                <a:p>
                  <a:endParaRPr lang="en-US"/>
                </a:p>
              </p:txBody>
            </p:sp>
            <p:sp>
              <p:nvSpPr>
                <p:cNvPr id="17634" name="Line 72"/>
                <p:cNvSpPr>
                  <a:spLocks noChangeShapeType="1"/>
                </p:cNvSpPr>
                <p:nvPr/>
              </p:nvSpPr>
              <p:spPr bwMode="auto">
                <a:xfrm>
                  <a:off x="3033" y="2722"/>
                  <a:ext cx="5" cy="0"/>
                </a:xfrm>
                <a:prstGeom prst="line">
                  <a:avLst/>
                </a:prstGeom>
                <a:noFill/>
                <a:ln w="12700">
                  <a:solidFill>
                    <a:srgbClr val="000000"/>
                  </a:solidFill>
                  <a:round/>
                  <a:headEnd/>
                  <a:tailEnd/>
                </a:ln>
              </p:spPr>
              <p:txBody>
                <a:bodyPr wrap="none" anchor="ctr"/>
                <a:lstStyle/>
                <a:p>
                  <a:endParaRPr lang="en-US"/>
                </a:p>
              </p:txBody>
            </p:sp>
            <p:sp>
              <p:nvSpPr>
                <p:cNvPr id="17635" name="Line 73"/>
                <p:cNvSpPr>
                  <a:spLocks noChangeShapeType="1"/>
                </p:cNvSpPr>
                <p:nvPr/>
              </p:nvSpPr>
              <p:spPr bwMode="auto">
                <a:xfrm>
                  <a:off x="3038" y="2725"/>
                  <a:ext cx="1" cy="3"/>
                </a:xfrm>
                <a:prstGeom prst="line">
                  <a:avLst/>
                </a:prstGeom>
                <a:noFill/>
                <a:ln w="12700">
                  <a:solidFill>
                    <a:srgbClr val="000000"/>
                  </a:solidFill>
                  <a:round/>
                  <a:headEnd/>
                  <a:tailEnd/>
                </a:ln>
              </p:spPr>
              <p:txBody>
                <a:bodyPr wrap="none" anchor="ctr"/>
                <a:lstStyle/>
                <a:p>
                  <a:endParaRPr lang="en-US"/>
                </a:p>
              </p:txBody>
            </p:sp>
            <p:sp>
              <p:nvSpPr>
                <p:cNvPr id="17636" name="Line 74"/>
                <p:cNvSpPr>
                  <a:spLocks noChangeShapeType="1"/>
                </p:cNvSpPr>
                <p:nvPr/>
              </p:nvSpPr>
              <p:spPr bwMode="auto">
                <a:xfrm>
                  <a:off x="3040" y="2731"/>
                  <a:ext cx="1" cy="3"/>
                </a:xfrm>
                <a:prstGeom prst="line">
                  <a:avLst/>
                </a:prstGeom>
                <a:noFill/>
                <a:ln w="12700">
                  <a:solidFill>
                    <a:srgbClr val="000000"/>
                  </a:solidFill>
                  <a:round/>
                  <a:headEnd/>
                  <a:tailEnd/>
                </a:ln>
              </p:spPr>
              <p:txBody>
                <a:bodyPr wrap="none" anchor="ctr"/>
                <a:lstStyle/>
                <a:p>
                  <a:endParaRPr lang="en-US"/>
                </a:p>
              </p:txBody>
            </p:sp>
            <p:sp>
              <p:nvSpPr>
                <p:cNvPr id="17637" name="Line 75"/>
                <p:cNvSpPr>
                  <a:spLocks noChangeShapeType="1"/>
                </p:cNvSpPr>
                <p:nvPr/>
              </p:nvSpPr>
              <p:spPr bwMode="auto">
                <a:xfrm>
                  <a:off x="3042" y="2737"/>
                  <a:ext cx="1" cy="3"/>
                </a:xfrm>
                <a:prstGeom prst="line">
                  <a:avLst/>
                </a:prstGeom>
                <a:noFill/>
                <a:ln w="12700">
                  <a:solidFill>
                    <a:srgbClr val="000000"/>
                  </a:solidFill>
                  <a:round/>
                  <a:headEnd/>
                  <a:tailEnd/>
                </a:ln>
              </p:spPr>
              <p:txBody>
                <a:bodyPr wrap="none" anchor="ctr"/>
                <a:lstStyle/>
                <a:p>
                  <a:endParaRPr lang="en-US"/>
                </a:p>
              </p:txBody>
            </p:sp>
            <p:sp>
              <p:nvSpPr>
                <p:cNvPr id="17638" name="Line 76"/>
                <p:cNvSpPr>
                  <a:spLocks noChangeShapeType="1"/>
                </p:cNvSpPr>
                <p:nvPr/>
              </p:nvSpPr>
              <p:spPr bwMode="auto">
                <a:xfrm>
                  <a:off x="3045" y="2745"/>
                  <a:ext cx="0" cy="4"/>
                </a:xfrm>
                <a:prstGeom prst="line">
                  <a:avLst/>
                </a:prstGeom>
                <a:noFill/>
                <a:ln w="12700">
                  <a:solidFill>
                    <a:srgbClr val="000000"/>
                  </a:solidFill>
                  <a:round/>
                  <a:headEnd/>
                  <a:tailEnd/>
                </a:ln>
              </p:spPr>
              <p:txBody>
                <a:bodyPr wrap="none" anchor="ctr"/>
                <a:lstStyle/>
                <a:p>
                  <a:endParaRPr lang="en-US"/>
                </a:p>
              </p:txBody>
            </p:sp>
            <p:sp>
              <p:nvSpPr>
                <p:cNvPr id="17639" name="Line 77"/>
                <p:cNvSpPr>
                  <a:spLocks noChangeShapeType="1"/>
                </p:cNvSpPr>
                <p:nvPr/>
              </p:nvSpPr>
              <p:spPr bwMode="auto">
                <a:xfrm>
                  <a:off x="3045" y="2752"/>
                  <a:ext cx="1" cy="3"/>
                </a:xfrm>
                <a:prstGeom prst="line">
                  <a:avLst/>
                </a:prstGeom>
                <a:noFill/>
                <a:ln w="12700">
                  <a:solidFill>
                    <a:srgbClr val="000000"/>
                  </a:solidFill>
                  <a:round/>
                  <a:headEnd/>
                  <a:tailEnd/>
                </a:ln>
              </p:spPr>
              <p:txBody>
                <a:bodyPr wrap="none" anchor="ctr"/>
                <a:lstStyle/>
                <a:p>
                  <a:endParaRPr lang="en-US"/>
                </a:p>
              </p:txBody>
            </p:sp>
            <p:sp>
              <p:nvSpPr>
                <p:cNvPr id="17640" name="Line 78"/>
                <p:cNvSpPr>
                  <a:spLocks noChangeShapeType="1"/>
                </p:cNvSpPr>
                <p:nvPr/>
              </p:nvSpPr>
              <p:spPr bwMode="auto">
                <a:xfrm>
                  <a:off x="3047" y="2760"/>
                  <a:ext cx="0" cy="1"/>
                </a:xfrm>
                <a:prstGeom prst="line">
                  <a:avLst/>
                </a:prstGeom>
                <a:noFill/>
                <a:ln w="12700">
                  <a:solidFill>
                    <a:srgbClr val="000000"/>
                  </a:solidFill>
                  <a:round/>
                  <a:headEnd/>
                  <a:tailEnd/>
                </a:ln>
              </p:spPr>
              <p:txBody>
                <a:bodyPr wrap="none" anchor="ctr"/>
                <a:lstStyle/>
                <a:p>
                  <a:endParaRPr lang="en-US"/>
                </a:p>
              </p:txBody>
            </p:sp>
            <p:sp>
              <p:nvSpPr>
                <p:cNvPr id="17641" name="Line 79"/>
                <p:cNvSpPr>
                  <a:spLocks noChangeShapeType="1"/>
                </p:cNvSpPr>
                <p:nvPr/>
              </p:nvSpPr>
              <p:spPr bwMode="auto">
                <a:xfrm flipH="1">
                  <a:off x="3041" y="2768"/>
                  <a:ext cx="9" cy="4"/>
                </a:xfrm>
                <a:prstGeom prst="line">
                  <a:avLst/>
                </a:prstGeom>
                <a:noFill/>
                <a:ln w="12700">
                  <a:solidFill>
                    <a:srgbClr val="000000"/>
                  </a:solidFill>
                  <a:round/>
                  <a:headEnd/>
                  <a:tailEnd/>
                </a:ln>
              </p:spPr>
              <p:txBody>
                <a:bodyPr wrap="none" anchor="ctr"/>
                <a:lstStyle/>
                <a:p>
                  <a:endParaRPr lang="en-US"/>
                </a:p>
              </p:txBody>
            </p:sp>
            <p:sp>
              <p:nvSpPr>
                <p:cNvPr id="17642" name="Line 80"/>
                <p:cNvSpPr>
                  <a:spLocks noChangeShapeType="1"/>
                </p:cNvSpPr>
                <p:nvPr/>
              </p:nvSpPr>
              <p:spPr bwMode="auto">
                <a:xfrm>
                  <a:off x="3045" y="2774"/>
                  <a:ext cx="0" cy="1"/>
                </a:xfrm>
                <a:prstGeom prst="line">
                  <a:avLst/>
                </a:prstGeom>
                <a:noFill/>
                <a:ln w="12700">
                  <a:solidFill>
                    <a:srgbClr val="000000"/>
                  </a:solidFill>
                  <a:round/>
                  <a:headEnd/>
                  <a:tailEnd/>
                </a:ln>
              </p:spPr>
              <p:txBody>
                <a:bodyPr wrap="none" anchor="ctr"/>
                <a:lstStyle/>
                <a:p>
                  <a:endParaRPr lang="en-US"/>
                </a:p>
              </p:txBody>
            </p:sp>
            <p:sp>
              <p:nvSpPr>
                <p:cNvPr id="17643" name="Line 81"/>
                <p:cNvSpPr>
                  <a:spLocks noChangeShapeType="1"/>
                </p:cNvSpPr>
                <p:nvPr/>
              </p:nvSpPr>
              <p:spPr bwMode="auto">
                <a:xfrm flipH="1">
                  <a:off x="3039" y="2782"/>
                  <a:ext cx="9" cy="3"/>
                </a:xfrm>
                <a:prstGeom prst="line">
                  <a:avLst/>
                </a:prstGeom>
                <a:noFill/>
                <a:ln w="12700">
                  <a:solidFill>
                    <a:srgbClr val="000000"/>
                  </a:solidFill>
                  <a:round/>
                  <a:headEnd/>
                  <a:tailEnd/>
                </a:ln>
              </p:spPr>
              <p:txBody>
                <a:bodyPr wrap="none" anchor="ctr"/>
                <a:lstStyle/>
                <a:p>
                  <a:endParaRPr lang="en-US"/>
                </a:p>
              </p:txBody>
            </p:sp>
            <p:sp>
              <p:nvSpPr>
                <p:cNvPr id="17644" name="Line 82"/>
                <p:cNvSpPr>
                  <a:spLocks noChangeShapeType="1"/>
                </p:cNvSpPr>
                <p:nvPr/>
              </p:nvSpPr>
              <p:spPr bwMode="auto">
                <a:xfrm flipV="1">
                  <a:off x="3037" y="2780"/>
                  <a:ext cx="5" cy="16"/>
                </a:xfrm>
                <a:prstGeom prst="line">
                  <a:avLst/>
                </a:prstGeom>
                <a:noFill/>
                <a:ln w="12700">
                  <a:solidFill>
                    <a:srgbClr val="000000"/>
                  </a:solidFill>
                  <a:round/>
                  <a:headEnd/>
                  <a:tailEnd/>
                </a:ln>
              </p:spPr>
              <p:txBody>
                <a:bodyPr wrap="none" anchor="ctr"/>
                <a:lstStyle/>
                <a:p>
                  <a:endParaRPr lang="en-US"/>
                </a:p>
              </p:txBody>
            </p:sp>
            <p:sp>
              <p:nvSpPr>
                <p:cNvPr id="17645" name="Line 83"/>
                <p:cNvSpPr>
                  <a:spLocks noChangeShapeType="1"/>
                </p:cNvSpPr>
                <p:nvPr/>
              </p:nvSpPr>
              <p:spPr bwMode="auto">
                <a:xfrm flipH="1">
                  <a:off x="3032" y="2794"/>
                  <a:ext cx="9" cy="3"/>
                </a:xfrm>
                <a:prstGeom prst="line">
                  <a:avLst/>
                </a:prstGeom>
                <a:noFill/>
                <a:ln w="12700">
                  <a:solidFill>
                    <a:srgbClr val="000000"/>
                  </a:solidFill>
                  <a:round/>
                  <a:headEnd/>
                  <a:tailEnd/>
                </a:ln>
              </p:spPr>
              <p:txBody>
                <a:bodyPr wrap="none" anchor="ctr"/>
                <a:lstStyle/>
                <a:p>
                  <a:endParaRPr lang="en-US"/>
                </a:p>
              </p:txBody>
            </p:sp>
            <p:sp>
              <p:nvSpPr>
                <p:cNvPr id="17646" name="Line 84"/>
                <p:cNvSpPr>
                  <a:spLocks noChangeShapeType="1"/>
                </p:cNvSpPr>
                <p:nvPr/>
              </p:nvSpPr>
              <p:spPr bwMode="auto">
                <a:xfrm flipV="1">
                  <a:off x="3031" y="2792"/>
                  <a:ext cx="5" cy="16"/>
                </a:xfrm>
                <a:prstGeom prst="line">
                  <a:avLst/>
                </a:prstGeom>
                <a:noFill/>
                <a:ln w="12700">
                  <a:solidFill>
                    <a:srgbClr val="000000"/>
                  </a:solidFill>
                  <a:round/>
                  <a:headEnd/>
                  <a:tailEnd/>
                </a:ln>
              </p:spPr>
              <p:txBody>
                <a:bodyPr wrap="none" anchor="ctr"/>
                <a:lstStyle/>
                <a:p>
                  <a:endParaRPr lang="en-US"/>
                </a:p>
              </p:txBody>
            </p:sp>
            <p:sp>
              <p:nvSpPr>
                <p:cNvPr id="17647" name="Line 85"/>
                <p:cNvSpPr>
                  <a:spLocks noChangeShapeType="1"/>
                </p:cNvSpPr>
                <p:nvPr/>
              </p:nvSpPr>
              <p:spPr bwMode="auto">
                <a:xfrm flipV="1">
                  <a:off x="3027" y="2798"/>
                  <a:ext cx="5" cy="16"/>
                </a:xfrm>
                <a:prstGeom prst="line">
                  <a:avLst/>
                </a:prstGeom>
                <a:noFill/>
                <a:ln w="12700">
                  <a:solidFill>
                    <a:srgbClr val="000000"/>
                  </a:solidFill>
                  <a:round/>
                  <a:headEnd/>
                  <a:tailEnd/>
                </a:ln>
              </p:spPr>
              <p:txBody>
                <a:bodyPr wrap="none" anchor="ctr"/>
                <a:lstStyle/>
                <a:p>
                  <a:endParaRPr lang="en-US"/>
                </a:p>
              </p:txBody>
            </p:sp>
            <p:sp>
              <p:nvSpPr>
                <p:cNvPr id="17648" name="Line 86"/>
                <p:cNvSpPr>
                  <a:spLocks noChangeShapeType="1"/>
                </p:cNvSpPr>
                <p:nvPr/>
              </p:nvSpPr>
              <p:spPr bwMode="auto">
                <a:xfrm flipV="1">
                  <a:off x="3023" y="2804"/>
                  <a:ext cx="6" cy="14"/>
                </a:xfrm>
                <a:prstGeom prst="line">
                  <a:avLst/>
                </a:prstGeom>
                <a:noFill/>
                <a:ln w="12700">
                  <a:solidFill>
                    <a:srgbClr val="000000"/>
                  </a:solidFill>
                  <a:round/>
                  <a:headEnd/>
                  <a:tailEnd/>
                </a:ln>
              </p:spPr>
              <p:txBody>
                <a:bodyPr wrap="none" anchor="ctr"/>
                <a:lstStyle/>
                <a:p>
                  <a:endParaRPr lang="en-US"/>
                </a:p>
              </p:txBody>
            </p:sp>
            <p:sp>
              <p:nvSpPr>
                <p:cNvPr id="17649" name="Line 87"/>
                <p:cNvSpPr>
                  <a:spLocks noChangeShapeType="1"/>
                </p:cNvSpPr>
                <p:nvPr/>
              </p:nvSpPr>
              <p:spPr bwMode="auto">
                <a:xfrm flipV="1">
                  <a:off x="3021" y="2808"/>
                  <a:ext cx="0" cy="16"/>
                </a:xfrm>
                <a:prstGeom prst="line">
                  <a:avLst/>
                </a:prstGeom>
                <a:noFill/>
                <a:ln w="12700">
                  <a:solidFill>
                    <a:srgbClr val="000000"/>
                  </a:solidFill>
                  <a:round/>
                  <a:headEnd/>
                  <a:tailEnd/>
                </a:ln>
              </p:spPr>
              <p:txBody>
                <a:bodyPr wrap="none" anchor="ctr"/>
                <a:lstStyle/>
                <a:p>
                  <a:endParaRPr lang="en-US"/>
                </a:p>
              </p:txBody>
            </p:sp>
            <p:sp>
              <p:nvSpPr>
                <p:cNvPr id="17650" name="Line 88"/>
                <p:cNvSpPr>
                  <a:spLocks noChangeShapeType="1"/>
                </p:cNvSpPr>
                <p:nvPr/>
              </p:nvSpPr>
              <p:spPr bwMode="auto">
                <a:xfrm flipV="1">
                  <a:off x="3013" y="2815"/>
                  <a:ext cx="6" cy="14"/>
                </a:xfrm>
                <a:prstGeom prst="line">
                  <a:avLst/>
                </a:prstGeom>
                <a:noFill/>
                <a:ln w="12700">
                  <a:solidFill>
                    <a:srgbClr val="000000"/>
                  </a:solidFill>
                  <a:round/>
                  <a:headEnd/>
                  <a:tailEnd/>
                </a:ln>
              </p:spPr>
              <p:txBody>
                <a:bodyPr wrap="none" anchor="ctr"/>
                <a:lstStyle/>
                <a:p>
                  <a:endParaRPr lang="en-US"/>
                </a:p>
              </p:txBody>
            </p:sp>
            <p:sp>
              <p:nvSpPr>
                <p:cNvPr id="17651" name="Line 89"/>
                <p:cNvSpPr>
                  <a:spLocks noChangeShapeType="1"/>
                </p:cNvSpPr>
                <p:nvPr/>
              </p:nvSpPr>
              <p:spPr bwMode="auto">
                <a:xfrm flipV="1">
                  <a:off x="3011" y="2820"/>
                  <a:ext cx="0" cy="13"/>
                </a:xfrm>
                <a:prstGeom prst="line">
                  <a:avLst/>
                </a:prstGeom>
                <a:noFill/>
                <a:ln w="12700">
                  <a:solidFill>
                    <a:srgbClr val="000000"/>
                  </a:solidFill>
                  <a:round/>
                  <a:headEnd/>
                  <a:tailEnd/>
                </a:ln>
              </p:spPr>
              <p:txBody>
                <a:bodyPr wrap="none" anchor="ctr"/>
                <a:lstStyle/>
                <a:p>
                  <a:endParaRPr lang="en-US"/>
                </a:p>
              </p:txBody>
            </p:sp>
            <p:sp>
              <p:nvSpPr>
                <p:cNvPr id="17652" name="Line 90"/>
                <p:cNvSpPr>
                  <a:spLocks noChangeShapeType="1"/>
                </p:cNvSpPr>
                <p:nvPr/>
              </p:nvSpPr>
              <p:spPr bwMode="auto">
                <a:xfrm flipH="1">
                  <a:off x="3001" y="2828"/>
                  <a:ext cx="11" cy="1"/>
                </a:xfrm>
                <a:prstGeom prst="line">
                  <a:avLst/>
                </a:prstGeom>
                <a:noFill/>
                <a:ln w="12700">
                  <a:solidFill>
                    <a:srgbClr val="000000"/>
                  </a:solidFill>
                  <a:round/>
                  <a:headEnd/>
                  <a:tailEnd/>
                </a:ln>
              </p:spPr>
              <p:txBody>
                <a:bodyPr wrap="none" anchor="ctr"/>
                <a:lstStyle/>
                <a:p>
                  <a:endParaRPr lang="en-US"/>
                </a:p>
              </p:txBody>
            </p:sp>
            <p:sp>
              <p:nvSpPr>
                <p:cNvPr id="17653" name="Line 91"/>
                <p:cNvSpPr>
                  <a:spLocks noChangeShapeType="1"/>
                </p:cNvSpPr>
                <p:nvPr/>
              </p:nvSpPr>
              <p:spPr bwMode="auto">
                <a:xfrm flipV="1">
                  <a:off x="2998" y="2826"/>
                  <a:ext cx="1" cy="13"/>
                </a:xfrm>
                <a:prstGeom prst="line">
                  <a:avLst/>
                </a:prstGeom>
                <a:noFill/>
                <a:ln w="12700">
                  <a:solidFill>
                    <a:srgbClr val="000000"/>
                  </a:solidFill>
                  <a:round/>
                  <a:headEnd/>
                  <a:tailEnd/>
                </a:ln>
              </p:spPr>
              <p:txBody>
                <a:bodyPr wrap="none" anchor="ctr"/>
                <a:lstStyle/>
                <a:p>
                  <a:endParaRPr lang="en-US"/>
                </a:p>
              </p:txBody>
            </p:sp>
            <p:sp>
              <p:nvSpPr>
                <p:cNvPr id="17654" name="Line 92"/>
                <p:cNvSpPr>
                  <a:spLocks noChangeShapeType="1"/>
                </p:cNvSpPr>
                <p:nvPr/>
              </p:nvSpPr>
              <p:spPr bwMode="auto">
                <a:xfrm flipH="1">
                  <a:off x="2988" y="2834"/>
                  <a:ext cx="11" cy="1"/>
                </a:xfrm>
                <a:prstGeom prst="line">
                  <a:avLst/>
                </a:prstGeom>
                <a:noFill/>
                <a:ln w="12700">
                  <a:solidFill>
                    <a:srgbClr val="000000"/>
                  </a:solidFill>
                  <a:round/>
                  <a:headEnd/>
                  <a:tailEnd/>
                </a:ln>
              </p:spPr>
              <p:txBody>
                <a:bodyPr wrap="none" anchor="ctr"/>
                <a:lstStyle/>
                <a:p>
                  <a:endParaRPr lang="en-US"/>
                </a:p>
              </p:txBody>
            </p:sp>
            <p:sp>
              <p:nvSpPr>
                <p:cNvPr id="17655" name="Line 93"/>
                <p:cNvSpPr>
                  <a:spLocks noChangeShapeType="1"/>
                </p:cNvSpPr>
                <p:nvPr/>
              </p:nvSpPr>
              <p:spPr bwMode="auto">
                <a:xfrm flipH="1">
                  <a:off x="2975" y="2836"/>
                  <a:ext cx="19" cy="0"/>
                </a:xfrm>
                <a:prstGeom prst="line">
                  <a:avLst/>
                </a:prstGeom>
                <a:noFill/>
                <a:ln w="12700">
                  <a:solidFill>
                    <a:srgbClr val="000000"/>
                  </a:solidFill>
                  <a:round/>
                  <a:headEnd/>
                  <a:tailEnd/>
                </a:ln>
              </p:spPr>
              <p:txBody>
                <a:bodyPr wrap="none" anchor="ctr"/>
                <a:lstStyle/>
                <a:p>
                  <a:endParaRPr lang="en-US"/>
                </a:p>
              </p:txBody>
            </p:sp>
            <p:sp>
              <p:nvSpPr>
                <p:cNvPr id="17656" name="Line 94"/>
                <p:cNvSpPr>
                  <a:spLocks noChangeShapeType="1"/>
                </p:cNvSpPr>
                <p:nvPr/>
              </p:nvSpPr>
              <p:spPr bwMode="auto">
                <a:xfrm flipH="1">
                  <a:off x="2974" y="2836"/>
                  <a:ext cx="11" cy="1"/>
                </a:xfrm>
                <a:prstGeom prst="line">
                  <a:avLst/>
                </a:prstGeom>
                <a:noFill/>
                <a:ln w="12700">
                  <a:solidFill>
                    <a:srgbClr val="000000"/>
                  </a:solidFill>
                  <a:round/>
                  <a:headEnd/>
                  <a:tailEnd/>
                </a:ln>
              </p:spPr>
              <p:txBody>
                <a:bodyPr wrap="none" anchor="ctr"/>
                <a:lstStyle/>
                <a:p>
                  <a:endParaRPr lang="en-US"/>
                </a:p>
              </p:txBody>
            </p:sp>
            <p:sp>
              <p:nvSpPr>
                <p:cNvPr id="17657" name="Line 95"/>
                <p:cNvSpPr>
                  <a:spLocks noChangeShapeType="1"/>
                </p:cNvSpPr>
                <p:nvPr/>
              </p:nvSpPr>
              <p:spPr bwMode="auto">
                <a:xfrm flipH="1">
                  <a:off x="2963" y="2838"/>
                  <a:ext cx="17" cy="0"/>
                </a:xfrm>
                <a:prstGeom prst="line">
                  <a:avLst/>
                </a:prstGeom>
                <a:noFill/>
                <a:ln w="12700">
                  <a:solidFill>
                    <a:srgbClr val="000000"/>
                  </a:solidFill>
                  <a:round/>
                  <a:headEnd/>
                  <a:tailEnd/>
                </a:ln>
              </p:spPr>
              <p:txBody>
                <a:bodyPr wrap="none" anchor="ctr"/>
                <a:lstStyle/>
                <a:p>
                  <a:endParaRPr lang="en-US"/>
                </a:p>
              </p:txBody>
            </p:sp>
            <p:sp>
              <p:nvSpPr>
                <p:cNvPr id="17658" name="Line 96"/>
                <p:cNvSpPr>
                  <a:spLocks noChangeShapeType="1"/>
                </p:cNvSpPr>
                <p:nvPr/>
              </p:nvSpPr>
              <p:spPr bwMode="auto">
                <a:xfrm flipH="1">
                  <a:off x="2954" y="2838"/>
                  <a:ext cx="20" cy="0"/>
                </a:xfrm>
                <a:prstGeom prst="line">
                  <a:avLst/>
                </a:prstGeom>
                <a:noFill/>
                <a:ln w="12700">
                  <a:solidFill>
                    <a:srgbClr val="000000"/>
                  </a:solidFill>
                  <a:round/>
                  <a:headEnd/>
                  <a:tailEnd/>
                </a:ln>
              </p:spPr>
              <p:txBody>
                <a:bodyPr wrap="none" anchor="ctr"/>
                <a:lstStyle/>
                <a:p>
                  <a:endParaRPr lang="en-US"/>
                </a:p>
              </p:txBody>
            </p:sp>
            <p:sp>
              <p:nvSpPr>
                <p:cNvPr id="17659" name="Line 97"/>
                <p:cNvSpPr>
                  <a:spLocks noChangeShapeType="1"/>
                </p:cNvSpPr>
                <p:nvPr/>
              </p:nvSpPr>
              <p:spPr bwMode="auto">
                <a:xfrm flipH="1">
                  <a:off x="2948" y="2838"/>
                  <a:ext cx="18" cy="0"/>
                </a:xfrm>
                <a:prstGeom prst="line">
                  <a:avLst/>
                </a:prstGeom>
                <a:noFill/>
                <a:ln w="12700">
                  <a:solidFill>
                    <a:srgbClr val="000000"/>
                  </a:solidFill>
                  <a:round/>
                  <a:headEnd/>
                  <a:tailEnd/>
                </a:ln>
              </p:spPr>
              <p:txBody>
                <a:bodyPr wrap="none" anchor="ctr"/>
                <a:lstStyle/>
                <a:p>
                  <a:endParaRPr lang="en-US"/>
                </a:p>
              </p:txBody>
            </p:sp>
            <p:sp>
              <p:nvSpPr>
                <p:cNvPr id="17660" name="Line 98"/>
                <p:cNvSpPr>
                  <a:spLocks noChangeShapeType="1"/>
                </p:cNvSpPr>
                <p:nvPr/>
              </p:nvSpPr>
              <p:spPr bwMode="auto">
                <a:xfrm flipH="1" flipV="1">
                  <a:off x="2943" y="2832"/>
                  <a:ext cx="12" cy="9"/>
                </a:xfrm>
                <a:prstGeom prst="line">
                  <a:avLst/>
                </a:prstGeom>
                <a:noFill/>
                <a:ln w="12700">
                  <a:solidFill>
                    <a:srgbClr val="000000"/>
                  </a:solidFill>
                  <a:round/>
                  <a:headEnd/>
                  <a:tailEnd/>
                </a:ln>
              </p:spPr>
              <p:txBody>
                <a:bodyPr wrap="none" anchor="ctr"/>
                <a:lstStyle/>
                <a:p>
                  <a:endParaRPr lang="en-US"/>
                </a:p>
              </p:txBody>
            </p:sp>
            <p:sp>
              <p:nvSpPr>
                <p:cNvPr id="17661" name="Line 99"/>
                <p:cNvSpPr>
                  <a:spLocks noChangeShapeType="1"/>
                </p:cNvSpPr>
                <p:nvPr/>
              </p:nvSpPr>
              <p:spPr bwMode="auto">
                <a:xfrm flipH="1" flipV="1">
                  <a:off x="2937" y="2830"/>
                  <a:ext cx="12" cy="9"/>
                </a:xfrm>
                <a:prstGeom prst="line">
                  <a:avLst/>
                </a:prstGeom>
                <a:noFill/>
                <a:ln w="12700">
                  <a:solidFill>
                    <a:srgbClr val="000000"/>
                  </a:solidFill>
                  <a:round/>
                  <a:headEnd/>
                  <a:tailEnd/>
                </a:ln>
              </p:spPr>
              <p:txBody>
                <a:bodyPr wrap="none" anchor="ctr"/>
                <a:lstStyle/>
                <a:p>
                  <a:endParaRPr lang="en-US"/>
                </a:p>
              </p:txBody>
            </p:sp>
            <p:sp>
              <p:nvSpPr>
                <p:cNvPr id="17662" name="Line 100"/>
                <p:cNvSpPr>
                  <a:spLocks noChangeShapeType="1"/>
                </p:cNvSpPr>
                <p:nvPr/>
              </p:nvSpPr>
              <p:spPr bwMode="auto">
                <a:xfrm flipH="1" flipV="1">
                  <a:off x="2929" y="2828"/>
                  <a:ext cx="13" cy="9"/>
                </a:xfrm>
                <a:prstGeom prst="line">
                  <a:avLst/>
                </a:prstGeom>
                <a:noFill/>
                <a:ln w="12700">
                  <a:solidFill>
                    <a:srgbClr val="000000"/>
                  </a:solidFill>
                  <a:round/>
                  <a:headEnd/>
                  <a:tailEnd/>
                </a:ln>
              </p:spPr>
              <p:txBody>
                <a:bodyPr wrap="none" anchor="ctr"/>
                <a:lstStyle/>
                <a:p>
                  <a:endParaRPr lang="en-US"/>
                </a:p>
              </p:txBody>
            </p:sp>
            <p:sp>
              <p:nvSpPr>
                <p:cNvPr id="17663" name="Line 101"/>
                <p:cNvSpPr>
                  <a:spLocks noChangeShapeType="1"/>
                </p:cNvSpPr>
                <p:nvPr/>
              </p:nvSpPr>
              <p:spPr bwMode="auto">
                <a:xfrm>
                  <a:off x="2929" y="2829"/>
                  <a:ext cx="6" cy="3"/>
                </a:xfrm>
                <a:prstGeom prst="line">
                  <a:avLst/>
                </a:prstGeom>
                <a:noFill/>
                <a:ln w="12700">
                  <a:solidFill>
                    <a:srgbClr val="000000"/>
                  </a:solidFill>
                  <a:round/>
                  <a:headEnd/>
                  <a:tailEnd/>
                </a:ln>
              </p:spPr>
              <p:txBody>
                <a:bodyPr wrap="none" anchor="ctr"/>
                <a:lstStyle/>
                <a:p>
                  <a:endParaRPr lang="en-US"/>
                </a:p>
              </p:txBody>
            </p:sp>
            <p:sp>
              <p:nvSpPr>
                <p:cNvPr id="17664" name="Line 102"/>
                <p:cNvSpPr>
                  <a:spLocks noChangeShapeType="1"/>
                </p:cNvSpPr>
                <p:nvPr/>
              </p:nvSpPr>
              <p:spPr bwMode="auto">
                <a:xfrm>
                  <a:off x="2927" y="2827"/>
                  <a:ext cx="4" cy="4"/>
                </a:xfrm>
                <a:prstGeom prst="line">
                  <a:avLst/>
                </a:prstGeom>
                <a:noFill/>
                <a:ln w="12700">
                  <a:solidFill>
                    <a:srgbClr val="000000"/>
                  </a:solidFill>
                  <a:round/>
                  <a:headEnd/>
                  <a:tailEnd/>
                </a:ln>
              </p:spPr>
              <p:txBody>
                <a:bodyPr wrap="none" anchor="ctr"/>
                <a:lstStyle/>
                <a:p>
                  <a:endParaRPr lang="en-US"/>
                </a:p>
              </p:txBody>
            </p:sp>
            <p:sp>
              <p:nvSpPr>
                <p:cNvPr id="17665" name="Freeform 103"/>
                <p:cNvSpPr>
                  <a:spLocks/>
                </p:cNvSpPr>
                <p:nvPr/>
              </p:nvSpPr>
              <p:spPr bwMode="auto">
                <a:xfrm>
                  <a:off x="2926" y="2689"/>
                  <a:ext cx="79" cy="134"/>
                </a:xfrm>
                <a:custGeom>
                  <a:avLst/>
                  <a:gdLst>
                    <a:gd name="T0" fmla="*/ 72 w 79"/>
                    <a:gd name="T1" fmla="*/ 0 h 134"/>
                    <a:gd name="T2" fmla="*/ 74 w 79"/>
                    <a:gd name="T3" fmla="*/ 2 h 134"/>
                    <a:gd name="T4" fmla="*/ 76 w 79"/>
                    <a:gd name="T5" fmla="*/ 4 h 134"/>
                    <a:gd name="T6" fmla="*/ 76 w 79"/>
                    <a:gd name="T7" fmla="*/ 6 h 134"/>
                    <a:gd name="T8" fmla="*/ 78 w 79"/>
                    <a:gd name="T9" fmla="*/ 8 h 134"/>
                    <a:gd name="T10" fmla="*/ 78 w 79"/>
                    <a:gd name="T11" fmla="*/ 11 h 134"/>
                    <a:gd name="T12" fmla="*/ 78 w 79"/>
                    <a:gd name="T13" fmla="*/ 15 h 134"/>
                    <a:gd name="T14" fmla="*/ 78 w 79"/>
                    <a:gd name="T15" fmla="*/ 19 h 134"/>
                    <a:gd name="T16" fmla="*/ 78 w 79"/>
                    <a:gd name="T17" fmla="*/ 23 h 134"/>
                    <a:gd name="T18" fmla="*/ 78 w 79"/>
                    <a:gd name="T19" fmla="*/ 27 h 134"/>
                    <a:gd name="T20" fmla="*/ 76 w 79"/>
                    <a:gd name="T21" fmla="*/ 33 h 134"/>
                    <a:gd name="T22" fmla="*/ 74 w 79"/>
                    <a:gd name="T23" fmla="*/ 36 h 134"/>
                    <a:gd name="T24" fmla="*/ 74 w 79"/>
                    <a:gd name="T25" fmla="*/ 42 h 134"/>
                    <a:gd name="T26" fmla="*/ 72 w 79"/>
                    <a:gd name="T27" fmla="*/ 48 h 134"/>
                    <a:gd name="T28" fmla="*/ 68 w 79"/>
                    <a:gd name="T29" fmla="*/ 55 h 134"/>
                    <a:gd name="T30" fmla="*/ 66 w 79"/>
                    <a:gd name="T31" fmla="*/ 60 h 134"/>
                    <a:gd name="T32" fmla="*/ 64 w 79"/>
                    <a:gd name="T33" fmla="*/ 66 h 134"/>
                    <a:gd name="T34" fmla="*/ 60 w 79"/>
                    <a:gd name="T35" fmla="*/ 72 h 134"/>
                    <a:gd name="T36" fmla="*/ 59 w 79"/>
                    <a:gd name="T37" fmla="*/ 78 h 134"/>
                    <a:gd name="T38" fmla="*/ 55 w 79"/>
                    <a:gd name="T39" fmla="*/ 81 h 134"/>
                    <a:gd name="T40" fmla="*/ 51 w 79"/>
                    <a:gd name="T41" fmla="*/ 87 h 134"/>
                    <a:gd name="T42" fmla="*/ 47 w 79"/>
                    <a:gd name="T43" fmla="*/ 94 h 134"/>
                    <a:gd name="T44" fmla="*/ 44 w 79"/>
                    <a:gd name="T45" fmla="*/ 100 h 134"/>
                    <a:gd name="T46" fmla="*/ 40 w 79"/>
                    <a:gd name="T47" fmla="*/ 103 h 134"/>
                    <a:gd name="T48" fmla="*/ 36 w 79"/>
                    <a:gd name="T49" fmla="*/ 107 h 134"/>
                    <a:gd name="T50" fmla="*/ 34 w 79"/>
                    <a:gd name="T51" fmla="*/ 113 h 134"/>
                    <a:gd name="T52" fmla="*/ 30 w 79"/>
                    <a:gd name="T53" fmla="*/ 117 h 134"/>
                    <a:gd name="T54" fmla="*/ 26 w 79"/>
                    <a:gd name="T55" fmla="*/ 119 h 134"/>
                    <a:gd name="T56" fmla="*/ 22 w 79"/>
                    <a:gd name="T57" fmla="*/ 122 h 134"/>
                    <a:gd name="T58" fmla="*/ 19 w 79"/>
                    <a:gd name="T59" fmla="*/ 124 h 134"/>
                    <a:gd name="T60" fmla="*/ 15 w 79"/>
                    <a:gd name="T61" fmla="*/ 129 h 134"/>
                    <a:gd name="T62" fmla="*/ 13 w 79"/>
                    <a:gd name="T63" fmla="*/ 129 h 134"/>
                    <a:gd name="T64" fmla="*/ 9 w 79"/>
                    <a:gd name="T65" fmla="*/ 131 h 134"/>
                    <a:gd name="T66" fmla="*/ 7 w 79"/>
                    <a:gd name="T67" fmla="*/ 131 h 134"/>
                    <a:gd name="T68" fmla="*/ 4 w 79"/>
                    <a:gd name="T69" fmla="*/ 133 h 134"/>
                    <a:gd name="T70" fmla="*/ 2 w 79"/>
                    <a:gd name="T71" fmla="*/ 131 h 134"/>
                    <a:gd name="T72" fmla="*/ 0 w 79"/>
                    <a:gd name="T73" fmla="*/ 131 h 134"/>
                    <a:gd name="T74" fmla="*/ 17 w 79"/>
                    <a:gd name="T75" fmla="*/ 98 h 134"/>
                    <a:gd name="T76" fmla="*/ 36 w 79"/>
                    <a:gd name="T77" fmla="*/ 66 h 134"/>
                    <a:gd name="T78" fmla="*/ 55 w 79"/>
                    <a:gd name="T79" fmla="*/ 33 h 134"/>
                    <a:gd name="T80" fmla="*/ 72 w 79"/>
                    <a:gd name="T81" fmla="*/ 0 h 1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
                    <a:gd name="T124" fmla="*/ 0 h 134"/>
                    <a:gd name="T125" fmla="*/ 79 w 79"/>
                    <a:gd name="T126" fmla="*/ 134 h 1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 h="134">
                      <a:moveTo>
                        <a:pt x="72" y="0"/>
                      </a:moveTo>
                      <a:lnTo>
                        <a:pt x="74" y="2"/>
                      </a:lnTo>
                      <a:lnTo>
                        <a:pt x="76" y="4"/>
                      </a:lnTo>
                      <a:lnTo>
                        <a:pt x="76" y="6"/>
                      </a:lnTo>
                      <a:lnTo>
                        <a:pt x="78" y="8"/>
                      </a:lnTo>
                      <a:lnTo>
                        <a:pt x="78" y="11"/>
                      </a:lnTo>
                      <a:lnTo>
                        <a:pt x="78" y="15"/>
                      </a:lnTo>
                      <a:lnTo>
                        <a:pt x="78" y="19"/>
                      </a:lnTo>
                      <a:lnTo>
                        <a:pt x="78" y="23"/>
                      </a:lnTo>
                      <a:lnTo>
                        <a:pt x="78" y="27"/>
                      </a:lnTo>
                      <a:lnTo>
                        <a:pt x="76" y="33"/>
                      </a:lnTo>
                      <a:lnTo>
                        <a:pt x="74" y="36"/>
                      </a:lnTo>
                      <a:lnTo>
                        <a:pt x="74" y="42"/>
                      </a:lnTo>
                      <a:lnTo>
                        <a:pt x="72" y="48"/>
                      </a:lnTo>
                      <a:lnTo>
                        <a:pt x="68" y="55"/>
                      </a:lnTo>
                      <a:lnTo>
                        <a:pt x="66" y="60"/>
                      </a:lnTo>
                      <a:lnTo>
                        <a:pt x="64" y="66"/>
                      </a:lnTo>
                      <a:lnTo>
                        <a:pt x="60" y="72"/>
                      </a:lnTo>
                      <a:lnTo>
                        <a:pt x="59" y="78"/>
                      </a:lnTo>
                      <a:lnTo>
                        <a:pt x="55" y="81"/>
                      </a:lnTo>
                      <a:lnTo>
                        <a:pt x="51" y="87"/>
                      </a:lnTo>
                      <a:lnTo>
                        <a:pt x="47" y="94"/>
                      </a:lnTo>
                      <a:lnTo>
                        <a:pt x="44" y="100"/>
                      </a:lnTo>
                      <a:lnTo>
                        <a:pt x="40" y="103"/>
                      </a:lnTo>
                      <a:lnTo>
                        <a:pt x="36" y="107"/>
                      </a:lnTo>
                      <a:lnTo>
                        <a:pt x="34" y="113"/>
                      </a:lnTo>
                      <a:lnTo>
                        <a:pt x="30" y="117"/>
                      </a:lnTo>
                      <a:lnTo>
                        <a:pt x="26" y="119"/>
                      </a:lnTo>
                      <a:lnTo>
                        <a:pt x="22" y="122"/>
                      </a:lnTo>
                      <a:lnTo>
                        <a:pt x="19" y="124"/>
                      </a:lnTo>
                      <a:lnTo>
                        <a:pt x="15" y="129"/>
                      </a:lnTo>
                      <a:lnTo>
                        <a:pt x="13" y="129"/>
                      </a:lnTo>
                      <a:lnTo>
                        <a:pt x="9" y="131"/>
                      </a:lnTo>
                      <a:lnTo>
                        <a:pt x="7" y="131"/>
                      </a:lnTo>
                      <a:lnTo>
                        <a:pt x="4" y="133"/>
                      </a:lnTo>
                      <a:lnTo>
                        <a:pt x="2" y="131"/>
                      </a:lnTo>
                      <a:lnTo>
                        <a:pt x="0" y="131"/>
                      </a:lnTo>
                      <a:lnTo>
                        <a:pt x="17" y="98"/>
                      </a:lnTo>
                      <a:lnTo>
                        <a:pt x="36" y="66"/>
                      </a:lnTo>
                      <a:lnTo>
                        <a:pt x="55" y="33"/>
                      </a:lnTo>
                      <a:lnTo>
                        <a:pt x="72" y="0"/>
                      </a:lnTo>
                    </a:path>
                  </a:pathLst>
                </a:custGeom>
                <a:solidFill>
                  <a:srgbClr val="000000"/>
                </a:solidFill>
                <a:ln w="12700" cap="rnd" cmpd="sng">
                  <a:noFill/>
                  <a:prstDash val="solid"/>
                  <a:round/>
                  <a:headEnd type="none" w="med" len="med"/>
                  <a:tailEnd type="none" w="med" len="med"/>
                </a:ln>
              </p:spPr>
              <p:txBody>
                <a:bodyPr/>
                <a:lstStyle/>
                <a:p>
                  <a:endParaRPr lang="en-US"/>
                </a:p>
              </p:txBody>
            </p:sp>
            <p:sp>
              <p:nvSpPr>
                <p:cNvPr id="17666" name="Line 104"/>
                <p:cNvSpPr>
                  <a:spLocks noChangeShapeType="1"/>
                </p:cNvSpPr>
                <p:nvPr/>
              </p:nvSpPr>
              <p:spPr bwMode="auto">
                <a:xfrm>
                  <a:off x="3005" y="2690"/>
                  <a:ext cx="4" cy="4"/>
                </a:xfrm>
                <a:prstGeom prst="line">
                  <a:avLst/>
                </a:prstGeom>
                <a:noFill/>
                <a:ln w="12700">
                  <a:solidFill>
                    <a:srgbClr val="000000"/>
                  </a:solidFill>
                  <a:round/>
                  <a:headEnd/>
                  <a:tailEnd/>
                </a:ln>
              </p:spPr>
              <p:txBody>
                <a:bodyPr wrap="none" anchor="ctr"/>
                <a:lstStyle/>
                <a:p>
                  <a:endParaRPr lang="en-US"/>
                </a:p>
              </p:txBody>
            </p:sp>
            <p:sp>
              <p:nvSpPr>
                <p:cNvPr id="17667" name="Line 105"/>
                <p:cNvSpPr>
                  <a:spLocks noChangeShapeType="1"/>
                </p:cNvSpPr>
                <p:nvPr/>
              </p:nvSpPr>
              <p:spPr bwMode="auto">
                <a:xfrm>
                  <a:off x="3007" y="2692"/>
                  <a:ext cx="4" cy="4"/>
                </a:xfrm>
                <a:prstGeom prst="line">
                  <a:avLst/>
                </a:prstGeom>
                <a:noFill/>
                <a:ln w="12700">
                  <a:solidFill>
                    <a:srgbClr val="000000"/>
                  </a:solidFill>
                  <a:round/>
                  <a:headEnd/>
                  <a:tailEnd/>
                </a:ln>
              </p:spPr>
              <p:txBody>
                <a:bodyPr wrap="none" anchor="ctr"/>
                <a:lstStyle/>
                <a:p>
                  <a:endParaRPr lang="en-US"/>
                </a:p>
              </p:txBody>
            </p:sp>
            <p:sp>
              <p:nvSpPr>
                <p:cNvPr id="17668" name="Line 106"/>
                <p:cNvSpPr>
                  <a:spLocks noChangeShapeType="1"/>
                </p:cNvSpPr>
                <p:nvPr/>
              </p:nvSpPr>
              <p:spPr bwMode="auto">
                <a:xfrm>
                  <a:off x="3010" y="2693"/>
                  <a:ext cx="0" cy="6"/>
                </a:xfrm>
                <a:prstGeom prst="line">
                  <a:avLst/>
                </a:prstGeom>
                <a:noFill/>
                <a:ln w="12700">
                  <a:solidFill>
                    <a:srgbClr val="000000"/>
                  </a:solidFill>
                  <a:round/>
                  <a:headEnd/>
                  <a:tailEnd/>
                </a:ln>
              </p:spPr>
              <p:txBody>
                <a:bodyPr wrap="none" anchor="ctr"/>
                <a:lstStyle/>
                <a:p>
                  <a:endParaRPr lang="en-US"/>
                </a:p>
              </p:txBody>
            </p:sp>
            <p:sp>
              <p:nvSpPr>
                <p:cNvPr id="17669" name="Line 107"/>
                <p:cNvSpPr>
                  <a:spLocks noChangeShapeType="1"/>
                </p:cNvSpPr>
                <p:nvPr/>
              </p:nvSpPr>
              <p:spPr bwMode="auto">
                <a:xfrm>
                  <a:off x="3009" y="2696"/>
                  <a:ext cx="4" cy="4"/>
                </a:xfrm>
                <a:prstGeom prst="line">
                  <a:avLst/>
                </a:prstGeom>
                <a:noFill/>
                <a:ln w="12700">
                  <a:solidFill>
                    <a:srgbClr val="000000"/>
                  </a:solidFill>
                  <a:round/>
                  <a:headEnd/>
                  <a:tailEnd/>
                </a:ln>
              </p:spPr>
              <p:txBody>
                <a:bodyPr wrap="none" anchor="ctr"/>
                <a:lstStyle/>
                <a:p>
                  <a:endParaRPr lang="en-US"/>
                </a:p>
              </p:txBody>
            </p:sp>
            <p:sp>
              <p:nvSpPr>
                <p:cNvPr id="17670" name="Line 108"/>
                <p:cNvSpPr>
                  <a:spLocks noChangeShapeType="1"/>
                </p:cNvSpPr>
                <p:nvPr/>
              </p:nvSpPr>
              <p:spPr bwMode="auto">
                <a:xfrm>
                  <a:off x="3012" y="2697"/>
                  <a:ext cx="0" cy="7"/>
                </a:xfrm>
                <a:prstGeom prst="line">
                  <a:avLst/>
                </a:prstGeom>
                <a:noFill/>
                <a:ln w="12700">
                  <a:solidFill>
                    <a:srgbClr val="000000"/>
                  </a:solidFill>
                  <a:round/>
                  <a:headEnd/>
                  <a:tailEnd/>
                </a:ln>
              </p:spPr>
              <p:txBody>
                <a:bodyPr wrap="none" anchor="ctr"/>
                <a:lstStyle/>
                <a:p>
                  <a:endParaRPr lang="en-US"/>
                </a:p>
              </p:txBody>
            </p:sp>
            <p:sp>
              <p:nvSpPr>
                <p:cNvPr id="17671" name="Line 109"/>
                <p:cNvSpPr>
                  <a:spLocks noChangeShapeType="1"/>
                </p:cNvSpPr>
                <p:nvPr/>
              </p:nvSpPr>
              <p:spPr bwMode="auto">
                <a:xfrm>
                  <a:off x="3012" y="2704"/>
                  <a:ext cx="0" cy="0"/>
                </a:xfrm>
                <a:prstGeom prst="line">
                  <a:avLst/>
                </a:prstGeom>
                <a:noFill/>
                <a:ln w="12700">
                  <a:solidFill>
                    <a:srgbClr val="000000"/>
                  </a:solidFill>
                  <a:round/>
                  <a:headEnd/>
                  <a:tailEnd/>
                </a:ln>
              </p:spPr>
              <p:txBody>
                <a:bodyPr wrap="none" anchor="ctr"/>
                <a:lstStyle/>
                <a:p>
                  <a:endParaRPr lang="en-US"/>
                </a:p>
              </p:txBody>
            </p:sp>
            <p:sp>
              <p:nvSpPr>
                <p:cNvPr id="17672" name="Line 110"/>
                <p:cNvSpPr>
                  <a:spLocks noChangeShapeType="1"/>
                </p:cNvSpPr>
                <p:nvPr/>
              </p:nvSpPr>
              <p:spPr bwMode="auto">
                <a:xfrm>
                  <a:off x="3012" y="2705"/>
                  <a:ext cx="0" cy="7"/>
                </a:xfrm>
                <a:prstGeom prst="line">
                  <a:avLst/>
                </a:prstGeom>
                <a:noFill/>
                <a:ln w="12700">
                  <a:solidFill>
                    <a:srgbClr val="000000"/>
                  </a:solidFill>
                  <a:round/>
                  <a:headEnd/>
                  <a:tailEnd/>
                </a:ln>
              </p:spPr>
              <p:txBody>
                <a:bodyPr wrap="none" anchor="ctr"/>
                <a:lstStyle/>
                <a:p>
                  <a:endParaRPr lang="en-US"/>
                </a:p>
              </p:txBody>
            </p:sp>
            <p:sp>
              <p:nvSpPr>
                <p:cNvPr id="17673" name="Line 111"/>
                <p:cNvSpPr>
                  <a:spLocks noChangeShapeType="1"/>
                </p:cNvSpPr>
                <p:nvPr/>
              </p:nvSpPr>
              <p:spPr bwMode="auto">
                <a:xfrm>
                  <a:off x="3012" y="2709"/>
                  <a:ext cx="0" cy="7"/>
                </a:xfrm>
                <a:prstGeom prst="line">
                  <a:avLst/>
                </a:prstGeom>
                <a:noFill/>
                <a:ln w="12700">
                  <a:solidFill>
                    <a:srgbClr val="000000"/>
                  </a:solidFill>
                  <a:round/>
                  <a:headEnd/>
                  <a:tailEnd/>
                </a:ln>
              </p:spPr>
              <p:txBody>
                <a:bodyPr wrap="none" anchor="ctr"/>
                <a:lstStyle/>
                <a:p>
                  <a:endParaRPr lang="en-US"/>
                </a:p>
              </p:txBody>
            </p:sp>
            <p:sp>
              <p:nvSpPr>
                <p:cNvPr id="17674" name="Line 112"/>
                <p:cNvSpPr>
                  <a:spLocks noChangeShapeType="1"/>
                </p:cNvSpPr>
                <p:nvPr/>
              </p:nvSpPr>
              <p:spPr bwMode="auto">
                <a:xfrm>
                  <a:off x="3012" y="2713"/>
                  <a:ext cx="0" cy="7"/>
                </a:xfrm>
                <a:prstGeom prst="line">
                  <a:avLst/>
                </a:prstGeom>
                <a:noFill/>
                <a:ln w="12700">
                  <a:solidFill>
                    <a:srgbClr val="000000"/>
                  </a:solidFill>
                  <a:round/>
                  <a:headEnd/>
                  <a:tailEnd/>
                </a:ln>
              </p:spPr>
              <p:txBody>
                <a:bodyPr wrap="none" anchor="ctr"/>
                <a:lstStyle/>
                <a:p>
                  <a:endParaRPr lang="en-US"/>
                </a:p>
              </p:txBody>
            </p:sp>
            <p:sp>
              <p:nvSpPr>
                <p:cNvPr id="17675" name="Line 113"/>
                <p:cNvSpPr>
                  <a:spLocks noChangeShapeType="1"/>
                </p:cNvSpPr>
                <p:nvPr/>
              </p:nvSpPr>
              <p:spPr bwMode="auto">
                <a:xfrm flipH="1">
                  <a:off x="3006" y="2722"/>
                  <a:ext cx="9" cy="3"/>
                </a:xfrm>
                <a:prstGeom prst="line">
                  <a:avLst/>
                </a:prstGeom>
                <a:noFill/>
                <a:ln w="12700">
                  <a:solidFill>
                    <a:srgbClr val="000000"/>
                  </a:solidFill>
                  <a:round/>
                  <a:headEnd/>
                  <a:tailEnd/>
                </a:ln>
              </p:spPr>
              <p:txBody>
                <a:bodyPr wrap="none" anchor="ctr"/>
                <a:lstStyle/>
                <a:p>
                  <a:endParaRPr lang="en-US"/>
                </a:p>
              </p:txBody>
            </p:sp>
            <p:sp>
              <p:nvSpPr>
                <p:cNvPr id="17676" name="Line 114"/>
                <p:cNvSpPr>
                  <a:spLocks noChangeShapeType="1"/>
                </p:cNvSpPr>
                <p:nvPr/>
              </p:nvSpPr>
              <p:spPr bwMode="auto">
                <a:xfrm flipV="1">
                  <a:off x="3007" y="2720"/>
                  <a:ext cx="3" cy="14"/>
                </a:xfrm>
                <a:prstGeom prst="line">
                  <a:avLst/>
                </a:prstGeom>
                <a:noFill/>
                <a:ln w="12700">
                  <a:solidFill>
                    <a:srgbClr val="000000"/>
                  </a:solidFill>
                  <a:round/>
                  <a:headEnd/>
                  <a:tailEnd/>
                </a:ln>
              </p:spPr>
              <p:txBody>
                <a:bodyPr wrap="none" anchor="ctr"/>
                <a:lstStyle/>
                <a:p>
                  <a:endParaRPr lang="en-US"/>
                </a:p>
              </p:txBody>
            </p:sp>
            <p:sp>
              <p:nvSpPr>
                <p:cNvPr id="17677" name="Line 115"/>
                <p:cNvSpPr>
                  <a:spLocks noChangeShapeType="1"/>
                </p:cNvSpPr>
                <p:nvPr/>
              </p:nvSpPr>
              <p:spPr bwMode="auto">
                <a:xfrm>
                  <a:off x="3008" y="2731"/>
                  <a:ext cx="0" cy="1"/>
                </a:xfrm>
                <a:prstGeom prst="line">
                  <a:avLst/>
                </a:prstGeom>
                <a:noFill/>
                <a:ln w="12700">
                  <a:solidFill>
                    <a:srgbClr val="000000"/>
                  </a:solidFill>
                  <a:round/>
                  <a:headEnd/>
                  <a:tailEnd/>
                </a:ln>
              </p:spPr>
              <p:txBody>
                <a:bodyPr wrap="none" anchor="ctr"/>
                <a:lstStyle/>
                <a:p>
                  <a:endParaRPr lang="en-US"/>
                </a:p>
              </p:txBody>
            </p:sp>
            <p:sp>
              <p:nvSpPr>
                <p:cNvPr id="17678" name="Line 116"/>
                <p:cNvSpPr>
                  <a:spLocks noChangeShapeType="1"/>
                </p:cNvSpPr>
                <p:nvPr/>
              </p:nvSpPr>
              <p:spPr bwMode="auto">
                <a:xfrm>
                  <a:off x="3008" y="2738"/>
                  <a:ext cx="0" cy="3"/>
                </a:xfrm>
                <a:prstGeom prst="line">
                  <a:avLst/>
                </a:prstGeom>
                <a:noFill/>
                <a:ln w="12700">
                  <a:solidFill>
                    <a:srgbClr val="000000"/>
                  </a:solidFill>
                  <a:round/>
                  <a:headEnd/>
                  <a:tailEnd/>
                </a:ln>
              </p:spPr>
              <p:txBody>
                <a:bodyPr wrap="none" anchor="ctr"/>
                <a:lstStyle/>
                <a:p>
                  <a:endParaRPr lang="en-US"/>
                </a:p>
              </p:txBody>
            </p:sp>
            <p:sp>
              <p:nvSpPr>
                <p:cNvPr id="17679" name="Line 117"/>
                <p:cNvSpPr>
                  <a:spLocks noChangeShapeType="1"/>
                </p:cNvSpPr>
                <p:nvPr/>
              </p:nvSpPr>
              <p:spPr bwMode="auto">
                <a:xfrm flipV="1">
                  <a:off x="3000" y="2736"/>
                  <a:ext cx="6" cy="17"/>
                </a:xfrm>
                <a:prstGeom prst="line">
                  <a:avLst/>
                </a:prstGeom>
                <a:noFill/>
                <a:ln w="12700">
                  <a:solidFill>
                    <a:srgbClr val="000000"/>
                  </a:solidFill>
                  <a:round/>
                  <a:headEnd/>
                  <a:tailEnd/>
                </a:ln>
              </p:spPr>
              <p:txBody>
                <a:bodyPr wrap="none" anchor="ctr"/>
                <a:lstStyle/>
                <a:p>
                  <a:endParaRPr lang="en-US"/>
                </a:p>
              </p:txBody>
            </p:sp>
            <p:sp>
              <p:nvSpPr>
                <p:cNvPr id="17680" name="Line 118"/>
                <p:cNvSpPr>
                  <a:spLocks noChangeShapeType="1"/>
                </p:cNvSpPr>
                <p:nvPr/>
              </p:nvSpPr>
              <p:spPr bwMode="auto">
                <a:xfrm flipH="1">
                  <a:off x="2996" y="2751"/>
                  <a:ext cx="9" cy="3"/>
                </a:xfrm>
                <a:prstGeom prst="line">
                  <a:avLst/>
                </a:prstGeom>
                <a:noFill/>
                <a:ln w="12700">
                  <a:solidFill>
                    <a:srgbClr val="000000"/>
                  </a:solidFill>
                  <a:round/>
                  <a:headEnd/>
                  <a:tailEnd/>
                </a:ln>
              </p:spPr>
              <p:txBody>
                <a:bodyPr wrap="none" anchor="ctr"/>
                <a:lstStyle/>
                <a:p>
                  <a:endParaRPr lang="en-US"/>
                </a:p>
              </p:txBody>
            </p:sp>
            <p:sp>
              <p:nvSpPr>
                <p:cNvPr id="17681" name="Line 119"/>
                <p:cNvSpPr>
                  <a:spLocks noChangeShapeType="1"/>
                </p:cNvSpPr>
                <p:nvPr/>
              </p:nvSpPr>
              <p:spPr bwMode="auto">
                <a:xfrm flipH="1">
                  <a:off x="2993" y="2757"/>
                  <a:ext cx="9" cy="3"/>
                </a:xfrm>
                <a:prstGeom prst="line">
                  <a:avLst/>
                </a:prstGeom>
                <a:noFill/>
                <a:ln w="12700">
                  <a:solidFill>
                    <a:srgbClr val="000000"/>
                  </a:solidFill>
                  <a:round/>
                  <a:headEnd/>
                  <a:tailEnd/>
                </a:ln>
              </p:spPr>
              <p:txBody>
                <a:bodyPr wrap="none" anchor="ctr"/>
                <a:lstStyle/>
                <a:p>
                  <a:endParaRPr lang="en-US"/>
                </a:p>
              </p:txBody>
            </p:sp>
            <p:sp>
              <p:nvSpPr>
                <p:cNvPr id="17682" name="Line 120"/>
                <p:cNvSpPr>
                  <a:spLocks noChangeShapeType="1"/>
                </p:cNvSpPr>
                <p:nvPr/>
              </p:nvSpPr>
              <p:spPr bwMode="auto">
                <a:xfrm flipV="1">
                  <a:off x="2992" y="2755"/>
                  <a:ext cx="6" cy="16"/>
                </a:xfrm>
                <a:prstGeom prst="line">
                  <a:avLst/>
                </a:prstGeom>
                <a:noFill/>
                <a:ln w="12700">
                  <a:solidFill>
                    <a:srgbClr val="000000"/>
                  </a:solidFill>
                  <a:round/>
                  <a:headEnd/>
                  <a:tailEnd/>
                </a:ln>
              </p:spPr>
              <p:txBody>
                <a:bodyPr wrap="none" anchor="ctr"/>
                <a:lstStyle/>
                <a:p>
                  <a:endParaRPr lang="en-US"/>
                </a:p>
              </p:txBody>
            </p:sp>
            <p:sp>
              <p:nvSpPr>
                <p:cNvPr id="17683" name="Line 121"/>
                <p:cNvSpPr>
                  <a:spLocks noChangeShapeType="1"/>
                </p:cNvSpPr>
                <p:nvPr/>
              </p:nvSpPr>
              <p:spPr bwMode="auto">
                <a:xfrm flipH="1">
                  <a:off x="2987" y="2769"/>
                  <a:ext cx="9" cy="3"/>
                </a:xfrm>
                <a:prstGeom prst="line">
                  <a:avLst/>
                </a:prstGeom>
                <a:noFill/>
                <a:ln w="12700">
                  <a:solidFill>
                    <a:srgbClr val="000000"/>
                  </a:solidFill>
                  <a:round/>
                  <a:headEnd/>
                  <a:tailEnd/>
                </a:ln>
              </p:spPr>
              <p:txBody>
                <a:bodyPr wrap="none" anchor="ctr"/>
                <a:lstStyle/>
                <a:p>
                  <a:endParaRPr lang="en-US"/>
                </a:p>
              </p:txBody>
            </p:sp>
            <p:sp>
              <p:nvSpPr>
                <p:cNvPr id="17684" name="Line 122"/>
                <p:cNvSpPr>
                  <a:spLocks noChangeShapeType="1"/>
                </p:cNvSpPr>
                <p:nvPr/>
              </p:nvSpPr>
              <p:spPr bwMode="auto">
                <a:xfrm flipV="1">
                  <a:off x="2986" y="2767"/>
                  <a:ext cx="6" cy="14"/>
                </a:xfrm>
                <a:prstGeom prst="line">
                  <a:avLst/>
                </a:prstGeom>
                <a:noFill/>
                <a:ln w="12700">
                  <a:solidFill>
                    <a:srgbClr val="000000"/>
                  </a:solidFill>
                  <a:round/>
                  <a:headEnd/>
                  <a:tailEnd/>
                </a:ln>
              </p:spPr>
              <p:txBody>
                <a:bodyPr wrap="none" anchor="ctr"/>
                <a:lstStyle/>
                <a:p>
                  <a:endParaRPr lang="en-US"/>
                </a:p>
              </p:txBody>
            </p:sp>
            <p:sp>
              <p:nvSpPr>
                <p:cNvPr id="17685" name="Line 123"/>
                <p:cNvSpPr>
                  <a:spLocks noChangeShapeType="1"/>
                </p:cNvSpPr>
                <p:nvPr/>
              </p:nvSpPr>
              <p:spPr bwMode="auto">
                <a:xfrm flipV="1">
                  <a:off x="2982" y="2771"/>
                  <a:ext cx="6" cy="17"/>
                </a:xfrm>
                <a:prstGeom prst="line">
                  <a:avLst/>
                </a:prstGeom>
                <a:noFill/>
                <a:ln w="12700">
                  <a:solidFill>
                    <a:srgbClr val="000000"/>
                  </a:solidFill>
                  <a:round/>
                  <a:headEnd/>
                  <a:tailEnd/>
                </a:ln>
              </p:spPr>
              <p:txBody>
                <a:bodyPr wrap="none" anchor="ctr"/>
                <a:lstStyle/>
                <a:p>
                  <a:endParaRPr lang="en-US"/>
                </a:p>
              </p:txBody>
            </p:sp>
            <p:sp>
              <p:nvSpPr>
                <p:cNvPr id="17686" name="Line 124"/>
                <p:cNvSpPr>
                  <a:spLocks noChangeShapeType="1"/>
                </p:cNvSpPr>
                <p:nvPr/>
              </p:nvSpPr>
              <p:spPr bwMode="auto">
                <a:xfrm flipV="1">
                  <a:off x="2978" y="2778"/>
                  <a:ext cx="5" cy="16"/>
                </a:xfrm>
                <a:prstGeom prst="line">
                  <a:avLst/>
                </a:prstGeom>
                <a:noFill/>
                <a:ln w="12700">
                  <a:solidFill>
                    <a:srgbClr val="000000"/>
                  </a:solidFill>
                  <a:round/>
                  <a:headEnd/>
                  <a:tailEnd/>
                </a:ln>
              </p:spPr>
              <p:txBody>
                <a:bodyPr wrap="none" anchor="ctr"/>
                <a:lstStyle/>
                <a:p>
                  <a:endParaRPr lang="en-US"/>
                </a:p>
              </p:txBody>
            </p:sp>
            <p:sp>
              <p:nvSpPr>
                <p:cNvPr id="17687" name="Line 125"/>
                <p:cNvSpPr>
                  <a:spLocks noChangeShapeType="1"/>
                </p:cNvSpPr>
                <p:nvPr/>
              </p:nvSpPr>
              <p:spPr bwMode="auto">
                <a:xfrm flipV="1">
                  <a:off x="2974" y="2784"/>
                  <a:ext cx="5" cy="16"/>
                </a:xfrm>
                <a:prstGeom prst="line">
                  <a:avLst/>
                </a:prstGeom>
                <a:noFill/>
                <a:ln w="12700">
                  <a:solidFill>
                    <a:srgbClr val="000000"/>
                  </a:solidFill>
                  <a:round/>
                  <a:headEnd/>
                  <a:tailEnd/>
                </a:ln>
              </p:spPr>
              <p:txBody>
                <a:bodyPr wrap="none" anchor="ctr"/>
                <a:lstStyle/>
                <a:p>
                  <a:endParaRPr lang="en-US"/>
                </a:p>
              </p:txBody>
            </p:sp>
            <p:sp>
              <p:nvSpPr>
                <p:cNvPr id="17688" name="Line 126"/>
                <p:cNvSpPr>
                  <a:spLocks noChangeShapeType="1"/>
                </p:cNvSpPr>
                <p:nvPr/>
              </p:nvSpPr>
              <p:spPr bwMode="auto">
                <a:xfrm flipV="1">
                  <a:off x="2970" y="2790"/>
                  <a:ext cx="6" cy="14"/>
                </a:xfrm>
                <a:prstGeom prst="line">
                  <a:avLst/>
                </a:prstGeom>
                <a:noFill/>
                <a:ln w="12700">
                  <a:solidFill>
                    <a:srgbClr val="000000"/>
                  </a:solidFill>
                  <a:round/>
                  <a:headEnd/>
                  <a:tailEnd/>
                </a:ln>
              </p:spPr>
              <p:txBody>
                <a:bodyPr wrap="none" anchor="ctr"/>
                <a:lstStyle/>
                <a:p>
                  <a:endParaRPr lang="en-US"/>
                </a:p>
              </p:txBody>
            </p:sp>
            <p:sp>
              <p:nvSpPr>
                <p:cNvPr id="17689" name="Line 127"/>
                <p:cNvSpPr>
                  <a:spLocks noChangeShapeType="1"/>
                </p:cNvSpPr>
                <p:nvPr/>
              </p:nvSpPr>
              <p:spPr bwMode="auto">
                <a:xfrm flipV="1">
                  <a:off x="2966" y="2794"/>
                  <a:ext cx="6" cy="14"/>
                </a:xfrm>
                <a:prstGeom prst="line">
                  <a:avLst/>
                </a:prstGeom>
                <a:noFill/>
                <a:ln w="12700">
                  <a:solidFill>
                    <a:srgbClr val="000000"/>
                  </a:solidFill>
                  <a:round/>
                  <a:headEnd/>
                  <a:tailEnd/>
                </a:ln>
              </p:spPr>
              <p:txBody>
                <a:bodyPr wrap="none" anchor="ctr"/>
                <a:lstStyle/>
                <a:p>
                  <a:endParaRPr lang="en-US"/>
                </a:p>
              </p:txBody>
            </p:sp>
            <p:sp>
              <p:nvSpPr>
                <p:cNvPr id="17690" name="Line 128"/>
                <p:cNvSpPr>
                  <a:spLocks noChangeShapeType="1"/>
                </p:cNvSpPr>
                <p:nvPr/>
              </p:nvSpPr>
              <p:spPr bwMode="auto">
                <a:xfrm flipH="1">
                  <a:off x="2961" y="2806"/>
                  <a:ext cx="9" cy="3"/>
                </a:xfrm>
                <a:prstGeom prst="line">
                  <a:avLst/>
                </a:prstGeom>
                <a:noFill/>
                <a:ln w="12700">
                  <a:solidFill>
                    <a:srgbClr val="000000"/>
                  </a:solidFill>
                  <a:round/>
                  <a:headEnd/>
                  <a:tailEnd/>
                </a:ln>
              </p:spPr>
              <p:txBody>
                <a:bodyPr wrap="none" anchor="ctr"/>
                <a:lstStyle/>
                <a:p>
                  <a:endParaRPr lang="en-US"/>
                </a:p>
              </p:txBody>
            </p:sp>
            <p:sp>
              <p:nvSpPr>
                <p:cNvPr id="17691" name="Line 129"/>
                <p:cNvSpPr>
                  <a:spLocks noChangeShapeType="1"/>
                </p:cNvSpPr>
                <p:nvPr/>
              </p:nvSpPr>
              <p:spPr bwMode="auto">
                <a:xfrm flipV="1">
                  <a:off x="2960" y="2805"/>
                  <a:ext cx="6" cy="13"/>
                </a:xfrm>
                <a:prstGeom prst="line">
                  <a:avLst/>
                </a:prstGeom>
                <a:noFill/>
                <a:ln w="12700">
                  <a:solidFill>
                    <a:srgbClr val="000000"/>
                  </a:solidFill>
                  <a:round/>
                  <a:headEnd/>
                  <a:tailEnd/>
                </a:ln>
              </p:spPr>
              <p:txBody>
                <a:bodyPr wrap="none" anchor="ctr"/>
                <a:lstStyle/>
                <a:p>
                  <a:endParaRPr lang="en-US"/>
                </a:p>
              </p:txBody>
            </p:sp>
            <p:sp>
              <p:nvSpPr>
                <p:cNvPr id="17692" name="Line 130"/>
                <p:cNvSpPr>
                  <a:spLocks noChangeShapeType="1"/>
                </p:cNvSpPr>
                <p:nvPr/>
              </p:nvSpPr>
              <p:spPr bwMode="auto">
                <a:xfrm flipV="1">
                  <a:off x="2955" y="2809"/>
                  <a:ext cx="7" cy="11"/>
                </a:xfrm>
                <a:prstGeom prst="line">
                  <a:avLst/>
                </a:prstGeom>
                <a:noFill/>
                <a:ln w="12700">
                  <a:solidFill>
                    <a:srgbClr val="000000"/>
                  </a:solidFill>
                  <a:round/>
                  <a:headEnd/>
                  <a:tailEnd/>
                </a:ln>
              </p:spPr>
              <p:txBody>
                <a:bodyPr wrap="none" anchor="ctr"/>
                <a:lstStyle/>
                <a:p>
                  <a:endParaRPr lang="en-US"/>
                </a:p>
              </p:txBody>
            </p:sp>
            <p:sp>
              <p:nvSpPr>
                <p:cNvPr id="17693" name="Line 131"/>
                <p:cNvSpPr>
                  <a:spLocks noChangeShapeType="1"/>
                </p:cNvSpPr>
                <p:nvPr/>
              </p:nvSpPr>
              <p:spPr bwMode="auto">
                <a:xfrm flipV="1">
                  <a:off x="2952" y="2811"/>
                  <a:ext cx="5" cy="13"/>
                </a:xfrm>
                <a:prstGeom prst="line">
                  <a:avLst/>
                </a:prstGeom>
                <a:noFill/>
                <a:ln w="12700">
                  <a:solidFill>
                    <a:srgbClr val="000000"/>
                  </a:solidFill>
                  <a:round/>
                  <a:headEnd/>
                  <a:tailEnd/>
                </a:ln>
              </p:spPr>
              <p:txBody>
                <a:bodyPr wrap="none" anchor="ctr"/>
                <a:lstStyle/>
                <a:p>
                  <a:endParaRPr lang="en-US"/>
                </a:p>
              </p:txBody>
            </p:sp>
            <p:sp>
              <p:nvSpPr>
                <p:cNvPr id="17694" name="Line 132"/>
                <p:cNvSpPr>
                  <a:spLocks noChangeShapeType="1"/>
                </p:cNvSpPr>
                <p:nvPr/>
              </p:nvSpPr>
              <p:spPr bwMode="auto">
                <a:xfrm flipV="1">
                  <a:off x="2947" y="2816"/>
                  <a:ext cx="6" cy="11"/>
                </a:xfrm>
                <a:prstGeom prst="line">
                  <a:avLst/>
                </a:prstGeom>
                <a:noFill/>
                <a:ln w="12700">
                  <a:solidFill>
                    <a:srgbClr val="000000"/>
                  </a:solidFill>
                  <a:round/>
                  <a:headEnd/>
                  <a:tailEnd/>
                </a:ln>
              </p:spPr>
              <p:txBody>
                <a:bodyPr wrap="none" anchor="ctr"/>
                <a:lstStyle/>
                <a:p>
                  <a:endParaRPr lang="en-US"/>
                </a:p>
              </p:txBody>
            </p:sp>
            <p:sp>
              <p:nvSpPr>
                <p:cNvPr id="17695" name="Line 133"/>
                <p:cNvSpPr>
                  <a:spLocks noChangeShapeType="1"/>
                </p:cNvSpPr>
                <p:nvPr/>
              </p:nvSpPr>
              <p:spPr bwMode="auto">
                <a:xfrm flipV="1">
                  <a:off x="2943" y="2817"/>
                  <a:ext cx="6" cy="14"/>
                </a:xfrm>
                <a:prstGeom prst="line">
                  <a:avLst/>
                </a:prstGeom>
                <a:noFill/>
                <a:ln w="12700">
                  <a:solidFill>
                    <a:srgbClr val="000000"/>
                  </a:solidFill>
                  <a:round/>
                  <a:headEnd/>
                  <a:tailEnd/>
                </a:ln>
              </p:spPr>
              <p:txBody>
                <a:bodyPr wrap="none" anchor="ctr"/>
                <a:lstStyle/>
                <a:p>
                  <a:endParaRPr lang="en-US"/>
                </a:p>
              </p:txBody>
            </p:sp>
            <p:sp>
              <p:nvSpPr>
                <p:cNvPr id="17696" name="Line 134"/>
                <p:cNvSpPr>
                  <a:spLocks noChangeShapeType="1"/>
                </p:cNvSpPr>
                <p:nvPr/>
              </p:nvSpPr>
              <p:spPr bwMode="auto">
                <a:xfrm flipH="1">
                  <a:off x="2936" y="2826"/>
                  <a:ext cx="14" cy="0"/>
                </a:xfrm>
                <a:prstGeom prst="line">
                  <a:avLst/>
                </a:prstGeom>
                <a:noFill/>
                <a:ln w="12700">
                  <a:solidFill>
                    <a:srgbClr val="000000"/>
                  </a:solidFill>
                  <a:round/>
                  <a:headEnd/>
                  <a:tailEnd/>
                </a:ln>
              </p:spPr>
              <p:txBody>
                <a:bodyPr wrap="none" anchor="ctr"/>
                <a:lstStyle/>
                <a:p>
                  <a:endParaRPr lang="en-US"/>
                </a:p>
              </p:txBody>
            </p:sp>
            <p:sp>
              <p:nvSpPr>
                <p:cNvPr id="17697" name="Line 135"/>
                <p:cNvSpPr>
                  <a:spLocks noChangeShapeType="1"/>
                </p:cNvSpPr>
                <p:nvPr/>
              </p:nvSpPr>
              <p:spPr bwMode="auto">
                <a:xfrm flipV="1">
                  <a:off x="2937" y="2822"/>
                  <a:ext cx="6" cy="11"/>
                </a:xfrm>
                <a:prstGeom prst="line">
                  <a:avLst/>
                </a:prstGeom>
                <a:noFill/>
                <a:ln w="12700">
                  <a:solidFill>
                    <a:srgbClr val="000000"/>
                  </a:solidFill>
                  <a:round/>
                  <a:headEnd/>
                  <a:tailEnd/>
                </a:ln>
              </p:spPr>
              <p:txBody>
                <a:bodyPr wrap="none" anchor="ctr"/>
                <a:lstStyle/>
                <a:p>
                  <a:endParaRPr lang="en-US"/>
                </a:p>
              </p:txBody>
            </p:sp>
            <p:sp>
              <p:nvSpPr>
                <p:cNvPr id="17698" name="Line 136"/>
                <p:cNvSpPr>
                  <a:spLocks noChangeShapeType="1"/>
                </p:cNvSpPr>
                <p:nvPr/>
              </p:nvSpPr>
              <p:spPr bwMode="auto">
                <a:xfrm flipH="1">
                  <a:off x="2930" y="2828"/>
                  <a:ext cx="14" cy="0"/>
                </a:xfrm>
                <a:prstGeom prst="line">
                  <a:avLst/>
                </a:prstGeom>
                <a:noFill/>
                <a:ln w="12700">
                  <a:solidFill>
                    <a:srgbClr val="000000"/>
                  </a:solidFill>
                  <a:round/>
                  <a:headEnd/>
                  <a:tailEnd/>
                </a:ln>
              </p:spPr>
              <p:txBody>
                <a:bodyPr wrap="none" anchor="ctr"/>
                <a:lstStyle/>
                <a:p>
                  <a:endParaRPr lang="en-US"/>
                </a:p>
              </p:txBody>
            </p:sp>
            <p:sp>
              <p:nvSpPr>
                <p:cNvPr id="17699" name="Line 137"/>
                <p:cNvSpPr>
                  <a:spLocks noChangeShapeType="1"/>
                </p:cNvSpPr>
                <p:nvPr/>
              </p:nvSpPr>
              <p:spPr bwMode="auto">
                <a:xfrm flipV="1">
                  <a:off x="2931" y="2824"/>
                  <a:ext cx="6" cy="11"/>
                </a:xfrm>
                <a:prstGeom prst="line">
                  <a:avLst/>
                </a:prstGeom>
                <a:noFill/>
                <a:ln w="12700">
                  <a:solidFill>
                    <a:srgbClr val="000000"/>
                  </a:solidFill>
                  <a:round/>
                  <a:headEnd/>
                  <a:tailEnd/>
                </a:ln>
              </p:spPr>
              <p:txBody>
                <a:bodyPr wrap="none" anchor="ctr"/>
                <a:lstStyle/>
                <a:p>
                  <a:endParaRPr lang="en-US"/>
                </a:p>
              </p:txBody>
            </p:sp>
            <p:sp>
              <p:nvSpPr>
                <p:cNvPr id="17700" name="Line 138"/>
                <p:cNvSpPr>
                  <a:spLocks noChangeShapeType="1"/>
                </p:cNvSpPr>
                <p:nvPr/>
              </p:nvSpPr>
              <p:spPr bwMode="auto">
                <a:xfrm>
                  <a:off x="2929" y="2827"/>
                  <a:ext cx="4" cy="4"/>
                </a:xfrm>
                <a:prstGeom prst="line">
                  <a:avLst/>
                </a:prstGeom>
                <a:noFill/>
                <a:ln w="12700">
                  <a:solidFill>
                    <a:srgbClr val="000000"/>
                  </a:solidFill>
                  <a:round/>
                  <a:headEnd/>
                  <a:tailEnd/>
                </a:ln>
              </p:spPr>
              <p:txBody>
                <a:bodyPr wrap="none" anchor="ctr"/>
                <a:lstStyle/>
                <a:p>
                  <a:endParaRPr lang="en-US"/>
                </a:p>
              </p:txBody>
            </p:sp>
            <p:sp>
              <p:nvSpPr>
                <p:cNvPr id="17701" name="Line 139"/>
                <p:cNvSpPr>
                  <a:spLocks noChangeShapeType="1"/>
                </p:cNvSpPr>
                <p:nvPr/>
              </p:nvSpPr>
              <p:spPr bwMode="auto">
                <a:xfrm flipH="1">
                  <a:off x="2922" y="2828"/>
                  <a:ext cx="14" cy="0"/>
                </a:xfrm>
                <a:prstGeom prst="line">
                  <a:avLst/>
                </a:prstGeom>
                <a:noFill/>
                <a:ln w="12700">
                  <a:solidFill>
                    <a:srgbClr val="000000"/>
                  </a:solidFill>
                  <a:round/>
                  <a:headEnd/>
                  <a:tailEnd/>
                </a:ln>
              </p:spPr>
              <p:txBody>
                <a:bodyPr wrap="none" anchor="ctr"/>
                <a:lstStyle/>
                <a:p>
                  <a:endParaRPr lang="en-US"/>
                </a:p>
              </p:txBody>
            </p:sp>
            <p:sp>
              <p:nvSpPr>
                <p:cNvPr id="17702" name="Freeform 140"/>
                <p:cNvSpPr>
                  <a:spLocks/>
                </p:cNvSpPr>
                <p:nvPr/>
              </p:nvSpPr>
              <p:spPr bwMode="auto">
                <a:xfrm>
                  <a:off x="2940" y="2741"/>
                  <a:ext cx="46" cy="30"/>
                </a:xfrm>
                <a:custGeom>
                  <a:avLst/>
                  <a:gdLst>
                    <a:gd name="T0" fmla="*/ 38 w 46"/>
                    <a:gd name="T1" fmla="*/ 29 h 30"/>
                    <a:gd name="T2" fmla="*/ 0 w 46"/>
                    <a:gd name="T3" fmla="*/ 4 h 30"/>
                    <a:gd name="T4" fmla="*/ 2 w 46"/>
                    <a:gd name="T5" fmla="*/ 0 h 30"/>
                    <a:gd name="T6" fmla="*/ 45 w 46"/>
                    <a:gd name="T7" fmla="*/ 17 h 30"/>
                    <a:gd name="T8" fmla="*/ 38 w 46"/>
                    <a:gd name="T9" fmla="*/ 29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38" y="29"/>
                      </a:moveTo>
                      <a:lnTo>
                        <a:pt x="0" y="4"/>
                      </a:lnTo>
                      <a:lnTo>
                        <a:pt x="2" y="0"/>
                      </a:lnTo>
                      <a:lnTo>
                        <a:pt x="45" y="17"/>
                      </a:lnTo>
                      <a:lnTo>
                        <a:pt x="38" y="29"/>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703" name="Freeform 141"/>
                <p:cNvSpPr>
                  <a:spLocks/>
                </p:cNvSpPr>
                <p:nvPr/>
              </p:nvSpPr>
              <p:spPr bwMode="auto">
                <a:xfrm>
                  <a:off x="2940" y="2741"/>
                  <a:ext cx="46" cy="30"/>
                </a:xfrm>
                <a:custGeom>
                  <a:avLst/>
                  <a:gdLst>
                    <a:gd name="T0" fmla="*/ 38 w 46"/>
                    <a:gd name="T1" fmla="*/ 29 h 30"/>
                    <a:gd name="T2" fmla="*/ 0 w 46"/>
                    <a:gd name="T3" fmla="*/ 4 h 30"/>
                    <a:gd name="T4" fmla="*/ 2 w 46"/>
                    <a:gd name="T5" fmla="*/ 0 h 30"/>
                    <a:gd name="T6" fmla="*/ 45 w 46"/>
                    <a:gd name="T7" fmla="*/ 17 h 30"/>
                    <a:gd name="T8" fmla="*/ 38 w 46"/>
                    <a:gd name="T9" fmla="*/ 29 h 30"/>
                    <a:gd name="T10" fmla="*/ 0 60000 65536"/>
                    <a:gd name="T11" fmla="*/ 0 60000 65536"/>
                    <a:gd name="T12" fmla="*/ 0 60000 65536"/>
                    <a:gd name="T13" fmla="*/ 0 60000 65536"/>
                    <a:gd name="T14" fmla="*/ 0 60000 65536"/>
                    <a:gd name="T15" fmla="*/ 0 w 46"/>
                    <a:gd name="T16" fmla="*/ 0 h 30"/>
                    <a:gd name="T17" fmla="*/ 46 w 46"/>
                    <a:gd name="T18" fmla="*/ 30 h 30"/>
                  </a:gdLst>
                  <a:ahLst/>
                  <a:cxnLst>
                    <a:cxn ang="T10">
                      <a:pos x="T0" y="T1"/>
                    </a:cxn>
                    <a:cxn ang="T11">
                      <a:pos x="T2" y="T3"/>
                    </a:cxn>
                    <a:cxn ang="T12">
                      <a:pos x="T4" y="T5"/>
                    </a:cxn>
                    <a:cxn ang="T13">
                      <a:pos x="T6" y="T7"/>
                    </a:cxn>
                    <a:cxn ang="T14">
                      <a:pos x="T8" y="T9"/>
                    </a:cxn>
                  </a:cxnLst>
                  <a:rect l="T15" t="T16" r="T17" b="T18"/>
                  <a:pathLst>
                    <a:path w="46" h="30">
                      <a:moveTo>
                        <a:pt x="38" y="29"/>
                      </a:moveTo>
                      <a:lnTo>
                        <a:pt x="0" y="4"/>
                      </a:lnTo>
                      <a:lnTo>
                        <a:pt x="2" y="0"/>
                      </a:lnTo>
                      <a:lnTo>
                        <a:pt x="45" y="17"/>
                      </a:lnTo>
                      <a:lnTo>
                        <a:pt x="38" y="29"/>
                      </a:lnTo>
                    </a:path>
                  </a:pathLst>
                </a:custGeom>
                <a:solidFill>
                  <a:srgbClr val="FFFFFF"/>
                </a:solidFill>
                <a:ln w="12700" cap="rnd" cmpd="sng">
                  <a:noFill/>
                  <a:prstDash val="solid"/>
                  <a:round/>
                  <a:headEnd type="none" w="med" len="med"/>
                  <a:tailEnd type="none" w="med" len="med"/>
                </a:ln>
              </p:spPr>
              <p:txBody>
                <a:bodyPr/>
                <a:lstStyle/>
                <a:p>
                  <a:endParaRPr lang="en-US"/>
                </a:p>
              </p:txBody>
            </p:sp>
            <p:sp>
              <p:nvSpPr>
                <p:cNvPr id="17704" name="Freeform 142"/>
                <p:cNvSpPr>
                  <a:spLocks/>
                </p:cNvSpPr>
                <p:nvPr/>
              </p:nvSpPr>
              <p:spPr bwMode="auto">
                <a:xfrm>
                  <a:off x="2942" y="2744"/>
                  <a:ext cx="52" cy="35"/>
                </a:xfrm>
                <a:custGeom>
                  <a:avLst/>
                  <a:gdLst>
                    <a:gd name="T0" fmla="*/ 43 w 52"/>
                    <a:gd name="T1" fmla="*/ 34 h 35"/>
                    <a:gd name="T2" fmla="*/ 0 w 52"/>
                    <a:gd name="T3" fmla="*/ 4 h 35"/>
                    <a:gd name="T4" fmla="*/ 2 w 52"/>
                    <a:gd name="T5" fmla="*/ 0 h 35"/>
                    <a:gd name="T6" fmla="*/ 51 w 52"/>
                    <a:gd name="T7" fmla="*/ 20 h 35"/>
                    <a:gd name="T8" fmla="*/ 0 60000 65536"/>
                    <a:gd name="T9" fmla="*/ 0 60000 65536"/>
                    <a:gd name="T10" fmla="*/ 0 60000 65536"/>
                    <a:gd name="T11" fmla="*/ 0 60000 65536"/>
                    <a:gd name="T12" fmla="*/ 0 w 52"/>
                    <a:gd name="T13" fmla="*/ 0 h 35"/>
                    <a:gd name="T14" fmla="*/ 52 w 52"/>
                    <a:gd name="T15" fmla="*/ 35 h 35"/>
                  </a:gdLst>
                  <a:ahLst/>
                  <a:cxnLst>
                    <a:cxn ang="T8">
                      <a:pos x="T0" y="T1"/>
                    </a:cxn>
                    <a:cxn ang="T9">
                      <a:pos x="T2" y="T3"/>
                    </a:cxn>
                    <a:cxn ang="T10">
                      <a:pos x="T4" y="T5"/>
                    </a:cxn>
                    <a:cxn ang="T11">
                      <a:pos x="T6" y="T7"/>
                    </a:cxn>
                  </a:cxnLst>
                  <a:rect l="T12" t="T13" r="T14" b="T15"/>
                  <a:pathLst>
                    <a:path w="52" h="35">
                      <a:moveTo>
                        <a:pt x="43" y="34"/>
                      </a:moveTo>
                      <a:lnTo>
                        <a:pt x="0" y="4"/>
                      </a:lnTo>
                      <a:lnTo>
                        <a:pt x="2" y="0"/>
                      </a:lnTo>
                      <a:lnTo>
                        <a:pt x="51" y="2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17705" name="Freeform 143"/>
                <p:cNvSpPr>
                  <a:spLocks/>
                </p:cNvSpPr>
                <p:nvPr/>
              </p:nvSpPr>
              <p:spPr bwMode="auto">
                <a:xfrm>
                  <a:off x="2934" y="2737"/>
                  <a:ext cx="9" cy="10"/>
                </a:xfrm>
                <a:custGeom>
                  <a:avLst/>
                  <a:gdLst>
                    <a:gd name="T0" fmla="*/ 8 w 9"/>
                    <a:gd name="T1" fmla="*/ 7 h 10"/>
                    <a:gd name="T2" fmla="*/ 6 w 9"/>
                    <a:gd name="T3" fmla="*/ 9 h 10"/>
                    <a:gd name="T4" fmla="*/ 2 w 9"/>
                    <a:gd name="T5" fmla="*/ 7 h 10"/>
                    <a:gd name="T6" fmla="*/ 0 w 9"/>
                    <a:gd name="T7" fmla="*/ 4 h 10"/>
                    <a:gd name="T8" fmla="*/ 0 w 9"/>
                    <a:gd name="T9" fmla="*/ 0 h 10"/>
                    <a:gd name="T10" fmla="*/ 2 w 9"/>
                    <a:gd name="T11" fmla="*/ 0 h 10"/>
                    <a:gd name="T12" fmla="*/ 6 w 9"/>
                    <a:gd name="T13" fmla="*/ 0 h 10"/>
                    <a:gd name="T14" fmla="*/ 8 w 9"/>
                    <a:gd name="T15" fmla="*/ 2 h 10"/>
                    <a:gd name="T16" fmla="*/ 8 w 9"/>
                    <a:gd name="T17" fmla="*/ 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0"/>
                    <a:gd name="T29" fmla="*/ 9 w 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0">
                      <a:moveTo>
                        <a:pt x="8" y="7"/>
                      </a:moveTo>
                      <a:lnTo>
                        <a:pt x="6" y="9"/>
                      </a:lnTo>
                      <a:lnTo>
                        <a:pt x="2" y="7"/>
                      </a:lnTo>
                      <a:lnTo>
                        <a:pt x="0" y="4"/>
                      </a:lnTo>
                      <a:lnTo>
                        <a:pt x="0" y="0"/>
                      </a:lnTo>
                      <a:lnTo>
                        <a:pt x="2" y="0"/>
                      </a:lnTo>
                      <a:lnTo>
                        <a:pt x="6" y="0"/>
                      </a:lnTo>
                      <a:lnTo>
                        <a:pt x="8" y="2"/>
                      </a:lnTo>
                      <a:lnTo>
                        <a:pt x="8" y="7"/>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n-US"/>
                </a:p>
              </p:txBody>
            </p:sp>
          </p:grpSp>
          <p:sp>
            <p:nvSpPr>
              <p:cNvPr id="17424" name="Rectangle 144"/>
              <p:cNvSpPr>
                <a:spLocks noChangeArrowheads="1"/>
              </p:cNvSpPr>
              <p:nvPr/>
            </p:nvSpPr>
            <p:spPr bwMode="auto">
              <a:xfrm rot="2580000">
                <a:off x="1564" y="1639"/>
                <a:ext cx="413" cy="190"/>
              </a:xfrm>
              <a:prstGeom prst="rect">
                <a:avLst/>
              </a:prstGeom>
              <a:noFill/>
              <a:ln w="12700">
                <a:noFill/>
                <a:miter lim="800000"/>
                <a:headEnd/>
                <a:tailEnd/>
              </a:ln>
            </p:spPr>
            <p:txBody>
              <a:bodyPr wrap="none" lIns="90479" tIns="44446" rIns="90479" bIns="44446">
                <a:spAutoFit/>
              </a:bodyPr>
              <a:lstStyle/>
              <a:p>
                <a:pPr eaLnBrk="0" hangingPunct="0"/>
                <a:r>
                  <a:rPr lang="en-US" sz="1400">
                    <a:latin typeface="Arial" charset="0"/>
                  </a:rPr>
                  <a:t>RDRs</a:t>
                </a:r>
              </a:p>
            </p:txBody>
          </p:sp>
          <p:sp>
            <p:nvSpPr>
              <p:cNvPr id="17425" name="Line 145"/>
              <p:cNvSpPr>
                <a:spLocks noChangeShapeType="1"/>
              </p:cNvSpPr>
              <p:nvPr/>
            </p:nvSpPr>
            <p:spPr bwMode="auto">
              <a:xfrm>
                <a:off x="3355" y="2583"/>
                <a:ext cx="0" cy="260"/>
              </a:xfrm>
              <a:prstGeom prst="line">
                <a:avLst/>
              </a:prstGeom>
              <a:noFill/>
              <a:ln w="19050">
                <a:solidFill>
                  <a:schemeClr val="tx1"/>
                </a:solidFill>
                <a:round/>
                <a:headEnd/>
                <a:tailEnd type="triangle" w="med" len="med"/>
              </a:ln>
            </p:spPr>
            <p:txBody>
              <a:bodyPr wrap="none" anchor="ctr"/>
              <a:lstStyle/>
              <a:p>
                <a:endParaRPr lang="en-US"/>
              </a:p>
            </p:txBody>
          </p:sp>
          <p:sp>
            <p:nvSpPr>
              <p:cNvPr id="17426" name="Line 146"/>
              <p:cNvSpPr>
                <a:spLocks noChangeShapeType="1"/>
              </p:cNvSpPr>
              <p:nvPr/>
            </p:nvSpPr>
            <p:spPr bwMode="auto">
              <a:xfrm>
                <a:off x="3355" y="3189"/>
                <a:ext cx="0" cy="259"/>
              </a:xfrm>
              <a:prstGeom prst="line">
                <a:avLst/>
              </a:prstGeom>
              <a:noFill/>
              <a:ln w="19050">
                <a:solidFill>
                  <a:schemeClr val="tx1"/>
                </a:solidFill>
                <a:round/>
                <a:headEnd/>
                <a:tailEnd type="triangle" w="med" len="med"/>
              </a:ln>
            </p:spPr>
            <p:txBody>
              <a:bodyPr wrap="none" anchor="ctr"/>
              <a:lstStyle/>
              <a:p>
                <a:endParaRPr lang="en-US"/>
              </a:p>
            </p:txBody>
          </p:sp>
          <p:sp>
            <p:nvSpPr>
              <p:cNvPr id="17427" name="Line 147"/>
              <p:cNvSpPr>
                <a:spLocks noChangeShapeType="1"/>
              </p:cNvSpPr>
              <p:nvPr/>
            </p:nvSpPr>
            <p:spPr bwMode="auto">
              <a:xfrm>
                <a:off x="3585" y="2410"/>
                <a:ext cx="276" cy="0"/>
              </a:xfrm>
              <a:prstGeom prst="line">
                <a:avLst/>
              </a:prstGeom>
              <a:noFill/>
              <a:ln w="19050">
                <a:solidFill>
                  <a:schemeClr val="tx1"/>
                </a:solidFill>
                <a:round/>
                <a:headEnd/>
                <a:tailEnd type="triangle" w="med" len="med"/>
              </a:ln>
            </p:spPr>
            <p:txBody>
              <a:bodyPr wrap="none" anchor="ctr"/>
              <a:lstStyle/>
              <a:p>
                <a:endParaRPr lang="en-US"/>
              </a:p>
            </p:txBody>
          </p:sp>
          <p:sp>
            <p:nvSpPr>
              <p:cNvPr id="17428" name="Line 148"/>
              <p:cNvSpPr>
                <a:spLocks noChangeShapeType="1"/>
              </p:cNvSpPr>
              <p:nvPr/>
            </p:nvSpPr>
            <p:spPr bwMode="auto">
              <a:xfrm>
                <a:off x="3585" y="3016"/>
                <a:ext cx="276" cy="0"/>
              </a:xfrm>
              <a:prstGeom prst="line">
                <a:avLst/>
              </a:prstGeom>
              <a:noFill/>
              <a:ln w="19050">
                <a:solidFill>
                  <a:schemeClr val="tx1"/>
                </a:solidFill>
                <a:round/>
                <a:headEnd/>
                <a:tailEnd type="triangle" w="med" len="med"/>
              </a:ln>
            </p:spPr>
            <p:txBody>
              <a:bodyPr wrap="none" anchor="ctr"/>
              <a:lstStyle/>
              <a:p>
                <a:endParaRPr lang="en-US"/>
              </a:p>
            </p:txBody>
          </p:sp>
          <p:sp>
            <p:nvSpPr>
              <p:cNvPr id="17429" name="Line 149"/>
              <p:cNvSpPr>
                <a:spLocks noChangeShapeType="1"/>
              </p:cNvSpPr>
              <p:nvPr/>
            </p:nvSpPr>
            <p:spPr bwMode="auto">
              <a:xfrm>
                <a:off x="3585" y="3622"/>
                <a:ext cx="276" cy="0"/>
              </a:xfrm>
              <a:prstGeom prst="line">
                <a:avLst/>
              </a:prstGeom>
              <a:noFill/>
              <a:ln w="19050">
                <a:solidFill>
                  <a:schemeClr val="tx1"/>
                </a:solidFill>
                <a:round/>
                <a:headEnd/>
                <a:tailEnd type="triangle" w="med" len="med"/>
              </a:ln>
            </p:spPr>
            <p:txBody>
              <a:bodyPr wrap="none" anchor="ctr"/>
              <a:lstStyle/>
              <a:p>
                <a:endParaRPr lang="en-US"/>
              </a:p>
            </p:txBody>
          </p:sp>
          <p:sp>
            <p:nvSpPr>
              <p:cNvPr id="17430" name="AutoShape 150"/>
              <p:cNvSpPr>
                <a:spLocks noChangeArrowheads="1"/>
              </p:cNvSpPr>
              <p:nvPr/>
            </p:nvSpPr>
            <p:spPr bwMode="auto">
              <a:xfrm>
                <a:off x="3079" y="3448"/>
                <a:ext cx="552" cy="347"/>
              </a:xfrm>
              <a:prstGeom prst="roundRect">
                <a:avLst>
                  <a:gd name="adj" fmla="val 16667"/>
                </a:avLst>
              </a:prstGeom>
              <a:solidFill>
                <a:srgbClr val="FFFFFF"/>
              </a:solidFill>
              <a:ln w="19050">
                <a:solidFill>
                  <a:schemeClr val="tx1"/>
                </a:solidFill>
                <a:round/>
                <a:headEnd/>
                <a:tailEnd/>
              </a:ln>
            </p:spPr>
            <p:txBody>
              <a:bodyPr lIns="0" tIns="0" rIns="0" bIns="0" anchor="ctr"/>
              <a:lstStyle/>
              <a:p>
                <a:pPr algn="ctr" eaLnBrk="0" hangingPunct="0"/>
                <a:r>
                  <a:rPr lang="en-US" sz="1200">
                    <a:latin typeface="Arial" charset="0"/>
                  </a:rPr>
                  <a:t>EDR Algorithms</a:t>
                </a:r>
                <a:endParaRPr lang="en-US" sz="1600">
                  <a:latin typeface="Arial" charset="0"/>
                </a:endParaRPr>
              </a:p>
            </p:txBody>
          </p:sp>
          <p:sp>
            <p:nvSpPr>
              <p:cNvPr id="17431" name="AutoShape 151"/>
              <p:cNvSpPr>
                <a:spLocks noChangeArrowheads="1"/>
              </p:cNvSpPr>
              <p:nvPr/>
            </p:nvSpPr>
            <p:spPr bwMode="auto">
              <a:xfrm>
                <a:off x="3079" y="2237"/>
                <a:ext cx="552" cy="346"/>
              </a:xfrm>
              <a:prstGeom prst="roundRect">
                <a:avLst>
                  <a:gd name="adj" fmla="val 16667"/>
                </a:avLst>
              </a:prstGeom>
              <a:solidFill>
                <a:srgbClr val="FFFFFF"/>
              </a:solidFill>
              <a:ln w="19050">
                <a:solidFill>
                  <a:schemeClr val="tx1"/>
                </a:solidFill>
                <a:round/>
                <a:headEnd/>
                <a:tailEnd/>
              </a:ln>
            </p:spPr>
            <p:txBody>
              <a:bodyPr lIns="0" tIns="0" rIns="0" bIns="0" anchor="ctr"/>
              <a:lstStyle/>
              <a:p>
                <a:pPr algn="ctr" eaLnBrk="0" hangingPunct="0"/>
                <a:r>
                  <a:rPr lang="en-US" sz="1200" dirty="0">
                    <a:latin typeface="Arial" charset="0"/>
                  </a:rPr>
                  <a:t>Decode Spacecraft Data</a:t>
                </a:r>
                <a:endParaRPr lang="en-US" sz="1600" dirty="0">
                  <a:latin typeface="Arial" charset="0"/>
                </a:endParaRPr>
              </a:p>
            </p:txBody>
          </p:sp>
          <p:sp>
            <p:nvSpPr>
              <p:cNvPr id="17432" name="AutoShape 152"/>
              <p:cNvSpPr>
                <a:spLocks noChangeArrowheads="1"/>
              </p:cNvSpPr>
              <p:nvPr/>
            </p:nvSpPr>
            <p:spPr bwMode="auto">
              <a:xfrm>
                <a:off x="3079" y="2843"/>
                <a:ext cx="552" cy="346"/>
              </a:xfrm>
              <a:prstGeom prst="roundRect">
                <a:avLst>
                  <a:gd name="adj" fmla="val 16667"/>
                </a:avLst>
              </a:prstGeom>
              <a:solidFill>
                <a:srgbClr val="FFFFFF"/>
              </a:solidFill>
              <a:ln w="19050">
                <a:solidFill>
                  <a:schemeClr val="tx1"/>
                </a:solidFill>
                <a:round/>
                <a:headEnd/>
                <a:tailEnd/>
              </a:ln>
            </p:spPr>
            <p:txBody>
              <a:bodyPr lIns="0" tIns="0" rIns="0" bIns="0" anchor="ctr"/>
              <a:lstStyle/>
              <a:p>
                <a:pPr algn="ctr" eaLnBrk="0" hangingPunct="0"/>
                <a:r>
                  <a:rPr lang="en-US" sz="1200">
                    <a:latin typeface="Arial" charset="0"/>
                  </a:rPr>
                  <a:t>SDR Algorithms</a:t>
                </a:r>
                <a:endParaRPr lang="en-US" sz="1600">
                  <a:latin typeface="Arial" charset="0"/>
                </a:endParaRPr>
              </a:p>
            </p:txBody>
          </p:sp>
          <p:sp>
            <p:nvSpPr>
              <p:cNvPr id="17433" name="Text Box 153"/>
              <p:cNvSpPr txBox="1">
                <a:spLocks noChangeArrowheads="1"/>
              </p:cNvSpPr>
              <p:nvPr/>
            </p:nvSpPr>
            <p:spPr bwMode="auto">
              <a:xfrm>
                <a:off x="-71" y="936"/>
                <a:ext cx="1076" cy="325"/>
              </a:xfrm>
              <a:prstGeom prst="rect">
                <a:avLst/>
              </a:prstGeom>
              <a:noFill/>
              <a:ln w="12700">
                <a:noFill/>
                <a:miter lim="800000"/>
                <a:headEnd/>
                <a:tailEnd/>
              </a:ln>
            </p:spPr>
            <p:txBody>
              <a:bodyPr wrap="square" lIns="91432" tIns="45716" rIns="91432" bIns="45716" anchor="ctr">
                <a:spAutoFit/>
              </a:bodyPr>
              <a:lstStyle/>
              <a:p>
                <a:pPr eaLnBrk="0" hangingPunct="0">
                  <a:spcBef>
                    <a:spcPts val="200"/>
                  </a:spcBef>
                </a:pPr>
                <a:r>
                  <a:rPr lang="en-US" sz="1200" dirty="0" smtClean="0">
                    <a:latin typeface="Arial" charset="0"/>
                  </a:rPr>
                  <a:t>S-NPP and NOAA-20 </a:t>
                </a:r>
              </a:p>
              <a:p>
                <a:pPr eaLnBrk="0" hangingPunct="0">
                  <a:spcBef>
                    <a:spcPts val="200"/>
                  </a:spcBef>
                </a:pPr>
                <a:r>
                  <a:rPr lang="en-US" sz="1200" dirty="0" smtClean="0">
                    <a:latin typeface="Arial" charset="0"/>
                  </a:rPr>
                  <a:t>In Polar Orbit </a:t>
                </a:r>
                <a:endParaRPr lang="en-US" sz="1200" dirty="0">
                  <a:latin typeface="Arial" charset="0"/>
                </a:endParaRPr>
              </a:p>
            </p:txBody>
          </p:sp>
          <p:sp>
            <p:nvSpPr>
              <p:cNvPr id="17434" name="Line 154"/>
              <p:cNvSpPr>
                <a:spLocks noChangeShapeType="1"/>
              </p:cNvSpPr>
              <p:nvPr/>
            </p:nvSpPr>
            <p:spPr bwMode="auto">
              <a:xfrm flipV="1">
                <a:off x="261" y="1255"/>
                <a:ext cx="808" cy="1440"/>
              </a:xfrm>
              <a:prstGeom prst="line">
                <a:avLst/>
              </a:prstGeom>
              <a:noFill/>
              <a:ln w="12700">
                <a:solidFill>
                  <a:srgbClr val="000000"/>
                </a:solidFill>
                <a:round/>
                <a:headEnd/>
                <a:tailEnd/>
              </a:ln>
            </p:spPr>
            <p:txBody>
              <a:bodyPr wrap="none" anchor="ctr"/>
              <a:lstStyle/>
              <a:p>
                <a:endParaRPr lang="en-US"/>
              </a:p>
            </p:txBody>
          </p:sp>
          <p:sp>
            <p:nvSpPr>
              <p:cNvPr id="17435" name="Rectangle 155"/>
              <p:cNvSpPr>
                <a:spLocks noChangeArrowheads="1"/>
              </p:cNvSpPr>
              <p:nvPr/>
            </p:nvSpPr>
            <p:spPr bwMode="auto">
              <a:xfrm>
                <a:off x="386" y="3266"/>
                <a:ext cx="1083" cy="464"/>
              </a:xfrm>
              <a:prstGeom prst="rect">
                <a:avLst/>
              </a:prstGeom>
              <a:noFill/>
              <a:ln w="12700">
                <a:noFill/>
                <a:miter lim="800000"/>
                <a:headEnd/>
                <a:tailEnd/>
              </a:ln>
            </p:spPr>
            <p:txBody>
              <a:bodyPr lIns="90479" tIns="44446" rIns="90479" bIns="44446">
                <a:spAutoFit/>
              </a:bodyPr>
              <a:lstStyle/>
              <a:p>
                <a:pPr algn="ctr" eaLnBrk="0" hangingPunct="0"/>
                <a:r>
                  <a:rPr lang="en-US" sz="1400" dirty="0">
                    <a:latin typeface="Arial" charset="0"/>
                  </a:rPr>
                  <a:t>3x3 Array of CrIS FOVs </a:t>
                </a:r>
                <a:r>
                  <a:rPr lang="en-US" sz="1400" dirty="0" smtClean="0">
                    <a:latin typeface="Arial" charset="0"/>
                  </a:rPr>
                  <a:t>(each </a:t>
                </a:r>
                <a:r>
                  <a:rPr lang="en-US" sz="1400" dirty="0">
                    <a:latin typeface="Arial" charset="0"/>
                  </a:rPr>
                  <a:t>at </a:t>
                </a:r>
              </a:p>
              <a:p>
                <a:pPr algn="ctr" eaLnBrk="0" hangingPunct="0"/>
                <a:r>
                  <a:rPr lang="en-US" sz="1400" dirty="0">
                    <a:latin typeface="Arial" charset="0"/>
                  </a:rPr>
                  <a:t>14-km </a:t>
                </a:r>
                <a:r>
                  <a:rPr lang="en-US" sz="1400" dirty="0" smtClean="0">
                    <a:latin typeface="Arial" charset="0"/>
                  </a:rPr>
                  <a:t>diameter</a:t>
                </a:r>
                <a:r>
                  <a:rPr lang="en-US" sz="1400" dirty="0">
                    <a:latin typeface="Arial" charset="0"/>
                  </a:rPr>
                  <a:t>)</a:t>
                </a:r>
              </a:p>
            </p:txBody>
          </p:sp>
          <p:sp>
            <p:nvSpPr>
              <p:cNvPr id="17436" name="Line 156"/>
              <p:cNvSpPr>
                <a:spLocks noChangeShapeType="1"/>
              </p:cNvSpPr>
              <p:nvPr/>
            </p:nvSpPr>
            <p:spPr bwMode="auto">
              <a:xfrm flipV="1">
                <a:off x="1358" y="3256"/>
                <a:ext cx="331" cy="94"/>
              </a:xfrm>
              <a:prstGeom prst="line">
                <a:avLst/>
              </a:prstGeom>
              <a:noFill/>
              <a:ln w="9525">
                <a:solidFill>
                  <a:schemeClr val="tx1"/>
                </a:solidFill>
                <a:round/>
                <a:headEnd/>
                <a:tailEnd/>
              </a:ln>
            </p:spPr>
            <p:txBody>
              <a:bodyPr wrap="none" anchor="ctr"/>
              <a:lstStyle/>
              <a:p>
                <a:endParaRPr lang="en-US"/>
              </a:p>
            </p:txBody>
          </p:sp>
          <p:sp>
            <p:nvSpPr>
              <p:cNvPr id="17437" name="Rectangle 157"/>
              <p:cNvSpPr>
                <a:spLocks noChangeArrowheads="1"/>
              </p:cNvSpPr>
              <p:nvPr/>
            </p:nvSpPr>
            <p:spPr bwMode="auto">
              <a:xfrm>
                <a:off x="2108" y="2411"/>
                <a:ext cx="867" cy="399"/>
              </a:xfrm>
              <a:prstGeom prst="rect">
                <a:avLst/>
              </a:prstGeom>
              <a:noFill/>
              <a:ln w="12700">
                <a:noFill/>
                <a:miter lim="800000"/>
                <a:headEnd/>
                <a:tailEnd/>
              </a:ln>
            </p:spPr>
            <p:txBody>
              <a:bodyPr wrap="square" lIns="90479" tIns="44446" rIns="90479" bIns="44446">
                <a:spAutoFit/>
              </a:bodyPr>
              <a:lstStyle/>
              <a:p>
                <a:pPr algn="ctr" eaLnBrk="0" hangingPunct="0"/>
                <a:r>
                  <a:rPr lang="en-US" sz="1100" dirty="0">
                    <a:latin typeface="Arial" panose="020B0604020202020204" pitchFamily="34" charset="0"/>
                    <a:cs typeface="Arial" panose="020B0604020202020204" pitchFamily="34" charset="0"/>
                  </a:rPr>
                  <a:t>Central or Regional Ground Stations</a:t>
                </a:r>
              </a:p>
            </p:txBody>
          </p:sp>
          <p:sp>
            <p:nvSpPr>
              <p:cNvPr id="17438" name="Rectangle 158"/>
              <p:cNvSpPr>
                <a:spLocks noChangeArrowheads="1"/>
              </p:cNvSpPr>
              <p:nvPr/>
            </p:nvSpPr>
            <p:spPr bwMode="auto">
              <a:xfrm>
                <a:off x="3858" y="2095"/>
                <a:ext cx="1509" cy="592"/>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17439" name="Rectangle 159"/>
              <p:cNvSpPr>
                <a:spLocks noChangeArrowheads="1"/>
              </p:cNvSpPr>
              <p:nvPr/>
            </p:nvSpPr>
            <p:spPr bwMode="auto">
              <a:xfrm>
                <a:off x="3858" y="2743"/>
                <a:ext cx="1508" cy="592"/>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17440" name="Rectangle 160"/>
              <p:cNvSpPr>
                <a:spLocks noChangeArrowheads="1"/>
              </p:cNvSpPr>
              <p:nvPr/>
            </p:nvSpPr>
            <p:spPr bwMode="auto">
              <a:xfrm>
                <a:off x="3857" y="3391"/>
                <a:ext cx="1508" cy="592"/>
              </a:xfrm>
              <a:prstGeom prst="rect">
                <a:avLst/>
              </a:prstGeom>
              <a:solidFill>
                <a:srgbClr val="FFFFFF"/>
              </a:solidFill>
              <a:ln w="12700">
                <a:solidFill>
                  <a:schemeClr val="tx1"/>
                </a:solidFill>
                <a:miter lim="800000"/>
                <a:headEnd/>
                <a:tailEnd/>
              </a:ln>
            </p:spPr>
            <p:txBody>
              <a:bodyPr wrap="none" anchor="ctr"/>
              <a:lstStyle/>
              <a:p>
                <a:endParaRPr lang="en-US"/>
              </a:p>
            </p:txBody>
          </p:sp>
          <p:pic>
            <p:nvPicPr>
              <p:cNvPr id="17441" name="Picture 161" descr="cris_rads_ron_lwir"/>
              <p:cNvPicPr>
                <a:picLocks noChangeAspect="1" noChangeArrowheads="1"/>
              </p:cNvPicPr>
              <p:nvPr/>
            </p:nvPicPr>
            <p:blipFill>
              <a:blip r:embed="rId3" cstate="print"/>
              <a:srcRect/>
              <a:stretch>
                <a:fillRect/>
              </a:stretch>
            </p:blipFill>
            <p:spPr bwMode="auto">
              <a:xfrm>
                <a:off x="3886" y="2756"/>
                <a:ext cx="1470" cy="570"/>
              </a:xfrm>
              <a:prstGeom prst="rect">
                <a:avLst/>
              </a:prstGeom>
              <a:noFill/>
              <a:ln w="9525">
                <a:noFill/>
                <a:miter lim="800000"/>
                <a:headEnd/>
                <a:tailEnd/>
              </a:ln>
            </p:spPr>
          </p:pic>
          <p:sp>
            <p:nvSpPr>
              <p:cNvPr id="17442" name="Text Box 162"/>
              <p:cNvSpPr txBox="1">
                <a:spLocks noChangeArrowheads="1"/>
              </p:cNvSpPr>
              <p:nvPr/>
            </p:nvSpPr>
            <p:spPr bwMode="auto">
              <a:xfrm>
                <a:off x="5002" y="2740"/>
                <a:ext cx="374" cy="181"/>
              </a:xfrm>
              <a:prstGeom prst="rect">
                <a:avLst/>
              </a:prstGeom>
              <a:solidFill>
                <a:srgbClr val="FFFFFF"/>
              </a:solidFill>
              <a:ln w="12700">
                <a:solidFill>
                  <a:schemeClr val="tx1"/>
                </a:solidFill>
                <a:miter lim="800000"/>
                <a:headEnd/>
                <a:tailEnd/>
              </a:ln>
            </p:spPr>
            <p:txBody>
              <a:bodyPr wrap="none" lIns="91432" tIns="45716" rIns="91432" bIns="45716">
                <a:spAutoFit/>
              </a:bodyPr>
              <a:lstStyle/>
              <a:p>
                <a:pPr eaLnBrk="0" hangingPunct="0"/>
                <a:r>
                  <a:rPr lang="en-US" sz="1200">
                    <a:latin typeface="Arial" charset="0"/>
                  </a:rPr>
                  <a:t>SDRs</a:t>
                </a:r>
              </a:p>
            </p:txBody>
          </p:sp>
          <p:pic>
            <p:nvPicPr>
              <p:cNvPr id="17443" name="Picture 163" descr="EDU2_igm_compare"/>
              <p:cNvPicPr>
                <a:picLocks noChangeAspect="1" noChangeArrowheads="1"/>
              </p:cNvPicPr>
              <p:nvPr/>
            </p:nvPicPr>
            <p:blipFill>
              <a:blip r:embed="rId4" cstate="print"/>
              <a:srcRect l="55313" t="6564" r="8438" b="68271"/>
              <a:stretch>
                <a:fillRect/>
              </a:stretch>
            </p:blipFill>
            <p:spPr bwMode="auto">
              <a:xfrm>
                <a:off x="4012" y="2119"/>
                <a:ext cx="1202" cy="561"/>
              </a:xfrm>
              <a:prstGeom prst="rect">
                <a:avLst/>
              </a:prstGeom>
              <a:noFill/>
              <a:ln w="9525">
                <a:noFill/>
                <a:miter lim="800000"/>
                <a:headEnd/>
                <a:tailEnd/>
              </a:ln>
            </p:spPr>
          </p:pic>
          <p:sp>
            <p:nvSpPr>
              <p:cNvPr id="17444" name="Rectangle 164"/>
              <p:cNvSpPr>
                <a:spLocks noChangeArrowheads="1"/>
              </p:cNvSpPr>
              <p:nvPr/>
            </p:nvSpPr>
            <p:spPr bwMode="auto">
              <a:xfrm>
                <a:off x="4668" y="2157"/>
                <a:ext cx="418" cy="121"/>
              </a:xfrm>
              <a:prstGeom prst="rect">
                <a:avLst/>
              </a:prstGeom>
              <a:solidFill>
                <a:srgbClr val="FFFFFF"/>
              </a:solidFill>
              <a:ln w="12700">
                <a:noFill/>
                <a:miter lim="800000"/>
                <a:headEnd/>
                <a:tailEnd/>
              </a:ln>
            </p:spPr>
            <p:txBody>
              <a:bodyPr wrap="none" anchor="ctr"/>
              <a:lstStyle/>
              <a:p>
                <a:endParaRPr lang="en-US"/>
              </a:p>
            </p:txBody>
          </p:sp>
          <p:sp>
            <p:nvSpPr>
              <p:cNvPr id="17445" name="Text Box 165"/>
              <p:cNvSpPr txBox="1">
                <a:spLocks noChangeArrowheads="1"/>
              </p:cNvSpPr>
              <p:nvPr/>
            </p:nvSpPr>
            <p:spPr bwMode="auto">
              <a:xfrm>
                <a:off x="5005" y="2094"/>
                <a:ext cx="379" cy="181"/>
              </a:xfrm>
              <a:prstGeom prst="rect">
                <a:avLst/>
              </a:prstGeom>
              <a:solidFill>
                <a:srgbClr val="FFFFFF"/>
              </a:solidFill>
              <a:ln w="12700">
                <a:solidFill>
                  <a:schemeClr val="tx1"/>
                </a:solidFill>
                <a:miter lim="800000"/>
                <a:headEnd/>
                <a:tailEnd/>
              </a:ln>
            </p:spPr>
            <p:txBody>
              <a:bodyPr wrap="none" lIns="91432" tIns="45716" rIns="91432" bIns="45716">
                <a:spAutoFit/>
              </a:bodyPr>
              <a:lstStyle/>
              <a:p>
                <a:pPr eaLnBrk="0" hangingPunct="0"/>
                <a:r>
                  <a:rPr lang="en-US" sz="1200">
                    <a:latin typeface="Arial" charset="0"/>
                  </a:rPr>
                  <a:t>RDRs</a:t>
                </a:r>
              </a:p>
            </p:txBody>
          </p:sp>
          <p:grpSp>
            <p:nvGrpSpPr>
              <p:cNvPr id="17446" name="Group 166"/>
              <p:cNvGrpSpPr>
                <a:grpSpLocks/>
              </p:cNvGrpSpPr>
              <p:nvPr/>
            </p:nvGrpSpPr>
            <p:grpSpPr bwMode="auto">
              <a:xfrm>
                <a:off x="3895" y="3456"/>
                <a:ext cx="1419" cy="494"/>
                <a:chOff x="1425" y="2693"/>
                <a:chExt cx="1480" cy="548"/>
              </a:xfrm>
            </p:grpSpPr>
            <p:sp>
              <p:nvSpPr>
                <p:cNvPr id="17472" name="Rectangle 167"/>
                <p:cNvSpPr>
                  <a:spLocks noChangeArrowheads="1"/>
                </p:cNvSpPr>
                <p:nvPr/>
              </p:nvSpPr>
              <p:spPr bwMode="auto">
                <a:xfrm>
                  <a:off x="1537" y="2708"/>
                  <a:ext cx="1346" cy="453"/>
                </a:xfrm>
                <a:prstGeom prst="rect">
                  <a:avLst/>
                </a:prstGeom>
                <a:solidFill>
                  <a:srgbClr val="FFFFFF"/>
                </a:solidFill>
                <a:ln w="9525">
                  <a:noFill/>
                  <a:miter lim="800000"/>
                  <a:headEnd/>
                  <a:tailEnd/>
                </a:ln>
              </p:spPr>
              <p:txBody>
                <a:bodyPr wrap="none" lIns="0" tIns="0" rIns="0" bIns="0">
                  <a:spAutoFit/>
                </a:bodyPr>
                <a:lstStyle/>
                <a:p>
                  <a:endParaRPr lang="en-US"/>
                </a:p>
              </p:txBody>
            </p:sp>
            <p:sp>
              <p:nvSpPr>
                <p:cNvPr id="17473" name="Rectangle 168"/>
                <p:cNvSpPr>
                  <a:spLocks noChangeArrowheads="1"/>
                </p:cNvSpPr>
                <p:nvPr/>
              </p:nvSpPr>
              <p:spPr bwMode="auto">
                <a:xfrm>
                  <a:off x="1537" y="2708"/>
                  <a:ext cx="1346" cy="453"/>
                </a:xfrm>
                <a:prstGeom prst="rect">
                  <a:avLst/>
                </a:prstGeom>
                <a:noFill/>
                <a:ln w="0">
                  <a:solidFill>
                    <a:srgbClr val="000000"/>
                  </a:solidFill>
                  <a:miter lim="800000"/>
                  <a:headEnd/>
                  <a:tailEnd/>
                </a:ln>
              </p:spPr>
              <p:txBody>
                <a:bodyPr wrap="none" lIns="0" tIns="0" rIns="0" bIns="0">
                  <a:spAutoFit/>
                </a:bodyPr>
                <a:lstStyle/>
                <a:p>
                  <a:endParaRPr lang="en-US"/>
                </a:p>
              </p:txBody>
            </p:sp>
            <p:sp>
              <p:nvSpPr>
                <p:cNvPr id="17474" name="Line 169"/>
                <p:cNvSpPr>
                  <a:spLocks noChangeShapeType="1"/>
                </p:cNvSpPr>
                <p:nvPr/>
              </p:nvSpPr>
              <p:spPr bwMode="auto">
                <a:xfrm>
                  <a:off x="1537" y="2708"/>
                  <a:ext cx="1" cy="453"/>
                </a:xfrm>
                <a:prstGeom prst="line">
                  <a:avLst/>
                </a:prstGeom>
                <a:noFill/>
                <a:ln w="0">
                  <a:solidFill>
                    <a:srgbClr val="000000"/>
                  </a:solidFill>
                  <a:round/>
                  <a:headEnd/>
                  <a:tailEnd/>
                </a:ln>
              </p:spPr>
              <p:txBody>
                <a:bodyPr wrap="none" lIns="0" tIns="0" rIns="0" bIns="0">
                  <a:spAutoFit/>
                </a:bodyPr>
                <a:lstStyle/>
                <a:p>
                  <a:endParaRPr lang="en-US"/>
                </a:p>
              </p:txBody>
            </p:sp>
            <p:sp>
              <p:nvSpPr>
                <p:cNvPr id="17475" name="Line 170"/>
                <p:cNvSpPr>
                  <a:spLocks noChangeShapeType="1"/>
                </p:cNvSpPr>
                <p:nvPr/>
              </p:nvSpPr>
              <p:spPr bwMode="auto">
                <a:xfrm>
                  <a:off x="1531" y="2708"/>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76" name="Line 171"/>
                <p:cNvSpPr>
                  <a:spLocks noChangeShapeType="1"/>
                </p:cNvSpPr>
                <p:nvPr/>
              </p:nvSpPr>
              <p:spPr bwMode="auto">
                <a:xfrm>
                  <a:off x="1531" y="2742"/>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77" name="Line 172"/>
                <p:cNvSpPr>
                  <a:spLocks noChangeShapeType="1"/>
                </p:cNvSpPr>
                <p:nvPr/>
              </p:nvSpPr>
              <p:spPr bwMode="auto">
                <a:xfrm>
                  <a:off x="1531" y="2762"/>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78" name="Line 173"/>
                <p:cNvSpPr>
                  <a:spLocks noChangeShapeType="1"/>
                </p:cNvSpPr>
                <p:nvPr/>
              </p:nvSpPr>
              <p:spPr bwMode="auto">
                <a:xfrm>
                  <a:off x="1531" y="2777"/>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79" name="Line 174"/>
                <p:cNvSpPr>
                  <a:spLocks noChangeShapeType="1"/>
                </p:cNvSpPr>
                <p:nvPr/>
              </p:nvSpPr>
              <p:spPr bwMode="auto">
                <a:xfrm>
                  <a:off x="1531" y="278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0" name="Line 175"/>
                <p:cNvSpPr>
                  <a:spLocks noChangeShapeType="1"/>
                </p:cNvSpPr>
                <p:nvPr/>
              </p:nvSpPr>
              <p:spPr bwMode="auto">
                <a:xfrm>
                  <a:off x="1531" y="279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1" name="Line 176"/>
                <p:cNvSpPr>
                  <a:spLocks noChangeShapeType="1"/>
                </p:cNvSpPr>
                <p:nvPr/>
              </p:nvSpPr>
              <p:spPr bwMode="auto">
                <a:xfrm>
                  <a:off x="1531" y="2803"/>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2" name="Line 177"/>
                <p:cNvSpPr>
                  <a:spLocks noChangeShapeType="1"/>
                </p:cNvSpPr>
                <p:nvPr/>
              </p:nvSpPr>
              <p:spPr bwMode="auto">
                <a:xfrm>
                  <a:off x="1531" y="2811"/>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3" name="Line 178"/>
                <p:cNvSpPr>
                  <a:spLocks noChangeShapeType="1"/>
                </p:cNvSpPr>
                <p:nvPr/>
              </p:nvSpPr>
              <p:spPr bwMode="auto">
                <a:xfrm>
                  <a:off x="1531" y="281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4" name="Line 179"/>
                <p:cNvSpPr>
                  <a:spLocks noChangeShapeType="1"/>
                </p:cNvSpPr>
                <p:nvPr/>
              </p:nvSpPr>
              <p:spPr bwMode="auto">
                <a:xfrm>
                  <a:off x="1531" y="2822"/>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5" name="Line 180"/>
                <p:cNvSpPr>
                  <a:spLocks noChangeShapeType="1"/>
                </p:cNvSpPr>
                <p:nvPr/>
              </p:nvSpPr>
              <p:spPr bwMode="auto">
                <a:xfrm>
                  <a:off x="1531" y="2855"/>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6" name="Line 181"/>
                <p:cNvSpPr>
                  <a:spLocks noChangeShapeType="1"/>
                </p:cNvSpPr>
                <p:nvPr/>
              </p:nvSpPr>
              <p:spPr bwMode="auto">
                <a:xfrm>
                  <a:off x="1531" y="287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7" name="Line 182"/>
                <p:cNvSpPr>
                  <a:spLocks noChangeShapeType="1"/>
                </p:cNvSpPr>
                <p:nvPr/>
              </p:nvSpPr>
              <p:spPr bwMode="auto">
                <a:xfrm>
                  <a:off x="1531" y="2889"/>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8" name="Line 183"/>
                <p:cNvSpPr>
                  <a:spLocks noChangeShapeType="1"/>
                </p:cNvSpPr>
                <p:nvPr/>
              </p:nvSpPr>
              <p:spPr bwMode="auto">
                <a:xfrm>
                  <a:off x="1531" y="2900"/>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89" name="Line 184"/>
                <p:cNvSpPr>
                  <a:spLocks noChangeShapeType="1"/>
                </p:cNvSpPr>
                <p:nvPr/>
              </p:nvSpPr>
              <p:spPr bwMode="auto">
                <a:xfrm>
                  <a:off x="1531" y="2910"/>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0" name="Line 185"/>
                <p:cNvSpPr>
                  <a:spLocks noChangeShapeType="1"/>
                </p:cNvSpPr>
                <p:nvPr/>
              </p:nvSpPr>
              <p:spPr bwMode="auto">
                <a:xfrm>
                  <a:off x="1531" y="2917"/>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1" name="Line 186"/>
                <p:cNvSpPr>
                  <a:spLocks noChangeShapeType="1"/>
                </p:cNvSpPr>
                <p:nvPr/>
              </p:nvSpPr>
              <p:spPr bwMode="auto">
                <a:xfrm>
                  <a:off x="1531" y="2924"/>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2" name="Line 187"/>
                <p:cNvSpPr>
                  <a:spLocks noChangeShapeType="1"/>
                </p:cNvSpPr>
                <p:nvPr/>
              </p:nvSpPr>
              <p:spPr bwMode="auto">
                <a:xfrm>
                  <a:off x="1531" y="2930"/>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3" name="Line 188"/>
                <p:cNvSpPr>
                  <a:spLocks noChangeShapeType="1"/>
                </p:cNvSpPr>
                <p:nvPr/>
              </p:nvSpPr>
              <p:spPr bwMode="auto">
                <a:xfrm>
                  <a:off x="1531" y="293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4" name="Line 189"/>
                <p:cNvSpPr>
                  <a:spLocks noChangeShapeType="1"/>
                </p:cNvSpPr>
                <p:nvPr/>
              </p:nvSpPr>
              <p:spPr bwMode="auto">
                <a:xfrm>
                  <a:off x="1531" y="2969"/>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5" name="Line 190"/>
                <p:cNvSpPr>
                  <a:spLocks noChangeShapeType="1"/>
                </p:cNvSpPr>
                <p:nvPr/>
              </p:nvSpPr>
              <p:spPr bwMode="auto">
                <a:xfrm>
                  <a:off x="1531" y="2988"/>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6" name="Line 191"/>
                <p:cNvSpPr>
                  <a:spLocks noChangeShapeType="1"/>
                </p:cNvSpPr>
                <p:nvPr/>
              </p:nvSpPr>
              <p:spPr bwMode="auto">
                <a:xfrm>
                  <a:off x="1531" y="3003"/>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7" name="Line 192"/>
                <p:cNvSpPr>
                  <a:spLocks noChangeShapeType="1"/>
                </p:cNvSpPr>
                <p:nvPr/>
              </p:nvSpPr>
              <p:spPr bwMode="auto">
                <a:xfrm>
                  <a:off x="1531" y="3014"/>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8" name="Line 193"/>
                <p:cNvSpPr>
                  <a:spLocks noChangeShapeType="1"/>
                </p:cNvSpPr>
                <p:nvPr/>
              </p:nvSpPr>
              <p:spPr bwMode="auto">
                <a:xfrm>
                  <a:off x="1531" y="3023"/>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499" name="Line 194"/>
                <p:cNvSpPr>
                  <a:spLocks noChangeShapeType="1"/>
                </p:cNvSpPr>
                <p:nvPr/>
              </p:nvSpPr>
              <p:spPr bwMode="auto">
                <a:xfrm>
                  <a:off x="1531" y="3031"/>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0" name="Line 195"/>
                <p:cNvSpPr>
                  <a:spLocks noChangeShapeType="1"/>
                </p:cNvSpPr>
                <p:nvPr/>
              </p:nvSpPr>
              <p:spPr bwMode="auto">
                <a:xfrm>
                  <a:off x="1531" y="303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1" name="Line 196"/>
                <p:cNvSpPr>
                  <a:spLocks noChangeShapeType="1"/>
                </p:cNvSpPr>
                <p:nvPr/>
              </p:nvSpPr>
              <p:spPr bwMode="auto">
                <a:xfrm>
                  <a:off x="1531" y="3042"/>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2" name="Line 197"/>
                <p:cNvSpPr>
                  <a:spLocks noChangeShapeType="1"/>
                </p:cNvSpPr>
                <p:nvPr/>
              </p:nvSpPr>
              <p:spPr bwMode="auto">
                <a:xfrm>
                  <a:off x="1531" y="3048"/>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3" name="Line 198"/>
                <p:cNvSpPr>
                  <a:spLocks noChangeShapeType="1"/>
                </p:cNvSpPr>
                <p:nvPr/>
              </p:nvSpPr>
              <p:spPr bwMode="auto">
                <a:xfrm>
                  <a:off x="1531" y="3083"/>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4" name="Line 199"/>
                <p:cNvSpPr>
                  <a:spLocks noChangeShapeType="1"/>
                </p:cNvSpPr>
                <p:nvPr/>
              </p:nvSpPr>
              <p:spPr bwMode="auto">
                <a:xfrm>
                  <a:off x="1531" y="3102"/>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5" name="Line 200"/>
                <p:cNvSpPr>
                  <a:spLocks noChangeShapeType="1"/>
                </p:cNvSpPr>
                <p:nvPr/>
              </p:nvSpPr>
              <p:spPr bwMode="auto">
                <a:xfrm>
                  <a:off x="1531" y="3117"/>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6" name="Line 201"/>
                <p:cNvSpPr>
                  <a:spLocks noChangeShapeType="1"/>
                </p:cNvSpPr>
                <p:nvPr/>
              </p:nvSpPr>
              <p:spPr bwMode="auto">
                <a:xfrm>
                  <a:off x="1531" y="3128"/>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7" name="Line 202"/>
                <p:cNvSpPr>
                  <a:spLocks noChangeShapeType="1"/>
                </p:cNvSpPr>
                <p:nvPr/>
              </p:nvSpPr>
              <p:spPr bwMode="auto">
                <a:xfrm>
                  <a:off x="1531" y="3137"/>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8" name="Line 203"/>
                <p:cNvSpPr>
                  <a:spLocks noChangeShapeType="1"/>
                </p:cNvSpPr>
                <p:nvPr/>
              </p:nvSpPr>
              <p:spPr bwMode="auto">
                <a:xfrm>
                  <a:off x="1531" y="3145"/>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09" name="Line 204"/>
                <p:cNvSpPr>
                  <a:spLocks noChangeShapeType="1"/>
                </p:cNvSpPr>
                <p:nvPr/>
              </p:nvSpPr>
              <p:spPr bwMode="auto">
                <a:xfrm>
                  <a:off x="1531" y="3150"/>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0" name="Line 205"/>
                <p:cNvSpPr>
                  <a:spLocks noChangeShapeType="1"/>
                </p:cNvSpPr>
                <p:nvPr/>
              </p:nvSpPr>
              <p:spPr bwMode="auto">
                <a:xfrm>
                  <a:off x="1531" y="3156"/>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1" name="Line 206"/>
                <p:cNvSpPr>
                  <a:spLocks noChangeShapeType="1"/>
                </p:cNvSpPr>
                <p:nvPr/>
              </p:nvSpPr>
              <p:spPr bwMode="auto">
                <a:xfrm>
                  <a:off x="1531" y="3161"/>
                  <a:ext cx="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2" name="Line 207"/>
                <p:cNvSpPr>
                  <a:spLocks noChangeShapeType="1"/>
                </p:cNvSpPr>
                <p:nvPr/>
              </p:nvSpPr>
              <p:spPr bwMode="auto">
                <a:xfrm>
                  <a:off x="1529" y="2708"/>
                  <a:ext cx="8"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3" name="Line 208"/>
                <p:cNvSpPr>
                  <a:spLocks noChangeShapeType="1"/>
                </p:cNvSpPr>
                <p:nvPr/>
              </p:nvSpPr>
              <p:spPr bwMode="auto">
                <a:xfrm>
                  <a:off x="1529" y="2822"/>
                  <a:ext cx="8"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4" name="Line 209"/>
                <p:cNvSpPr>
                  <a:spLocks noChangeShapeType="1"/>
                </p:cNvSpPr>
                <p:nvPr/>
              </p:nvSpPr>
              <p:spPr bwMode="auto">
                <a:xfrm>
                  <a:off x="1529" y="2936"/>
                  <a:ext cx="8"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5" name="Line 210"/>
                <p:cNvSpPr>
                  <a:spLocks noChangeShapeType="1"/>
                </p:cNvSpPr>
                <p:nvPr/>
              </p:nvSpPr>
              <p:spPr bwMode="auto">
                <a:xfrm>
                  <a:off x="1529" y="3048"/>
                  <a:ext cx="8"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6" name="Line 211"/>
                <p:cNvSpPr>
                  <a:spLocks noChangeShapeType="1"/>
                </p:cNvSpPr>
                <p:nvPr/>
              </p:nvSpPr>
              <p:spPr bwMode="auto">
                <a:xfrm>
                  <a:off x="1529" y="3161"/>
                  <a:ext cx="8"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7" name="Line 212"/>
                <p:cNvSpPr>
                  <a:spLocks noChangeShapeType="1"/>
                </p:cNvSpPr>
                <p:nvPr/>
              </p:nvSpPr>
              <p:spPr bwMode="auto">
                <a:xfrm>
                  <a:off x="1537" y="3161"/>
                  <a:ext cx="1346" cy="1"/>
                </a:xfrm>
                <a:prstGeom prst="line">
                  <a:avLst/>
                </a:prstGeom>
                <a:noFill/>
                <a:ln w="0">
                  <a:solidFill>
                    <a:srgbClr val="000000"/>
                  </a:solidFill>
                  <a:round/>
                  <a:headEnd/>
                  <a:tailEnd/>
                </a:ln>
              </p:spPr>
              <p:txBody>
                <a:bodyPr wrap="none" lIns="0" tIns="0" rIns="0" bIns="0">
                  <a:spAutoFit/>
                </a:bodyPr>
                <a:lstStyle/>
                <a:p>
                  <a:endParaRPr lang="en-US"/>
                </a:p>
              </p:txBody>
            </p:sp>
            <p:sp>
              <p:nvSpPr>
                <p:cNvPr id="17518" name="Line 213"/>
                <p:cNvSpPr>
                  <a:spLocks noChangeShapeType="1"/>
                </p:cNvSpPr>
                <p:nvPr/>
              </p:nvSpPr>
              <p:spPr bwMode="auto">
                <a:xfrm flipV="1">
                  <a:off x="1537"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19" name="Line 214"/>
                <p:cNvSpPr>
                  <a:spLocks noChangeShapeType="1"/>
                </p:cNvSpPr>
                <p:nvPr/>
              </p:nvSpPr>
              <p:spPr bwMode="auto">
                <a:xfrm flipV="1">
                  <a:off x="1686"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0" name="Line 215"/>
                <p:cNvSpPr>
                  <a:spLocks noChangeShapeType="1"/>
                </p:cNvSpPr>
                <p:nvPr/>
              </p:nvSpPr>
              <p:spPr bwMode="auto">
                <a:xfrm flipV="1">
                  <a:off x="1836"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1" name="Line 216"/>
                <p:cNvSpPr>
                  <a:spLocks noChangeShapeType="1"/>
                </p:cNvSpPr>
                <p:nvPr/>
              </p:nvSpPr>
              <p:spPr bwMode="auto">
                <a:xfrm flipV="1">
                  <a:off x="1985"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2" name="Line 217"/>
                <p:cNvSpPr>
                  <a:spLocks noChangeShapeType="1"/>
                </p:cNvSpPr>
                <p:nvPr/>
              </p:nvSpPr>
              <p:spPr bwMode="auto">
                <a:xfrm flipV="1">
                  <a:off x="2134"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3" name="Line 218"/>
                <p:cNvSpPr>
                  <a:spLocks noChangeShapeType="1"/>
                </p:cNvSpPr>
                <p:nvPr/>
              </p:nvSpPr>
              <p:spPr bwMode="auto">
                <a:xfrm flipV="1">
                  <a:off x="2285"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4" name="Line 219"/>
                <p:cNvSpPr>
                  <a:spLocks noChangeShapeType="1"/>
                </p:cNvSpPr>
                <p:nvPr/>
              </p:nvSpPr>
              <p:spPr bwMode="auto">
                <a:xfrm flipV="1">
                  <a:off x="2435"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5" name="Line 220"/>
                <p:cNvSpPr>
                  <a:spLocks noChangeShapeType="1"/>
                </p:cNvSpPr>
                <p:nvPr/>
              </p:nvSpPr>
              <p:spPr bwMode="auto">
                <a:xfrm flipV="1">
                  <a:off x="2584"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6" name="Line 221"/>
                <p:cNvSpPr>
                  <a:spLocks noChangeShapeType="1"/>
                </p:cNvSpPr>
                <p:nvPr/>
              </p:nvSpPr>
              <p:spPr bwMode="auto">
                <a:xfrm flipV="1">
                  <a:off x="2733"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7" name="Line 222"/>
                <p:cNvSpPr>
                  <a:spLocks noChangeShapeType="1"/>
                </p:cNvSpPr>
                <p:nvPr/>
              </p:nvSpPr>
              <p:spPr bwMode="auto">
                <a:xfrm flipV="1">
                  <a:off x="2883" y="3161"/>
                  <a:ext cx="1" cy="8"/>
                </a:xfrm>
                <a:prstGeom prst="line">
                  <a:avLst/>
                </a:prstGeom>
                <a:noFill/>
                <a:ln w="0">
                  <a:solidFill>
                    <a:srgbClr val="000000"/>
                  </a:solidFill>
                  <a:round/>
                  <a:headEnd/>
                  <a:tailEnd/>
                </a:ln>
              </p:spPr>
              <p:txBody>
                <a:bodyPr wrap="none" lIns="0" tIns="0" rIns="0" bIns="0">
                  <a:spAutoFit/>
                </a:bodyPr>
                <a:lstStyle/>
                <a:p>
                  <a:endParaRPr lang="en-US"/>
                </a:p>
              </p:txBody>
            </p:sp>
            <p:sp>
              <p:nvSpPr>
                <p:cNvPr id="17528" name="Freeform 223"/>
                <p:cNvSpPr>
                  <a:spLocks/>
                </p:cNvSpPr>
                <p:nvPr/>
              </p:nvSpPr>
              <p:spPr bwMode="auto">
                <a:xfrm>
                  <a:off x="2011" y="2708"/>
                  <a:ext cx="209" cy="34"/>
                </a:xfrm>
                <a:custGeom>
                  <a:avLst/>
                  <a:gdLst>
                    <a:gd name="T0" fmla="*/ 0 w 209"/>
                    <a:gd name="T1" fmla="*/ 0 h 34"/>
                    <a:gd name="T2" fmla="*/ 52 w 209"/>
                    <a:gd name="T3" fmla="*/ 7 h 34"/>
                    <a:gd name="T4" fmla="*/ 103 w 209"/>
                    <a:gd name="T5" fmla="*/ 17 h 34"/>
                    <a:gd name="T6" fmla="*/ 155 w 209"/>
                    <a:gd name="T7" fmla="*/ 24 h 34"/>
                    <a:gd name="T8" fmla="*/ 209 w 209"/>
                    <a:gd name="T9" fmla="*/ 34 h 34"/>
                    <a:gd name="T10" fmla="*/ 0 60000 65536"/>
                    <a:gd name="T11" fmla="*/ 0 60000 65536"/>
                    <a:gd name="T12" fmla="*/ 0 60000 65536"/>
                    <a:gd name="T13" fmla="*/ 0 60000 65536"/>
                    <a:gd name="T14" fmla="*/ 0 60000 65536"/>
                    <a:gd name="T15" fmla="*/ 0 w 209"/>
                    <a:gd name="T16" fmla="*/ 0 h 34"/>
                    <a:gd name="T17" fmla="*/ 209 w 209"/>
                    <a:gd name="T18" fmla="*/ 34 h 34"/>
                  </a:gdLst>
                  <a:ahLst/>
                  <a:cxnLst>
                    <a:cxn ang="T10">
                      <a:pos x="T0" y="T1"/>
                    </a:cxn>
                    <a:cxn ang="T11">
                      <a:pos x="T2" y="T3"/>
                    </a:cxn>
                    <a:cxn ang="T12">
                      <a:pos x="T4" y="T5"/>
                    </a:cxn>
                    <a:cxn ang="T13">
                      <a:pos x="T6" y="T7"/>
                    </a:cxn>
                    <a:cxn ang="T14">
                      <a:pos x="T8" y="T9"/>
                    </a:cxn>
                  </a:cxnLst>
                  <a:rect l="T15" t="T16" r="T17" b="T18"/>
                  <a:pathLst>
                    <a:path w="209" h="34">
                      <a:moveTo>
                        <a:pt x="0" y="0"/>
                      </a:moveTo>
                      <a:lnTo>
                        <a:pt x="52" y="7"/>
                      </a:lnTo>
                      <a:lnTo>
                        <a:pt x="103" y="17"/>
                      </a:lnTo>
                      <a:lnTo>
                        <a:pt x="155" y="24"/>
                      </a:lnTo>
                      <a:lnTo>
                        <a:pt x="209" y="3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29" name="Freeform 224"/>
                <p:cNvSpPr>
                  <a:spLocks/>
                </p:cNvSpPr>
                <p:nvPr/>
              </p:nvSpPr>
              <p:spPr bwMode="auto">
                <a:xfrm>
                  <a:off x="2220" y="2742"/>
                  <a:ext cx="245" cy="44"/>
                </a:xfrm>
                <a:custGeom>
                  <a:avLst/>
                  <a:gdLst>
                    <a:gd name="T0" fmla="*/ 0 w 245"/>
                    <a:gd name="T1" fmla="*/ 0 h 44"/>
                    <a:gd name="T2" fmla="*/ 30 w 245"/>
                    <a:gd name="T3" fmla="*/ 5 h 44"/>
                    <a:gd name="T4" fmla="*/ 64 w 245"/>
                    <a:gd name="T5" fmla="*/ 11 h 44"/>
                    <a:gd name="T6" fmla="*/ 97 w 245"/>
                    <a:gd name="T7" fmla="*/ 16 h 44"/>
                    <a:gd name="T8" fmla="*/ 133 w 245"/>
                    <a:gd name="T9" fmla="*/ 22 h 44"/>
                    <a:gd name="T10" fmla="*/ 166 w 245"/>
                    <a:gd name="T11" fmla="*/ 28 h 44"/>
                    <a:gd name="T12" fmla="*/ 196 w 245"/>
                    <a:gd name="T13" fmla="*/ 33 h 44"/>
                    <a:gd name="T14" fmla="*/ 222 w 245"/>
                    <a:gd name="T15" fmla="*/ 39 h 44"/>
                    <a:gd name="T16" fmla="*/ 235 w 245"/>
                    <a:gd name="T17" fmla="*/ 43 h 44"/>
                    <a:gd name="T18" fmla="*/ 245 w 245"/>
                    <a:gd name="T19" fmla="*/ 44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44"/>
                    <a:gd name="T32" fmla="*/ 245 w 245"/>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44">
                      <a:moveTo>
                        <a:pt x="0" y="0"/>
                      </a:moveTo>
                      <a:lnTo>
                        <a:pt x="30" y="5"/>
                      </a:lnTo>
                      <a:lnTo>
                        <a:pt x="64" y="11"/>
                      </a:lnTo>
                      <a:lnTo>
                        <a:pt x="97" y="16"/>
                      </a:lnTo>
                      <a:lnTo>
                        <a:pt x="133" y="22"/>
                      </a:lnTo>
                      <a:lnTo>
                        <a:pt x="166" y="28"/>
                      </a:lnTo>
                      <a:lnTo>
                        <a:pt x="196" y="33"/>
                      </a:lnTo>
                      <a:lnTo>
                        <a:pt x="222" y="39"/>
                      </a:lnTo>
                      <a:lnTo>
                        <a:pt x="235" y="43"/>
                      </a:lnTo>
                      <a:lnTo>
                        <a:pt x="245" y="4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0" name="Freeform 225"/>
                <p:cNvSpPr>
                  <a:spLocks/>
                </p:cNvSpPr>
                <p:nvPr/>
              </p:nvSpPr>
              <p:spPr bwMode="auto">
                <a:xfrm>
                  <a:off x="2465" y="2786"/>
                  <a:ext cx="54" cy="36"/>
                </a:xfrm>
                <a:custGeom>
                  <a:avLst/>
                  <a:gdLst>
                    <a:gd name="T0" fmla="*/ 0 w 54"/>
                    <a:gd name="T1" fmla="*/ 0 h 36"/>
                    <a:gd name="T2" fmla="*/ 20 w 54"/>
                    <a:gd name="T3" fmla="*/ 8 h 36"/>
                    <a:gd name="T4" fmla="*/ 37 w 54"/>
                    <a:gd name="T5" fmla="*/ 19 h 36"/>
                    <a:gd name="T6" fmla="*/ 44 w 54"/>
                    <a:gd name="T7" fmla="*/ 25 h 36"/>
                    <a:gd name="T8" fmla="*/ 48 w 54"/>
                    <a:gd name="T9" fmla="*/ 28 h 36"/>
                    <a:gd name="T10" fmla="*/ 52 w 54"/>
                    <a:gd name="T11" fmla="*/ 34 h 36"/>
                    <a:gd name="T12" fmla="*/ 54 w 54"/>
                    <a:gd name="T13" fmla="*/ 36 h 36"/>
                    <a:gd name="T14" fmla="*/ 0 60000 65536"/>
                    <a:gd name="T15" fmla="*/ 0 60000 65536"/>
                    <a:gd name="T16" fmla="*/ 0 60000 65536"/>
                    <a:gd name="T17" fmla="*/ 0 60000 65536"/>
                    <a:gd name="T18" fmla="*/ 0 60000 65536"/>
                    <a:gd name="T19" fmla="*/ 0 60000 65536"/>
                    <a:gd name="T20" fmla="*/ 0 60000 65536"/>
                    <a:gd name="T21" fmla="*/ 0 w 54"/>
                    <a:gd name="T22" fmla="*/ 0 h 36"/>
                    <a:gd name="T23" fmla="*/ 54 w 54"/>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6">
                      <a:moveTo>
                        <a:pt x="0" y="0"/>
                      </a:moveTo>
                      <a:lnTo>
                        <a:pt x="20" y="8"/>
                      </a:lnTo>
                      <a:lnTo>
                        <a:pt x="37" y="19"/>
                      </a:lnTo>
                      <a:lnTo>
                        <a:pt x="44" y="25"/>
                      </a:lnTo>
                      <a:lnTo>
                        <a:pt x="48" y="28"/>
                      </a:lnTo>
                      <a:lnTo>
                        <a:pt x="52" y="34"/>
                      </a:lnTo>
                      <a:lnTo>
                        <a:pt x="54" y="36"/>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1" name="Freeform 226"/>
                <p:cNvSpPr>
                  <a:spLocks/>
                </p:cNvSpPr>
                <p:nvPr/>
              </p:nvSpPr>
              <p:spPr bwMode="auto">
                <a:xfrm>
                  <a:off x="2485" y="2822"/>
                  <a:ext cx="34" cy="18"/>
                </a:xfrm>
                <a:custGeom>
                  <a:avLst/>
                  <a:gdLst>
                    <a:gd name="T0" fmla="*/ 34 w 34"/>
                    <a:gd name="T1" fmla="*/ 0 h 18"/>
                    <a:gd name="T2" fmla="*/ 34 w 34"/>
                    <a:gd name="T3" fmla="*/ 4 h 18"/>
                    <a:gd name="T4" fmla="*/ 32 w 34"/>
                    <a:gd name="T5" fmla="*/ 5 h 18"/>
                    <a:gd name="T6" fmla="*/ 28 w 34"/>
                    <a:gd name="T7" fmla="*/ 7 h 18"/>
                    <a:gd name="T8" fmla="*/ 22 w 34"/>
                    <a:gd name="T9" fmla="*/ 11 h 18"/>
                    <a:gd name="T10" fmla="*/ 11 w 34"/>
                    <a:gd name="T11" fmla="*/ 15 h 18"/>
                    <a:gd name="T12" fmla="*/ 0 w 34"/>
                    <a:gd name="T13" fmla="*/ 18 h 18"/>
                    <a:gd name="T14" fmla="*/ 0 60000 65536"/>
                    <a:gd name="T15" fmla="*/ 0 60000 65536"/>
                    <a:gd name="T16" fmla="*/ 0 60000 65536"/>
                    <a:gd name="T17" fmla="*/ 0 60000 65536"/>
                    <a:gd name="T18" fmla="*/ 0 60000 65536"/>
                    <a:gd name="T19" fmla="*/ 0 60000 65536"/>
                    <a:gd name="T20" fmla="*/ 0 60000 65536"/>
                    <a:gd name="T21" fmla="*/ 0 w 34"/>
                    <a:gd name="T22" fmla="*/ 0 h 18"/>
                    <a:gd name="T23" fmla="*/ 34 w 3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8">
                      <a:moveTo>
                        <a:pt x="34" y="0"/>
                      </a:moveTo>
                      <a:lnTo>
                        <a:pt x="34" y="4"/>
                      </a:lnTo>
                      <a:lnTo>
                        <a:pt x="32" y="5"/>
                      </a:lnTo>
                      <a:lnTo>
                        <a:pt x="28" y="7"/>
                      </a:lnTo>
                      <a:lnTo>
                        <a:pt x="22" y="11"/>
                      </a:lnTo>
                      <a:lnTo>
                        <a:pt x="11" y="15"/>
                      </a:lnTo>
                      <a:lnTo>
                        <a:pt x="0" y="1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2" name="Freeform 227"/>
                <p:cNvSpPr>
                  <a:spLocks/>
                </p:cNvSpPr>
                <p:nvPr/>
              </p:nvSpPr>
              <p:spPr bwMode="auto">
                <a:xfrm>
                  <a:off x="2435" y="2840"/>
                  <a:ext cx="50" cy="15"/>
                </a:xfrm>
                <a:custGeom>
                  <a:avLst/>
                  <a:gdLst>
                    <a:gd name="T0" fmla="*/ 50 w 50"/>
                    <a:gd name="T1" fmla="*/ 0 h 15"/>
                    <a:gd name="T2" fmla="*/ 41 w 50"/>
                    <a:gd name="T3" fmla="*/ 4 h 15"/>
                    <a:gd name="T4" fmla="*/ 30 w 50"/>
                    <a:gd name="T5" fmla="*/ 8 h 15"/>
                    <a:gd name="T6" fmla="*/ 16 w 50"/>
                    <a:gd name="T7" fmla="*/ 12 h 15"/>
                    <a:gd name="T8" fmla="*/ 0 w 50"/>
                    <a:gd name="T9" fmla="*/ 15 h 15"/>
                    <a:gd name="T10" fmla="*/ 0 60000 65536"/>
                    <a:gd name="T11" fmla="*/ 0 60000 65536"/>
                    <a:gd name="T12" fmla="*/ 0 60000 65536"/>
                    <a:gd name="T13" fmla="*/ 0 60000 65536"/>
                    <a:gd name="T14" fmla="*/ 0 60000 65536"/>
                    <a:gd name="T15" fmla="*/ 0 w 50"/>
                    <a:gd name="T16" fmla="*/ 0 h 15"/>
                    <a:gd name="T17" fmla="*/ 50 w 50"/>
                    <a:gd name="T18" fmla="*/ 15 h 15"/>
                  </a:gdLst>
                  <a:ahLst/>
                  <a:cxnLst>
                    <a:cxn ang="T10">
                      <a:pos x="T0" y="T1"/>
                    </a:cxn>
                    <a:cxn ang="T11">
                      <a:pos x="T2" y="T3"/>
                    </a:cxn>
                    <a:cxn ang="T12">
                      <a:pos x="T4" y="T5"/>
                    </a:cxn>
                    <a:cxn ang="T13">
                      <a:pos x="T6" y="T7"/>
                    </a:cxn>
                    <a:cxn ang="T14">
                      <a:pos x="T8" y="T9"/>
                    </a:cxn>
                  </a:cxnLst>
                  <a:rect l="T15" t="T16" r="T17" b="T18"/>
                  <a:pathLst>
                    <a:path w="50" h="15">
                      <a:moveTo>
                        <a:pt x="50" y="0"/>
                      </a:moveTo>
                      <a:lnTo>
                        <a:pt x="41" y="4"/>
                      </a:lnTo>
                      <a:lnTo>
                        <a:pt x="30" y="8"/>
                      </a:lnTo>
                      <a:lnTo>
                        <a:pt x="16" y="12"/>
                      </a:lnTo>
                      <a:lnTo>
                        <a:pt x="0" y="15"/>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3" name="Freeform 228"/>
                <p:cNvSpPr>
                  <a:spLocks/>
                </p:cNvSpPr>
                <p:nvPr/>
              </p:nvSpPr>
              <p:spPr bwMode="auto">
                <a:xfrm>
                  <a:off x="2334" y="2855"/>
                  <a:ext cx="101" cy="21"/>
                </a:xfrm>
                <a:custGeom>
                  <a:avLst/>
                  <a:gdLst>
                    <a:gd name="T0" fmla="*/ 101 w 101"/>
                    <a:gd name="T1" fmla="*/ 0 h 21"/>
                    <a:gd name="T2" fmla="*/ 90 w 101"/>
                    <a:gd name="T3" fmla="*/ 2 h 21"/>
                    <a:gd name="T4" fmla="*/ 78 w 101"/>
                    <a:gd name="T5" fmla="*/ 6 h 21"/>
                    <a:gd name="T6" fmla="*/ 52 w 101"/>
                    <a:gd name="T7" fmla="*/ 12 h 21"/>
                    <a:gd name="T8" fmla="*/ 24 w 101"/>
                    <a:gd name="T9" fmla="*/ 15 h 21"/>
                    <a:gd name="T10" fmla="*/ 0 w 101"/>
                    <a:gd name="T11" fmla="*/ 21 h 21"/>
                    <a:gd name="T12" fmla="*/ 0 60000 65536"/>
                    <a:gd name="T13" fmla="*/ 0 60000 65536"/>
                    <a:gd name="T14" fmla="*/ 0 60000 65536"/>
                    <a:gd name="T15" fmla="*/ 0 60000 65536"/>
                    <a:gd name="T16" fmla="*/ 0 60000 65536"/>
                    <a:gd name="T17" fmla="*/ 0 60000 65536"/>
                    <a:gd name="T18" fmla="*/ 0 w 101"/>
                    <a:gd name="T19" fmla="*/ 0 h 21"/>
                    <a:gd name="T20" fmla="*/ 101 w 10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01" h="21">
                      <a:moveTo>
                        <a:pt x="101" y="0"/>
                      </a:moveTo>
                      <a:lnTo>
                        <a:pt x="90" y="2"/>
                      </a:lnTo>
                      <a:lnTo>
                        <a:pt x="78" y="6"/>
                      </a:lnTo>
                      <a:lnTo>
                        <a:pt x="52" y="12"/>
                      </a:lnTo>
                      <a:lnTo>
                        <a:pt x="24" y="15"/>
                      </a:lnTo>
                      <a:lnTo>
                        <a:pt x="0" y="21"/>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4" name="Freeform 229"/>
                <p:cNvSpPr>
                  <a:spLocks/>
                </p:cNvSpPr>
                <p:nvPr/>
              </p:nvSpPr>
              <p:spPr bwMode="auto">
                <a:xfrm>
                  <a:off x="2250" y="2876"/>
                  <a:ext cx="84" cy="13"/>
                </a:xfrm>
                <a:custGeom>
                  <a:avLst/>
                  <a:gdLst>
                    <a:gd name="T0" fmla="*/ 84 w 84"/>
                    <a:gd name="T1" fmla="*/ 0 h 13"/>
                    <a:gd name="T2" fmla="*/ 39 w 84"/>
                    <a:gd name="T3" fmla="*/ 7 h 13"/>
                    <a:gd name="T4" fmla="*/ 0 w 84"/>
                    <a:gd name="T5" fmla="*/ 13 h 13"/>
                    <a:gd name="T6" fmla="*/ 0 60000 65536"/>
                    <a:gd name="T7" fmla="*/ 0 60000 65536"/>
                    <a:gd name="T8" fmla="*/ 0 60000 65536"/>
                    <a:gd name="T9" fmla="*/ 0 w 84"/>
                    <a:gd name="T10" fmla="*/ 0 h 13"/>
                    <a:gd name="T11" fmla="*/ 84 w 84"/>
                    <a:gd name="T12" fmla="*/ 13 h 13"/>
                  </a:gdLst>
                  <a:ahLst/>
                  <a:cxnLst>
                    <a:cxn ang="T6">
                      <a:pos x="T0" y="T1"/>
                    </a:cxn>
                    <a:cxn ang="T7">
                      <a:pos x="T2" y="T3"/>
                    </a:cxn>
                    <a:cxn ang="T8">
                      <a:pos x="T4" y="T5"/>
                    </a:cxn>
                  </a:cxnLst>
                  <a:rect l="T9" t="T10" r="T11" b="T12"/>
                  <a:pathLst>
                    <a:path w="84" h="13">
                      <a:moveTo>
                        <a:pt x="84" y="0"/>
                      </a:moveTo>
                      <a:lnTo>
                        <a:pt x="39" y="7"/>
                      </a:lnTo>
                      <a:lnTo>
                        <a:pt x="0" y="13"/>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5" name="Freeform 230"/>
                <p:cNvSpPr>
                  <a:spLocks/>
                </p:cNvSpPr>
                <p:nvPr/>
              </p:nvSpPr>
              <p:spPr bwMode="auto">
                <a:xfrm>
                  <a:off x="2183" y="2889"/>
                  <a:ext cx="67" cy="11"/>
                </a:xfrm>
                <a:custGeom>
                  <a:avLst/>
                  <a:gdLst>
                    <a:gd name="T0" fmla="*/ 67 w 67"/>
                    <a:gd name="T1" fmla="*/ 0 h 11"/>
                    <a:gd name="T2" fmla="*/ 50 w 67"/>
                    <a:gd name="T3" fmla="*/ 2 h 11"/>
                    <a:gd name="T4" fmla="*/ 33 w 67"/>
                    <a:gd name="T5" fmla="*/ 6 h 11"/>
                    <a:gd name="T6" fmla="*/ 18 w 67"/>
                    <a:gd name="T7" fmla="*/ 7 h 11"/>
                    <a:gd name="T8" fmla="*/ 0 w 67"/>
                    <a:gd name="T9" fmla="*/ 11 h 11"/>
                    <a:gd name="T10" fmla="*/ 0 60000 65536"/>
                    <a:gd name="T11" fmla="*/ 0 60000 65536"/>
                    <a:gd name="T12" fmla="*/ 0 60000 65536"/>
                    <a:gd name="T13" fmla="*/ 0 60000 65536"/>
                    <a:gd name="T14" fmla="*/ 0 60000 65536"/>
                    <a:gd name="T15" fmla="*/ 0 w 67"/>
                    <a:gd name="T16" fmla="*/ 0 h 11"/>
                    <a:gd name="T17" fmla="*/ 67 w 67"/>
                    <a:gd name="T18" fmla="*/ 11 h 11"/>
                  </a:gdLst>
                  <a:ahLst/>
                  <a:cxnLst>
                    <a:cxn ang="T10">
                      <a:pos x="T0" y="T1"/>
                    </a:cxn>
                    <a:cxn ang="T11">
                      <a:pos x="T2" y="T3"/>
                    </a:cxn>
                    <a:cxn ang="T12">
                      <a:pos x="T4" y="T5"/>
                    </a:cxn>
                    <a:cxn ang="T13">
                      <a:pos x="T6" y="T7"/>
                    </a:cxn>
                    <a:cxn ang="T14">
                      <a:pos x="T8" y="T9"/>
                    </a:cxn>
                  </a:cxnLst>
                  <a:rect l="T15" t="T16" r="T17" b="T18"/>
                  <a:pathLst>
                    <a:path w="67" h="11">
                      <a:moveTo>
                        <a:pt x="67" y="0"/>
                      </a:moveTo>
                      <a:lnTo>
                        <a:pt x="50" y="2"/>
                      </a:lnTo>
                      <a:lnTo>
                        <a:pt x="33" y="6"/>
                      </a:lnTo>
                      <a:lnTo>
                        <a:pt x="18" y="7"/>
                      </a:lnTo>
                      <a:lnTo>
                        <a:pt x="0" y="11"/>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6" name="Freeform 231"/>
                <p:cNvSpPr>
                  <a:spLocks/>
                </p:cNvSpPr>
                <p:nvPr/>
              </p:nvSpPr>
              <p:spPr bwMode="auto">
                <a:xfrm>
                  <a:off x="2086" y="2900"/>
                  <a:ext cx="97" cy="17"/>
                </a:xfrm>
                <a:custGeom>
                  <a:avLst/>
                  <a:gdLst>
                    <a:gd name="T0" fmla="*/ 97 w 97"/>
                    <a:gd name="T1" fmla="*/ 0 h 17"/>
                    <a:gd name="T2" fmla="*/ 74 w 97"/>
                    <a:gd name="T3" fmla="*/ 4 h 17"/>
                    <a:gd name="T4" fmla="*/ 50 w 97"/>
                    <a:gd name="T5" fmla="*/ 8 h 17"/>
                    <a:gd name="T6" fmla="*/ 24 w 97"/>
                    <a:gd name="T7" fmla="*/ 13 h 17"/>
                    <a:gd name="T8" fmla="*/ 0 w 97"/>
                    <a:gd name="T9" fmla="*/ 17 h 17"/>
                    <a:gd name="T10" fmla="*/ 0 60000 65536"/>
                    <a:gd name="T11" fmla="*/ 0 60000 65536"/>
                    <a:gd name="T12" fmla="*/ 0 60000 65536"/>
                    <a:gd name="T13" fmla="*/ 0 60000 65536"/>
                    <a:gd name="T14" fmla="*/ 0 60000 65536"/>
                    <a:gd name="T15" fmla="*/ 0 w 97"/>
                    <a:gd name="T16" fmla="*/ 0 h 17"/>
                    <a:gd name="T17" fmla="*/ 97 w 97"/>
                    <a:gd name="T18" fmla="*/ 17 h 17"/>
                  </a:gdLst>
                  <a:ahLst/>
                  <a:cxnLst>
                    <a:cxn ang="T10">
                      <a:pos x="T0" y="T1"/>
                    </a:cxn>
                    <a:cxn ang="T11">
                      <a:pos x="T2" y="T3"/>
                    </a:cxn>
                    <a:cxn ang="T12">
                      <a:pos x="T4" y="T5"/>
                    </a:cxn>
                    <a:cxn ang="T13">
                      <a:pos x="T6" y="T7"/>
                    </a:cxn>
                    <a:cxn ang="T14">
                      <a:pos x="T8" y="T9"/>
                    </a:cxn>
                  </a:cxnLst>
                  <a:rect l="T15" t="T16" r="T17" b="T18"/>
                  <a:pathLst>
                    <a:path w="97" h="17">
                      <a:moveTo>
                        <a:pt x="97" y="0"/>
                      </a:moveTo>
                      <a:lnTo>
                        <a:pt x="74" y="4"/>
                      </a:lnTo>
                      <a:lnTo>
                        <a:pt x="50" y="8"/>
                      </a:lnTo>
                      <a:lnTo>
                        <a:pt x="24" y="13"/>
                      </a:lnTo>
                      <a:lnTo>
                        <a:pt x="0" y="17"/>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7" name="Freeform 232"/>
                <p:cNvSpPr>
                  <a:spLocks/>
                </p:cNvSpPr>
                <p:nvPr/>
              </p:nvSpPr>
              <p:spPr bwMode="auto">
                <a:xfrm>
                  <a:off x="1992" y="2917"/>
                  <a:ext cx="94" cy="19"/>
                </a:xfrm>
                <a:custGeom>
                  <a:avLst/>
                  <a:gdLst>
                    <a:gd name="T0" fmla="*/ 94 w 94"/>
                    <a:gd name="T1" fmla="*/ 0 h 19"/>
                    <a:gd name="T2" fmla="*/ 45 w 94"/>
                    <a:gd name="T3" fmla="*/ 9 h 19"/>
                    <a:gd name="T4" fmla="*/ 0 w 94"/>
                    <a:gd name="T5" fmla="*/ 19 h 19"/>
                    <a:gd name="T6" fmla="*/ 0 60000 65536"/>
                    <a:gd name="T7" fmla="*/ 0 60000 65536"/>
                    <a:gd name="T8" fmla="*/ 0 60000 65536"/>
                    <a:gd name="T9" fmla="*/ 0 w 94"/>
                    <a:gd name="T10" fmla="*/ 0 h 19"/>
                    <a:gd name="T11" fmla="*/ 94 w 94"/>
                    <a:gd name="T12" fmla="*/ 19 h 19"/>
                  </a:gdLst>
                  <a:ahLst/>
                  <a:cxnLst>
                    <a:cxn ang="T6">
                      <a:pos x="T0" y="T1"/>
                    </a:cxn>
                    <a:cxn ang="T7">
                      <a:pos x="T2" y="T3"/>
                    </a:cxn>
                    <a:cxn ang="T8">
                      <a:pos x="T4" y="T5"/>
                    </a:cxn>
                  </a:cxnLst>
                  <a:rect l="T9" t="T10" r="T11" b="T12"/>
                  <a:pathLst>
                    <a:path w="94" h="19">
                      <a:moveTo>
                        <a:pt x="94" y="0"/>
                      </a:moveTo>
                      <a:lnTo>
                        <a:pt x="45" y="9"/>
                      </a:lnTo>
                      <a:lnTo>
                        <a:pt x="0" y="19"/>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8" name="Freeform 233"/>
                <p:cNvSpPr>
                  <a:spLocks/>
                </p:cNvSpPr>
                <p:nvPr/>
              </p:nvSpPr>
              <p:spPr bwMode="auto">
                <a:xfrm>
                  <a:off x="1910" y="2936"/>
                  <a:ext cx="82" cy="18"/>
                </a:xfrm>
                <a:custGeom>
                  <a:avLst/>
                  <a:gdLst>
                    <a:gd name="T0" fmla="*/ 82 w 82"/>
                    <a:gd name="T1" fmla="*/ 0 h 18"/>
                    <a:gd name="T2" fmla="*/ 60 w 82"/>
                    <a:gd name="T3" fmla="*/ 5 h 18"/>
                    <a:gd name="T4" fmla="*/ 38 w 82"/>
                    <a:gd name="T5" fmla="*/ 9 h 18"/>
                    <a:gd name="T6" fmla="*/ 19 w 82"/>
                    <a:gd name="T7" fmla="*/ 15 h 18"/>
                    <a:gd name="T8" fmla="*/ 0 w 82"/>
                    <a:gd name="T9" fmla="*/ 18 h 18"/>
                    <a:gd name="T10" fmla="*/ 0 60000 65536"/>
                    <a:gd name="T11" fmla="*/ 0 60000 65536"/>
                    <a:gd name="T12" fmla="*/ 0 60000 65536"/>
                    <a:gd name="T13" fmla="*/ 0 60000 65536"/>
                    <a:gd name="T14" fmla="*/ 0 60000 65536"/>
                    <a:gd name="T15" fmla="*/ 0 w 82"/>
                    <a:gd name="T16" fmla="*/ 0 h 18"/>
                    <a:gd name="T17" fmla="*/ 82 w 82"/>
                    <a:gd name="T18" fmla="*/ 18 h 18"/>
                  </a:gdLst>
                  <a:ahLst/>
                  <a:cxnLst>
                    <a:cxn ang="T10">
                      <a:pos x="T0" y="T1"/>
                    </a:cxn>
                    <a:cxn ang="T11">
                      <a:pos x="T2" y="T3"/>
                    </a:cxn>
                    <a:cxn ang="T12">
                      <a:pos x="T4" y="T5"/>
                    </a:cxn>
                    <a:cxn ang="T13">
                      <a:pos x="T6" y="T7"/>
                    </a:cxn>
                    <a:cxn ang="T14">
                      <a:pos x="T8" y="T9"/>
                    </a:cxn>
                  </a:cxnLst>
                  <a:rect l="T15" t="T16" r="T17" b="T18"/>
                  <a:pathLst>
                    <a:path w="82" h="18">
                      <a:moveTo>
                        <a:pt x="82" y="0"/>
                      </a:moveTo>
                      <a:lnTo>
                        <a:pt x="60" y="5"/>
                      </a:lnTo>
                      <a:lnTo>
                        <a:pt x="38" y="9"/>
                      </a:lnTo>
                      <a:lnTo>
                        <a:pt x="19" y="15"/>
                      </a:lnTo>
                      <a:lnTo>
                        <a:pt x="0" y="1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39" name="Freeform 234"/>
                <p:cNvSpPr>
                  <a:spLocks/>
                </p:cNvSpPr>
                <p:nvPr/>
              </p:nvSpPr>
              <p:spPr bwMode="auto">
                <a:xfrm>
                  <a:off x="1864" y="2954"/>
                  <a:ext cx="46" cy="15"/>
                </a:xfrm>
                <a:custGeom>
                  <a:avLst/>
                  <a:gdLst>
                    <a:gd name="T0" fmla="*/ 46 w 46"/>
                    <a:gd name="T1" fmla="*/ 0 h 15"/>
                    <a:gd name="T2" fmla="*/ 31 w 46"/>
                    <a:gd name="T3" fmla="*/ 4 h 15"/>
                    <a:gd name="T4" fmla="*/ 20 w 46"/>
                    <a:gd name="T5" fmla="*/ 8 h 15"/>
                    <a:gd name="T6" fmla="*/ 9 w 46"/>
                    <a:gd name="T7" fmla="*/ 12 h 15"/>
                    <a:gd name="T8" fmla="*/ 0 w 46"/>
                    <a:gd name="T9" fmla="*/ 15 h 15"/>
                    <a:gd name="T10" fmla="*/ 0 60000 65536"/>
                    <a:gd name="T11" fmla="*/ 0 60000 65536"/>
                    <a:gd name="T12" fmla="*/ 0 60000 65536"/>
                    <a:gd name="T13" fmla="*/ 0 60000 65536"/>
                    <a:gd name="T14" fmla="*/ 0 60000 65536"/>
                    <a:gd name="T15" fmla="*/ 0 w 46"/>
                    <a:gd name="T16" fmla="*/ 0 h 15"/>
                    <a:gd name="T17" fmla="*/ 46 w 46"/>
                    <a:gd name="T18" fmla="*/ 15 h 15"/>
                  </a:gdLst>
                  <a:ahLst/>
                  <a:cxnLst>
                    <a:cxn ang="T10">
                      <a:pos x="T0" y="T1"/>
                    </a:cxn>
                    <a:cxn ang="T11">
                      <a:pos x="T2" y="T3"/>
                    </a:cxn>
                    <a:cxn ang="T12">
                      <a:pos x="T4" y="T5"/>
                    </a:cxn>
                    <a:cxn ang="T13">
                      <a:pos x="T6" y="T7"/>
                    </a:cxn>
                    <a:cxn ang="T14">
                      <a:pos x="T8" y="T9"/>
                    </a:cxn>
                  </a:cxnLst>
                  <a:rect l="T15" t="T16" r="T17" b="T18"/>
                  <a:pathLst>
                    <a:path w="46" h="15">
                      <a:moveTo>
                        <a:pt x="46" y="0"/>
                      </a:moveTo>
                      <a:lnTo>
                        <a:pt x="31" y="4"/>
                      </a:lnTo>
                      <a:lnTo>
                        <a:pt x="20" y="8"/>
                      </a:lnTo>
                      <a:lnTo>
                        <a:pt x="9" y="12"/>
                      </a:lnTo>
                      <a:lnTo>
                        <a:pt x="0" y="15"/>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0" name="Freeform 235"/>
                <p:cNvSpPr>
                  <a:spLocks/>
                </p:cNvSpPr>
                <p:nvPr/>
              </p:nvSpPr>
              <p:spPr bwMode="auto">
                <a:xfrm>
                  <a:off x="1837" y="2969"/>
                  <a:ext cx="27" cy="11"/>
                </a:xfrm>
                <a:custGeom>
                  <a:avLst/>
                  <a:gdLst>
                    <a:gd name="T0" fmla="*/ 27 w 27"/>
                    <a:gd name="T1" fmla="*/ 0 h 11"/>
                    <a:gd name="T2" fmla="*/ 19 w 27"/>
                    <a:gd name="T3" fmla="*/ 4 h 11"/>
                    <a:gd name="T4" fmla="*/ 12 w 27"/>
                    <a:gd name="T5" fmla="*/ 6 h 11"/>
                    <a:gd name="T6" fmla="*/ 0 w 27"/>
                    <a:gd name="T7" fmla="*/ 11 h 11"/>
                    <a:gd name="T8" fmla="*/ 0 60000 65536"/>
                    <a:gd name="T9" fmla="*/ 0 60000 65536"/>
                    <a:gd name="T10" fmla="*/ 0 60000 65536"/>
                    <a:gd name="T11" fmla="*/ 0 60000 65536"/>
                    <a:gd name="T12" fmla="*/ 0 w 27"/>
                    <a:gd name="T13" fmla="*/ 0 h 11"/>
                    <a:gd name="T14" fmla="*/ 27 w 27"/>
                    <a:gd name="T15" fmla="*/ 11 h 11"/>
                  </a:gdLst>
                  <a:ahLst/>
                  <a:cxnLst>
                    <a:cxn ang="T8">
                      <a:pos x="T0" y="T1"/>
                    </a:cxn>
                    <a:cxn ang="T9">
                      <a:pos x="T2" y="T3"/>
                    </a:cxn>
                    <a:cxn ang="T10">
                      <a:pos x="T4" y="T5"/>
                    </a:cxn>
                    <a:cxn ang="T11">
                      <a:pos x="T6" y="T7"/>
                    </a:cxn>
                  </a:cxnLst>
                  <a:rect l="T12" t="T13" r="T14" b="T15"/>
                  <a:pathLst>
                    <a:path w="27" h="11">
                      <a:moveTo>
                        <a:pt x="27" y="0"/>
                      </a:moveTo>
                      <a:lnTo>
                        <a:pt x="19" y="4"/>
                      </a:lnTo>
                      <a:lnTo>
                        <a:pt x="12" y="6"/>
                      </a:lnTo>
                      <a:lnTo>
                        <a:pt x="0" y="11"/>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1" name="Freeform 236"/>
                <p:cNvSpPr>
                  <a:spLocks/>
                </p:cNvSpPr>
                <p:nvPr/>
              </p:nvSpPr>
              <p:spPr bwMode="auto">
                <a:xfrm>
                  <a:off x="1817" y="2980"/>
                  <a:ext cx="20" cy="8"/>
                </a:xfrm>
                <a:custGeom>
                  <a:avLst/>
                  <a:gdLst>
                    <a:gd name="T0" fmla="*/ 20 w 20"/>
                    <a:gd name="T1" fmla="*/ 0 h 8"/>
                    <a:gd name="T2" fmla="*/ 11 w 20"/>
                    <a:gd name="T3" fmla="*/ 4 h 8"/>
                    <a:gd name="T4" fmla="*/ 7 w 20"/>
                    <a:gd name="T5" fmla="*/ 6 h 8"/>
                    <a:gd name="T6" fmla="*/ 0 w 20"/>
                    <a:gd name="T7" fmla="*/ 8 h 8"/>
                    <a:gd name="T8" fmla="*/ 0 60000 65536"/>
                    <a:gd name="T9" fmla="*/ 0 60000 65536"/>
                    <a:gd name="T10" fmla="*/ 0 60000 65536"/>
                    <a:gd name="T11" fmla="*/ 0 60000 65536"/>
                    <a:gd name="T12" fmla="*/ 0 w 20"/>
                    <a:gd name="T13" fmla="*/ 0 h 8"/>
                    <a:gd name="T14" fmla="*/ 20 w 20"/>
                    <a:gd name="T15" fmla="*/ 8 h 8"/>
                  </a:gdLst>
                  <a:ahLst/>
                  <a:cxnLst>
                    <a:cxn ang="T8">
                      <a:pos x="T0" y="T1"/>
                    </a:cxn>
                    <a:cxn ang="T9">
                      <a:pos x="T2" y="T3"/>
                    </a:cxn>
                    <a:cxn ang="T10">
                      <a:pos x="T4" y="T5"/>
                    </a:cxn>
                    <a:cxn ang="T11">
                      <a:pos x="T6" y="T7"/>
                    </a:cxn>
                  </a:cxnLst>
                  <a:rect l="T12" t="T13" r="T14" b="T15"/>
                  <a:pathLst>
                    <a:path w="20" h="8">
                      <a:moveTo>
                        <a:pt x="20" y="0"/>
                      </a:moveTo>
                      <a:lnTo>
                        <a:pt x="11" y="4"/>
                      </a:lnTo>
                      <a:lnTo>
                        <a:pt x="7" y="6"/>
                      </a:lnTo>
                      <a:lnTo>
                        <a:pt x="0" y="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2" name="Freeform 237"/>
                <p:cNvSpPr>
                  <a:spLocks/>
                </p:cNvSpPr>
                <p:nvPr/>
              </p:nvSpPr>
              <p:spPr bwMode="auto">
                <a:xfrm>
                  <a:off x="1748" y="2988"/>
                  <a:ext cx="69" cy="26"/>
                </a:xfrm>
                <a:custGeom>
                  <a:avLst/>
                  <a:gdLst>
                    <a:gd name="T0" fmla="*/ 69 w 69"/>
                    <a:gd name="T1" fmla="*/ 0 h 26"/>
                    <a:gd name="T2" fmla="*/ 61 w 69"/>
                    <a:gd name="T3" fmla="*/ 2 h 26"/>
                    <a:gd name="T4" fmla="*/ 54 w 69"/>
                    <a:gd name="T5" fmla="*/ 6 h 26"/>
                    <a:gd name="T6" fmla="*/ 35 w 69"/>
                    <a:gd name="T7" fmla="*/ 13 h 26"/>
                    <a:gd name="T8" fmla="*/ 15 w 69"/>
                    <a:gd name="T9" fmla="*/ 20 h 26"/>
                    <a:gd name="T10" fmla="*/ 7 w 69"/>
                    <a:gd name="T11" fmla="*/ 24 h 26"/>
                    <a:gd name="T12" fmla="*/ 0 w 69"/>
                    <a:gd name="T13" fmla="*/ 26 h 26"/>
                    <a:gd name="T14" fmla="*/ 0 60000 65536"/>
                    <a:gd name="T15" fmla="*/ 0 60000 65536"/>
                    <a:gd name="T16" fmla="*/ 0 60000 65536"/>
                    <a:gd name="T17" fmla="*/ 0 60000 65536"/>
                    <a:gd name="T18" fmla="*/ 0 60000 65536"/>
                    <a:gd name="T19" fmla="*/ 0 60000 65536"/>
                    <a:gd name="T20" fmla="*/ 0 60000 65536"/>
                    <a:gd name="T21" fmla="*/ 0 w 69"/>
                    <a:gd name="T22" fmla="*/ 0 h 26"/>
                    <a:gd name="T23" fmla="*/ 69 w 6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6">
                      <a:moveTo>
                        <a:pt x="69" y="0"/>
                      </a:moveTo>
                      <a:lnTo>
                        <a:pt x="61" y="2"/>
                      </a:lnTo>
                      <a:lnTo>
                        <a:pt x="54" y="6"/>
                      </a:lnTo>
                      <a:lnTo>
                        <a:pt x="35" y="13"/>
                      </a:lnTo>
                      <a:lnTo>
                        <a:pt x="15" y="20"/>
                      </a:lnTo>
                      <a:lnTo>
                        <a:pt x="7" y="24"/>
                      </a:lnTo>
                      <a:lnTo>
                        <a:pt x="0" y="26"/>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3" name="Freeform 238"/>
                <p:cNvSpPr>
                  <a:spLocks/>
                </p:cNvSpPr>
                <p:nvPr/>
              </p:nvSpPr>
              <p:spPr bwMode="auto">
                <a:xfrm>
                  <a:off x="1722" y="3014"/>
                  <a:ext cx="26" cy="9"/>
                </a:xfrm>
                <a:custGeom>
                  <a:avLst/>
                  <a:gdLst>
                    <a:gd name="T0" fmla="*/ 26 w 26"/>
                    <a:gd name="T1" fmla="*/ 0 h 9"/>
                    <a:gd name="T2" fmla="*/ 16 w 26"/>
                    <a:gd name="T3" fmla="*/ 4 h 9"/>
                    <a:gd name="T4" fmla="*/ 11 w 26"/>
                    <a:gd name="T5" fmla="*/ 6 h 9"/>
                    <a:gd name="T6" fmla="*/ 0 w 26"/>
                    <a:gd name="T7" fmla="*/ 9 h 9"/>
                    <a:gd name="T8" fmla="*/ 0 60000 65536"/>
                    <a:gd name="T9" fmla="*/ 0 60000 65536"/>
                    <a:gd name="T10" fmla="*/ 0 60000 65536"/>
                    <a:gd name="T11" fmla="*/ 0 60000 65536"/>
                    <a:gd name="T12" fmla="*/ 0 w 26"/>
                    <a:gd name="T13" fmla="*/ 0 h 9"/>
                    <a:gd name="T14" fmla="*/ 26 w 26"/>
                    <a:gd name="T15" fmla="*/ 9 h 9"/>
                  </a:gdLst>
                  <a:ahLst/>
                  <a:cxnLst>
                    <a:cxn ang="T8">
                      <a:pos x="T0" y="T1"/>
                    </a:cxn>
                    <a:cxn ang="T9">
                      <a:pos x="T2" y="T3"/>
                    </a:cxn>
                    <a:cxn ang="T10">
                      <a:pos x="T4" y="T5"/>
                    </a:cxn>
                    <a:cxn ang="T11">
                      <a:pos x="T6" y="T7"/>
                    </a:cxn>
                  </a:cxnLst>
                  <a:rect l="T12" t="T13" r="T14" b="T15"/>
                  <a:pathLst>
                    <a:path w="26" h="9">
                      <a:moveTo>
                        <a:pt x="26" y="0"/>
                      </a:moveTo>
                      <a:lnTo>
                        <a:pt x="16" y="4"/>
                      </a:lnTo>
                      <a:lnTo>
                        <a:pt x="11" y="6"/>
                      </a:lnTo>
                      <a:lnTo>
                        <a:pt x="0" y="9"/>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4" name="Freeform 239"/>
                <p:cNvSpPr>
                  <a:spLocks/>
                </p:cNvSpPr>
                <p:nvPr/>
              </p:nvSpPr>
              <p:spPr bwMode="auto">
                <a:xfrm>
                  <a:off x="1699" y="3023"/>
                  <a:ext cx="23" cy="8"/>
                </a:xfrm>
                <a:custGeom>
                  <a:avLst/>
                  <a:gdLst>
                    <a:gd name="T0" fmla="*/ 23 w 23"/>
                    <a:gd name="T1" fmla="*/ 0 h 8"/>
                    <a:gd name="T2" fmla="*/ 10 w 23"/>
                    <a:gd name="T3" fmla="*/ 4 h 8"/>
                    <a:gd name="T4" fmla="*/ 4 w 23"/>
                    <a:gd name="T5" fmla="*/ 6 h 8"/>
                    <a:gd name="T6" fmla="*/ 0 w 23"/>
                    <a:gd name="T7" fmla="*/ 8 h 8"/>
                    <a:gd name="T8" fmla="*/ 0 60000 65536"/>
                    <a:gd name="T9" fmla="*/ 0 60000 65536"/>
                    <a:gd name="T10" fmla="*/ 0 60000 65536"/>
                    <a:gd name="T11" fmla="*/ 0 60000 65536"/>
                    <a:gd name="T12" fmla="*/ 0 w 23"/>
                    <a:gd name="T13" fmla="*/ 0 h 8"/>
                    <a:gd name="T14" fmla="*/ 23 w 23"/>
                    <a:gd name="T15" fmla="*/ 8 h 8"/>
                  </a:gdLst>
                  <a:ahLst/>
                  <a:cxnLst>
                    <a:cxn ang="T8">
                      <a:pos x="T0" y="T1"/>
                    </a:cxn>
                    <a:cxn ang="T9">
                      <a:pos x="T2" y="T3"/>
                    </a:cxn>
                    <a:cxn ang="T10">
                      <a:pos x="T4" y="T5"/>
                    </a:cxn>
                    <a:cxn ang="T11">
                      <a:pos x="T6" y="T7"/>
                    </a:cxn>
                  </a:cxnLst>
                  <a:rect l="T12" t="T13" r="T14" b="T15"/>
                  <a:pathLst>
                    <a:path w="23" h="8">
                      <a:moveTo>
                        <a:pt x="23" y="0"/>
                      </a:moveTo>
                      <a:lnTo>
                        <a:pt x="10" y="4"/>
                      </a:lnTo>
                      <a:lnTo>
                        <a:pt x="4" y="6"/>
                      </a:lnTo>
                      <a:lnTo>
                        <a:pt x="0" y="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5" name="Freeform 240"/>
                <p:cNvSpPr>
                  <a:spLocks/>
                </p:cNvSpPr>
                <p:nvPr/>
              </p:nvSpPr>
              <p:spPr bwMode="auto">
                <a:xfrm>
                  <a:off x="1692" y="3031"/>
                  <a:ext cx="7" cy="9"/>
                </a:xfrm>
                <a:custGeom>
                  <a:avLst/>
                  <a:gdLst>
                    <a:gd name="T0" fmla="*/ 7 w 7"/>
                    <a:gd name="T1" fmla="*/ 0 h 9"/>
                    <a:gd name="T2" fmla="*/ 2 w 7"/>
                    <a:gd name="T3" fmla="*/ 4 h 9"/>
                    <a:gd name="T4" fmla="*/ 0 w 7"/>
                    <a:gd name="T5" fmla="*/ 9 h 9"/>
                    <a:gd name="T6" fmla="*/ 0 60000 65536"/>
                    <a:gd name="T7" fmla="*/ 0 60000 65536"/>
                    <a:gd name="T8" fmla="*/ 0 60000 65536"/>
                    <a:gd name="T9" fmla="*/ 0 w 7"/>
                    <a:gd name="T10" fmla="*/ 0 h 9"/>
                    <a:gd name="T11" fmla="*/ 7 w 7"/>
                    <a:gd name="T12" fmla="*/ 9 h 9"/>
                  </a:gdLst>
                  <a:ahLst/>
                  <a:cxnLst>
                    <a:cxn ang="T6">
                      <a:pos x="T0" y="T1"/>
                    </a:cxn>
                    <a:cxn ang="T7">
                      <a:pos x="T2" y="T3"/>
                    </a:cxn>
                    <a:cxn ang="T8">
                      <a:pos x="T4" y="T5"/>
                    </a:cxn>
                  </a:cxnLst>
                  <a:rect l="T9" t="T10" r="T11" b="T12"/>
                  <a:pathLst>
                    <a:path w="7" h="9">
                      <a:moveTo>
                        <a:pt x="7" y="0"/>
                      </a:moveTo>
                      <a:lnTo>
                        <a:pt x="2" y="4"/>
                      </a:lnTo>
                      <a:lnTo>
                        <a:pt x="0" y="9"/>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6" name="Freeform 241"/>
                <p:cNvSpPr>
                  <a:spLocks/>
                </p:cNvSpPr>
                <p:nvPr/>
              </p:nvSpPr>
              <p:spPr bwMode="auto">
                <a:xfrm>
                  <a:off x="1690" y="3040"/>
                  <a:ext cx="2" cy="8"/>
                </a:xfrm>
                <a:custGeom>
                  <a:avLst/>
                  <a:gdLst>
                    <a:gd name="T0" fmla="*/ 2 w 2"/>
                    <a:gd name="T1" fmla="*/ 0 h 8"/>
                    <a:gd name="T2" fmla="*/ 0 w 2"/>
                    <a:gd name="T3" fmla="*/ 4 h 8"/>
                    <a:gd name="T4" fmla="*/ 0 w 2"/>
                    <a:gd name="T5" fmla="*/ 6 h 8"/>
                    <a:gd name="T6" fmla="*/ 2 w 2"/>
                    <a:gd name="T7" fmla="*/ 8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0"/>
                      </a:moveTo>
                      <a:lnTo>
                        <a:pt x="0" y="4"/>
                      </a:lnTo>
                      <a:lnTo>
                        <a:pt x="0" y="6"/>
                      </a:lnTo>
                      <a:lnTo>
                        <a:pt x="2" y="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7" name="Freeform 242"/>
                <p:cNvSpPr>
                  <a:spLocks/>
                </p:cNvSpPr>
                <p:nvPr/>
              </p:nvSpPr>
              <p:spPr bwMode="auto">
                <a:xfrm>
                  <a:off x="1692" y="3048"/>
                  <a:ext cx="20" cy="7"/>
                </a:xfrm>
                <a:custGeom>
                  <a:avLst/>
                  <a:gdLst>
                    <a:gd name="T0" fmla="*/ 0 w 20"/>
                    <a:gd name="T1" fmla="*/ 0 h 7"/>
                    <a:gd name="T2" fmla="*/ 4 w 20"/>
                    <a:gd name="T3" fmla="*/ 2 h 7"/>
                    <a:gd name="T4" fmla="*/ 9 w 20"/>
                    <a:gd name="T5" fmla="*/ 3 h 7"/>
                    <a:gd name="T6" fmla="*/ 20 w 20"/>
                    <a:gd name="T7" fmla="*/ 7 h 7"/>
                    <a:gd name="T8" fmla="*/ 0 60000 65536"/>
                    <a:gd name="T9" fmla="*/ 0 60000 65536"/>
                    <a:gd name="T10" fmla="*/ 0 60000 65536"/>
                    <a:gd name="T11" fmla="*/ 0 60000 65536"/>
                    <a:gd name="T12" fmla="*/ 0 w 20"/>
                    <a:gd name="T13" fmla="*/ 0 h 7"/>
                    <a:gd name="T14" fmla="*/ 20 w 20"/>
                    <a:gd name="T15" fmla="*/ 7 h 7"/>
                  </a:gdLst>
                  <a:ahLst/>
                  <a:cxnLst>
                    <a:cxn ang="T8">
                      <a:pos x="T0" y="T1"/>
                    </a:cxn>
                    <a:cxn ang="T9">
                      <a:pos x="T2" y="T3"/>
                    </a:cxn>
                    <a:cxn ang="T10">
                      <a:pos x="T4" y="T5"/>
                    </a:cxn>
                    <a:cxn ang="T11">
                      <a:pos x="T6" y="T7"/>
                    </a:cxn>
                  </a:cxnLst>
                  <a:rect l="T12" t="T13" r="T14" b="T15"/>
                  <a:pathLst>
                    <a:path w="20" h="7">
                      <a:moveTo>
                        <a:pt x="0" y="0"/>
                      </a:moveTo>
                      <a:lnTo>
                        <a:pt x="4" y="2"/>
                      </a:lnTo>
                      <a:lnTo>
                        <a:pt x="9" y="3"/>
                      </a:lnTo>
                      <a:lnTo>
                        <a:pt x="20" y="7"/>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8" name="Freeform 243"/>
                <p:cNvSpPr>
                  <a:spLocks/>
                </p:cNvSpPr>
                <p:nvPr/>
              </p:nvSpPr>
              <p:spPr bwMode="auto">
                <a:xfrm>
                  <a:off x="1712" y="3055"/>
                  <a:ext cx="28" cy="8"/>
                </a:xfrm>
                <a:custGeom>
                  <a:avLst/>
                  <a:gdLst>
                    <a:gd name="T0" fmla="*/ 0 w 28"/>
                    <a:gd name="T1" fmla="*/ 0 h 8"/>
                    <a:gd name="T2" fmla="*/ 8 w 28"/>
                    <a:gd name="T3" fmla="*/ 2 h 8"/>
                    <a:gd name="T4" fmla="*/ 15 w 28"/>
                    <a:gd name="T5" fmla="*/ 4 h 8"/>
                    <a:gd name="T6" fmla="*/ 23 w 28"/>
                    <a:gd name="T7" fmla="*/ 6 h 8"/>
                    <a:gd name="T8" fmla="*/ 28 w 28"/>
                    <a:gd name="T9" fmla="*/ 8 h 8"/>
                    <a:gd name="T10" fmla="*/ 0 60000 65536"/>
                    <a:gd name="T11" fmla="*/ 0 60000 65536"/>
                    <a:gd name="T12" fmla="*/ 0 60000 65536"/>
                    <a:gd name="T13" fmla="*/ 0 60000 65536"/>
                    <a:gd name="T14" fmla="*/ 0 60000 65536"/>
                    <a:gd name="T15" fmla="*/ 0 w 28"/>
                    <a:gd name="T16" fmla="*/ 0 h 8"/>
                    <a:gd name="T17" fmla="*/ 28 w 28"/>
                    <a:gd name="T18" fmla="*/ 8 h 8"/>
                  </a:gdLst>
                  <a:ahLst/>
                  <a:cxnLst>
                    <a:cxn ang="T10">
                      <a:pos x="T0" y="T1"/>
                    </a:cxn>
                    <a:cxn ang="T11">
                      <a:pos x="T2" y="T3"/>
                    </a:cxn>
                    <a:cxn ang="T12">
                      <a:pos x="T4" y="T5"/>
                    </a:cxn>
                    <a:cxn ang="T13">
                      <a:pos x="T6" y="T7"/>
                    </a:cxn>
                    <a:cxn ang="T14">
                      <a:pos x="T8" y="T9"/>
                    </a:cxn>
                  </a:cxnLst>
                  <a:rect l="T15" t="T16" r="T17" b="T18"/>
                  <a:pathLst>
                    <a:path w="28" h="8">
                      <a:moveTo>
                        <a:pt x="0" y="0"/>
                      </a:moveTo>
                      <a:lnTo>
                        <a:pt x="8" y="2"/>
                      </a:lnTo>
                      <a:lnTo>
                        <a:pt x="15" y="4"/>
                      </a:lnTo>
                      <a:lnTo>
                        <a:pt x="23" y="6"/>
                      </a:lnTo>
                      <a:lnTo>
                        <a:pt x="28" y="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49" name="Freeform 244"/>
                <p:cNvSpPr>
                  <a:spLocks/>
                </p:cNvSpPr>
                <p:nvPr/>
              </p:nvSpPr>
              <p:spPr bwMode="auto">
                <a:xfrm>
                  <a:off x="1740" y="3063"/>
                  <a:ext cx="19" cy="5"/>
                </a:xfrm>
                <a:custGeom>
                  <a:avLst/>
                  <a:gdLst>
                    <a:gd name="T0" fmla="*/ 0 w 19"/>
                    <a:gd name="T1" fmla="*/ 0 h 5"/>
                    <a:gd name="T2" fmla="*/ 8 w 19"/>
                    <a:gd name="T3" fmla="*/ 1 h 5"/>
                    <a:gd name="T4" fmla="*/ 13 w 19"/>
                    <a:gd name="T5" fmla="*/ 3 h 5"/>
                    <a:gd name="T6" fmla="*/ 19 w 19"/>
                    <a:gd name="T7" fmla="*/ 5 h 5"/>
                    <a:gd name="T8" fmla="*/ 0 60000 65536"/>
                    <a:gd name="T9" fmla="*/ 0 60000 65536"/>
                    <a:gd name="T10" fmla="*/ 0 60000 65536"/>
                    <a:gd name="T11" fmla="*/ 0 60000 65536"/>
                    <a:gd name="T12" fmla="*/ 0 w 19"/>
                    <a:gd name="T13" fmla="*/ 0 h 5"/>
                    <a:gd name="T14" fmla="*/ 19 w 19"/>
                    <a:gd name="T15" fmla="*/ 5 h 5"/>
                  </a:gdLst>
                  <a:ahLst/>
                  <a:cxnLst>
                    <a:cxn ang="T8">
                      <a:pos x="T0" y="T1"/>
                    </a:cxn>
                    <a:cxn ang="T9">
                      <a:pos x="T2" y="T3"/>
                    </a:cxn>
                    <a:cxn ang="T10">
                      <a:pos x="T4" y="T5"/>
                    </a:cxn>
                    <a:cxn ang="T11">
                      <a:pos x="T6" y="T7"/>
                    </a:cxn>
                  </a:cxnLst>
                  <a:rect l="T12" t="T13" r="T14" b="T15"/>
                  <a:pathLst>
                    <a:path w="19" h="5">
                      <a:moveTo>
                        <a:pt x="0" y="0"/>
                      </a:moveTo>
                      <a:lnTo>
                        <a:pt x="8" y="1"/>
                      </a:lnTo>
                      <a:lnTo>
                        <a:pt x="13" y="3"/>
                      </a:lnTo>
                      <a:lnTo>
                        <a:pt x="19" y="5"/>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0" name="Freeform 245"/>
                <p:cNvSpPr>
                  <a:spLocks/>
                </p:cNvSpPr>
                <p:nvPr/>
              </p:nvSpPr>
              <p:spPr bwMode="auto">
                <a:xfrm>
                  <a:off x="1759" y="3068"/>
                  <a:ext cx="67" cy="15"/>
                </a:xfrm>
                <a:custGeom>
                  <a:avLst/>
                  <a:gdLst>
                    <a:gd name="T0" fmla="*/ 0 w 67"/>
                    <a:gd name="T1" fmla="*/ 0 h 15"/>
                    <a:gd name="T2" fmla="*/ 6 w 67"/>
                    <a:gd name="T3" fmla="*/ 2 h 15"/>
                    <a:gd name="T4" fmla="*/ 13 w 67"/>
                    <a:gd name="T5" fmla="*/ 4 h 15"/>
                    <a:gd name="T6" fmla="*/ 30 w 67"/>
                    <a:gd name="T7" fmla="*/ 8 h 15"/>
                    <a:gd name="T8" fmla="*/ 49 w 67"/>
                    <a:gd name="T9" fmla="*/ 11 h 15"/>
                    <a:gd name="T10" fmla="*/ 67 w 67"/>
                    <a:gd name="T11" fmla="*/ 15 h 15"/>
                    <a:gd name="T12" fmla="*/ 0 60000 65536"/>
                    <a:gd name="T13" fmla="*/ 0 60000 65536"/>
                    <a:gd name="T14" fmla="*/ 0 60000 65536"/>
                    <a:gd name="T15" fmla="*/ 0 60000 65536"/>
                    <a:gd name="T16" fmla="*/ 0 60000 65536"/>
                    <a:gd name="T17" fmla="*/ 0 60000 65536"/>
                    <a:gd name="T18" fmla="*/ 0 w 67"/>
                    <a:gd name="T19" fmla="*/ 0 h 15"/>
                    <a:gd name="T20" fmla="*/ 67 w 6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7" h="15">
                      <a:moveTo>
                        <a:pt x="0" y="0"/>
                      </a:moveTo>
                      <a:lnTo>
                        <a:pt x="6" y="2"/>
                      </a:lnTo>
                      <a:lnTo>
                        <a:pt x="13" y="4"/>
                      </a:lnTo>
                      <a:lnTo>
                        <a:pt x="30" y="8"/>
                      </a:lnTo>
                      <a:lnTo>
                        <a:pt x="49" y="11"/>
                      </a:lnTo>
                      <a:lnTo>
                        <a:pt x="67" y="15"/>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1" name="Freeform 246"/>
                <p:cNvSpPr>
                  <a:spLocks/>
                </p:cNvSpPr>
                <p:nvPr/>
              </p:nvSpPr>
              <p:spPr bwMode="auto">
                <a:xfrm>
                  <a:off x="1826" y="3083"/>
                  <a:ext cx="66" cy="9"/>
                </a:xfrm>
                <a:custGeom>
                  <a:avLst/>
                  <a:gdLst>
                    <a:gd name="T0" fmla="*/ 0 w 66"/>
                    <a:gd name="T1" fmla="*/ 0 h 9"/>
                    <a:gd name="T2" fmla="*/ 32 w 66"/>
                    <a:gd name="T3" fmla="*/ 6 h 9"/>
                    <a:gd name="T4" fmla="*/ 49 w 66"/>
                    <a:gd name="T5" fmla="*/ 8 h 9"/>
                    <a:gd name="T6" fmla="*/ 66 w 66"/>
                    <a:gd name="T7" fmla="*/ 9 h 9"/>
                    <a:gd name="T8" fmla="*/ 0 60000 65536"/>
                    <a:gd name="T9" fmla="*/ 0 60000 65536"/>
                    <a:gd name="T10" fmla="*/ 0 60000 65536"/>
                    <a:gd name="T11" fmla="*/ 0 60000 65536"/>
                    <a:gd name="T12" fmla="*/ 0 w 66"/>
                    <a:gd name="T13" fmla="*/ 0 h 9"/>
                    <a:gd name="T14" fmla="*/ 66 w 66"/>
                    <a:gd name="T15" fmla="*/ 9 h 9"/>
                  </a:gdLst>
                  <a:ahLst/>
                  <a:cxnLst>
                    <a:cxn ang="T8">
                      <a:pos x="T0" y="T1"/>
                    </a:cxn>
                    <a:cxn ang="T9">
                      <a:pos x="T2" y="T3"/>
                    </a:cxn>
                    <a:cxn ang="T10">
                      <a:pos x="T4" y="T5"/>
                    </a:cxn>
                    <a:cxn ang="T11">
                      <a:pos x="T6" y="T7"/>
                    </a:cxn>
                  </a:cxnLst>
                  <a:rect l="T12" t="T13" r="T14" b="T15"/>
                  <a:pathLst>
                    <a:path w="66" h="9">
                      <a:moveTo>
                        <a:pt x="0" y="0"/>
                      </a:moveTo>
                      <a:lnTo>
                        <a:pt x="32" y="6"/>
                      </a:lnTo>
                      <a:lnTo>
                        <a:pt x="49" y="8"/>
                      </a:lnTo>
                      <a:lnTo>
                        <a:pt x="66" y="9"/>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2" name="Freeform 247"/>
                <p:cNvSpPr>
                  <a:spLocks/>
                </p:cNvSpPr>
                <p:nvPr/>
              </p:nvSpPr>
              <p:spPr bwMode="auto">
                <a:xfrm>
                  <a:off x="1892" y="3092"/>
                  <a:ext cx="78" cy="10"/>
                </a:xfrm>
                <a:custGeom>
                  <a:avLst/>
                  <a:gdLst>
                    <a:gd name="T0" fmla="*/ 0 w 78"/>
                    <a:gd name="T1" fmla="*/ 0 h 10"/>
                    <a:gd name="T2" fmla="*/ 37 w 78"/>
                    <a:gd name="T3" fmla="*/ 6 h 10"/>
                    <a:gd name="T4" fmla="*/ 57 w 78"/>
                    <a:gd name="T5" fmla="*/ 8 h 10"/>
                    <a:gd name="T6" fmla="*/ 78 w 78"/>
                    <a:gd name="T7" fmla="*/ 10 h 10"/>
                    <a:gd name="T8" fmla="*/ 0 60000 65536"/>
                    <a:gd name="T9" fmla="*/ 0 60000 65536"/>
                    <a:gd name="T10" fmla="*/ 0 60000 65536"/>
                    <a:gd name="T11" fmla="*/ 0 60000 65536"/>
                    <a:gd name="T12" fmla="*/ 0 w 78"/>
                    <a:gd name="T13" fmla="*/ 0 h 10"/>
                    <a:gd name="T14" fmla="*/ 78 w 78"/>
                    <a:gd name="T15" fmla="*/ 10 h 10"/>
                  </a:gdLst>
                  <a:ahLst/>
                  <a:cxnLst>
                    <a:cxn ang="T8">
                      <a:pos x="T0" y="T1"/>
                    </a:cxn>
                    <a:cxn ang="T9">
                      <a:pos x="T2" y="T3"/>
                    </a:cxn>
                    <a:cxn ang="T10">
                      <a:pos x="T4" y="T5"/>
                    </a:cxn>
                    <a:cxn ang="T11">
                      <a:pos x="T6" y="T7"/>
                    </a:cxn>
                  </a:cxnLst>
                  <a:rect l="T12" t="T13" r="T14" b="T15"/>
                  <a:pathLst>
                    <a:path w="78" h="10">
                      <a:moveTo>
                        <a:pt x="0" y="0"/>
                      </a:moveTo>
                      <a:lnTo>
                        <a:pt x="37" y="6"/>
                      </a:lnTo>
                      <a:lnTo>
                        <a:pt x="57" y="8"/>
                      </a:lnTo>
                      <a:lnTo>
                        <a:pt x="78" y="10"/>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3" name="Freeform 248"/>
                <p:cNvSpPr>
                  <a:spLocks/>
                </p:cNvSpPr>
                <p:nvPr/>
              </p:nvSpPr>
              <p:spPr bwMode="auto">
                <a:xfrm>
                  <a:off x="1970" y="3102"/>
                  <a:ext cx="97" cy="7"/>
                </a:xfrm>
                <a:custGeom>
                  <a:avLst/>
                  <a:gdLst>
                    <a:gd name="T0" fmla="*/ 0 w 97"/>
                    <a:gd name="T1" fmla="*/ 0 h 7"/>
                    <a:gd name="T2" fmla="*/ 22 w 97"/>
                    <a:gd name="T3" fmla="*/ 2 h 7"/>
                    <a:gd name="T4" fmla="*/ 48 w 97"/>
                    <a:gd name="T5" fmla="*/ 4 h 7"/>
                    <a:gd name="T6" fmla="*/ 73 w 97"/>
                    <a:gd name="T7" fmla="*/ 5 h 7"/>
                    <a:gd name="T8" fmla="*/ 97 w 97"/>
                    <a:gd name="T9" fmla="*/ 7 h 7"/>
                    <a:gd name="T10" fmla="*/ 0 60000 65536"/>
                    <a:gd name="T11" fmla="*/ 0 60000 65536"/>
                    <a:gd name="T12" fmla="*/ 0 60000 65536"/>
                    <a:gd name="T13" fmla="*/ 0 60000 65536"/>
                    <a:gd name="T14" fmla="*/ 0 60000 65536"/>
                    <a:gd name="T15" fmla="*/ 0 w 97"/>
                    <a:gd name="T16" fmla="*/ 0 h 7"/>
                    <a:gd name="T17" fmla="*/ 97 w 97"/>
                    <a:gd name="T18" fmla="*/ 7 h 7"/>
                  </a:gdLst>
                  <a:ahLst/>
                  <a:cxnLst>
                    <a:cxn ang="T10">
                      <a:pos x="T0" y="T1"/>
                    </a:cxn>
                    <a:cxn ang="T11">
                      <a:pos x="T2" y="T3"/>
                    </a:cxn>
                    <a:cxn ang="T12">
                      <a:pos x="T4" y="T5"/>
                    </a:cxn>
                    <a:cxn ang="T13">
                      <a:pos x="T6" y="T7"/>
                    </a:cxn>
                    <a:cxn ang="T14">
                      <a:pos x="T8" y="T9"/>
                    </a:cxn>
                  </a:cxnLst>
                  <a:rect l="T15" t="T16" r="T17" b="T18"/>
                  <a:pathLst>
                    <a:path w="97" h="7">
                      <a:moveTo>
                        <a:pt x="0" y="0"/>
                      </a:moveTo>
                      <a:lnTo>
                        <a:pt x="22" y="2"/>
                      </a:lnTo>
                      <a:lnTo>
                        <a:pt x="48" y="4"/>
                      </a:lnTo>
                      <a:lnTo>
                        <a:pt x="73" y="5"/>
                      </a:lnTo>
                      <a:lnTo>
                        <a:pt x="97" y="7"/>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4" name="Freeform 249"/>
                <p:cNvSpPr>
                  <a:spLocks/>
                </p:cNvSpPr>
                <p:nvPr/>
              </p:nvSpPr>
              <p:spPr bwMode="auto">
                <a:xfrm>
                  <a:off x="2067" y="3109"/>
                  <a:ext cx="90" cy="8"/>
                </a:xfrm>
                <a:custGeom>
                  <a:avLst/>
                  <a:gdLst>
                    <a:gd name="T0" fmla="*/ 0 w 90"/>
                    <a:gd name="T1" fmla="*/ 0 h 8"/>
                    <a:gd name="T2" fmla="*/ 24 w 90"/>
                    <a:gd name="T3" fmla="*/ 2 h 8"/>
                    <a:gd name="T4" fmla="*/ 47 w 90"/>
                    <a:gd name="T5" fmla="*/ 4 h 8"/>
                    <a:gd name="T6" fmla="*/ 71 w 90"/>
                    <a:gd name="T7" fmla="*/ 6 h 8"/>
                    <a:gd name="T8" fmla="*/ 90 w 90"/>
                    <a:gd name="T9" fmla="*/ 8 h 8"/>
                    <a:gd name="T10" fmla="*/ 0 60000 65536"/>
                    <a:gd name="T11" fmla="*/ 0 60000 65536"/>
                    <a:gd name="T12" fmla="*/ 0 60000 65536"/>
                    <a:gd name="T13" fmla="*/ 0 60000 65536"/>
                    <a:gd name="T14" fmla="*/ 0 60000 65536"/>
                    <a:gd name="T15" fmla="*/ 0 w 90"/>
                    <a:gd name="T16" fmla="*/ 0 h 8"/>
                    <a:gd name="T17" fmla="*/ 90 w 90"/>
                    <a:gd name="T18" fmla="*/ 8 h 8"/>
                  </a:gdLst>
                  <a:ahLst/>
                  <a:cxnLst>
                    <a:cxn ang="T10">
                      <a:pos x="T0" y="T1"/>
                    </a:cxn>
                    <a:cxn ang="T11">
                      <a:pos x="T2" y="T3"/>
                    </a:cxn>
                    <a:cxn ang="T12">
                      <a:pos x="T4" y="T5"/>
                    </a:cxn>
                    <a:cxn ang="T13">
                      <a:pos x="T6" y="T7"/>
                    </a:cxn>
                    <a:cxn ang="T14">
                      <a:pos x="T8" y="T9"/>
                    </a:cxn>
                  </a:cxnLst>
                  <a:rect l="T15" t="T16" r="T17" b="T18"/>
                  <a:pathLst>
                    <a:path w="90" h="8">
                      <a:moveTo>
                        <a:pt x="0" y="0"/>
                      </a:moveTo>
                      <a:lnTo>
                        <a:pt x="24" y="2"/>
                      </a:lnTo>
                      <a:lnTo>
                        <a:pt x="47" y="4"/>
                      </a:lnTo>
                      <a:lnTo>
                        <a:pt x="71" y="6"/>
                      </a:lnTo>
                      <a:lnTo>
                        <a:pt x="90" y="8"/>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5" name="Freeform 250"/>
                <p:cNvSpPr>
                  <a:spLocks/>
                </p:cNvSpPr>
                <p:nvPr/>
              </p:nvSpPr>
              <p:spPr bwMode="auto">
                <a:xfrm>
                  <a:off x="2157" y="3117"/>
                  <a:ext cx="52" cy="3"/>
                </a:xfrm>
                <a:custGeom>
                  <a:avLst/>
                  <a:gdLst>
                    <a:gd name="T0" fmla="*/ 0 w 52"/>
                    <a:gd name="T1" fmla="*/ 0 h 3"/>
                    <a:gd name="T2" fmla="*/ 7 w 52"/>
                    <a:gd name="T3" fmla="*/ 0 h 3"/>
                    <a:gd name="T4" fmla="*/ 15 w 52"/>
                    <a:gd name="T5" fmla="*/ 2 h 3"/>
                    <a:gd name="T6" fmla="*/ 28 w 52"/>
                    <a:gd name="T7" fmla="*/ 2 h 3"/>
                    <a:gd name="T8" fmla="*/ 39 w 52"/>
                    <a:gd name="T9" fmla="*/ 3 h 3"/>
                    <a:gd name="T10" fmla="*/ 52 w 52"/>
                    <a:gd name="T11" fmla="*/ 3 h 3"/>
                    <a:gd name="T12" fmla="*/ 0 60000 65536"/>
                    <a:gd name="T13" fmla="*/ 0 60000 65536"/>
                    <a:gd name="T14" fmla="*/ 0 60000 65536"/>
                    <a:gd name="T15" fmla="*/ 0 60000 65536"/>
                    <a:gd name="T16" fmla="*/ 0 60000 65536"/>
                    <a:gd name="T17" fmla="*/ 0 60000 65536"/>
                    <a:gd name="T18" fmla="*/ 0 w 52"/>
                    <a:gd name="T19" fmla="*/ 0 h 3"/>
                    <a:gd name="T20" fmla="*/ 52 w 52"/>
                    <a:gd name="T21" fmla="*/ 3 h 3"/>
                  </a:gdLst>
                  <a:ahLst/>
                  <a:cxnLst>
                    <a:cxn ang="T12">
                      <a:pos x="T0" y="T1"/>
                    </a:cxn>
                    <a:cxn ang="T13">
                      <a:pos x="T2" y="T3"/>
                    </a:cxn>
                    <a:cxn ang="T14">
                      <a:pos x="T4" y="T5"/>
                    </a:cxn>
                    <a:cxn ang="T15">
                      <a:pos x="T6" y="T7"/>
                    </a:cxn>
                    <a:cxn ang="T16">
                      <a:pos x="T8" y="T9"/>
                    </a:cxn>
                    <a:cxn ang="T17">
                      <a:pos x="T10" y="T11"/>
                    </a:cxn>
                  </a:cxnLst>
                  <a:rect l="T18" t="T19" r="T20" b="T21"/>
                  <a:pathLst>
                    <a:path w="52" h="3">
                      <a:moveTo>
                        <a:pt x="0" y="0"/>
                      </a:moveTo>
                      <a:lnTo>
                        <a:pt x="7" y="0"/>
                      </a:lnTo>
                      <a:lnTo>
                        <a:pt x="15" y="2"/>
                      </a:lnTo>
                      <a:lnTo>
                        <a:pt x="28" y="2"/>
                      </a:lnTo>
                      <a:lnTo>
                        <a:pt x="39" y="3"/>
                      </a:lnTo>
                      <a:lnTo>
                        <a:pt x="52" y="3"/>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6" name="Freeform 251"/>
                <p:cNvSpPr>
                  <a:spLocks/>
                </p:cNvSpPr>
                <p:nvPr/>
              </p:nvSpPr>
              <p:spPr bwMode="auto">
                <a:xfrm>
                  <a:off x="2209" y="3120"/>
                  <a:ext cx="73" cy="4"/>
                </a:xfrm>
                <a:custGeom>
                  <a:avLst/>
                  <a:gdLst>
                    <a:gd name="T0" fmla="*/ 0 w 73"/>
                    <a:gd name="T1" fmla="*/ 0 h 4"/>
                    <a:gd name="T2" fmla="*/ 17 w 73"/>
                    <a:gd name="T3" fmla="*/ 0 h 4"/>
                    <a:gd name="T4" fmla="*/ 37 w 73"/>
                    <a:gd name="T5" fmla="*/ 2 h 4"/>
                    <a:gd name="T6" fmla="*/ 56 w 73"/>
                    <a:gd name="T7" fmla="*/ 4 h 4"/>
                    <a:gd name="T8" fmla="*/ 65 w 73"/>
                    <a:gd name="T9" fmla="*/ 4 h 4"/>
                    <a:gd name="T10" fmla="*/ 73 w 73"/>
                    <a:gd name="T11" fmla="*/ 4 h 4"/>
                    <a:gd name="T12" fmla="*/ 0 60000 65536"/>
                    <a:gd name="T13" fmla="*/ 0 60000 65536"/>
                    <a:gd name="T14" fmla="*/ 0 60000 65536"/>
                    <a:gd name="T15" fmla="*/ 0 60000 65536"/>
                    <a:gd name="T16" fmla="*/ 0 60000 65536"/>
                    <a:gd name="T17" fmla="*/ 0 60000 65536"/>
                    <a:gd name="T18" fmla="*/ 0 w 73"/>
                    <a:gd name="T19" fmla="*/ 0 h 4"/>
                    <a:gd name="T20" fmla="*/ 73 w 73"/>
                    <a:gd name="T21" fmla="*/ 4 h 4"/>
                  </a:gdLst>
                  <a:ahLst/>
                  <a:cxnLst>
                    <a:cxn ang="T12">
                      <a:pos x="T0" y="T1"/>
                    </a:cxn>
                    <a:cxn ang="T13">
                      <a:pos x="T2" y="T3"/>
                    </a:cxn>
                    <a:cxn ang="T14">
                      <a:pos x="T4" y="T5"/>
                    </a:cxn>
                    <a:cxn ang="T15">
                      <a:pos x="T6" y="T7"/>
                    </a:cxn>
                    <a:cxn ang="T16">
                      <a:pos x="T8" y="T9"/>
                    </a:cxn>
                    <a:cxn ang="T17">
                      <a:pos x="T10" y="T11"/>
                    </a:cxn>
                  </a:cxnLst>
                  <a:rect l="T18" t="T19" r="T20" b="T21"/>
                  <a:pathLst>
                    <a:path w="73" h="4">
                      <a:moveTo>
                        <a:pt x="0" y="0"/>
                      </a:moveTo>
                      <a:lnTo>
                        <a:pt x="17" y="0"/>
                      </a:lnTo>
                      <a:lnTo>
                        <a:pt x="37" y="2"/>
                      </a:lnTo>
                      <a:lnTo>
                        <a:pt x="56" y="4"/>
                      </a:lnTo>
                      <a:lnTo>
                        <a:pt x="65" y="4"/>
                      </a:lnTo>
                      <a:lnTo>
                        <a:pt x="73" y="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7" name="Freeform 252"/>
                <p:cNvSpPr>
                  <a:spLocks/>
                </p:cNvSpPr>
                <p:nvPr/>
              </p:nvSpPr>
              <p:spPr bwMode="auto">
                <a:xfrm>
                  <a:off x="2282" y="3124"/>
                  <a:ext cx="35" cy="4"/>
                </a:xfrm>
                <a:custGeom>
                  <a:avLst/>
                  <a:gdLst>
                    <a:gd name="T0" fmla="*/ 0 w 35"/>
                    <a:gd name="T1" fmla="*/ 0 h 4"/>
                    <a:gd name="T2" fmla="*/ 9 w 35"/>
                    <a:gd name="T3" fmla="*/ 0 h 4"/>
                    <a:gd name="T4" fmla="*/ 16 w 35"/>
                    <a:gd name="T5" fmla="*/ 2 h 4"/>
                    <a:gd name="T6" fmla="*/ 24 w 35"/>
                    <a:gd name="T7" fmla="*/ 2 h 4"/>
                    <a:gd name="T8" fmla="*/ 35 w 35"/>
                    <a:gd name="T9" fmla="*/ 4 h 4"/>
                    <a:gd name="T10" fmla="*/ 0 60000 65536"/>
                    <a:gd name="T11" fmla="*/ 0 60000 65536"/>
                    <a:gd name="T12" fmla="*/ 0 60000 65536"/>
                    <a:gd name="T13" fmla="*/ 0 60000 65536"/>
                    <a:gd name="T14" fmla="*/ 0 60000 65536"/>
                    <a:gd name="T15" fmla="*/ 0 w 35"/>
                    <a:gd name="T16" fmla="*/ 0 h 4"/>
                    <a:gd name="T17" fmla="*/ 35 w 35"/>
                    <a:gd name="T18" fmla="*/ 4 h 4"/>
                  </a:gdLst>
                  <a:ahLst/>
                  <a:cxnLst>
                    <a:cxn ang="T10">
                      <a:pos x="T0" y="T1"/>
                    </a:cxn>
                    <a:cxn ang="T11">
                      <a:pos x="T2" y="T3"/>
                    </a:cxn>
                    <a:cxn ang="T12">
                      <a:pos x="T4" y="T5"/>
                    </a:cxn>
                    <a:cxn ang="T13">
                      <a:pos x="T6" y="T7"/>
                    </a:cxn>
                    <a:cxn ang="T14">
                      <a:pos x="T8" y="T9"/>
                    </a:cxn>
                  </a:cxnLst>
                  <a:rect l="T15" t="T16" r="T17" b="T18"/>
                  <a:pathLst>
                    <a:path w="35" h="4">
                      <a:moveTo>
                        <a:pt x="0" y="0"/>
                      </a:moveTo>
                      <a:lnTo>
                        <a:pt x="9" y="0"/>
                      </a:lnTo>
                      <a:lnTo>
                        <a:pt x="16" y="2"/>
                      </a:lnTo>
                      <a:lnTo>
                        <a:pt x="24" y="2"/>
                      </a:lnTo>
                      <a:lnTo>
                        <a:pt x="35" y="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8" name="Freeform 253"/>
                <p:cNvSpPr>
                  <a:spLocks/>
                </p:cNvSpPr>
                <p:nvPr/>
              </p:nvSpPr>
              <p:spPr bwMode="auto">
                <a:xfrm>
                  <a:off x="2317" y="3128"/>
                  <a:ext cx="93" cy="6"/>
                </a:xfrm>
                <a:custGeom>
                  <a:avLst/>
                  <a:gdLst>
                    <a:gd name="T0" fmla="*/ 0 w 93"/>
                    <a:gd name="T1" fmla="*/ 0 h 6"/>
                    <a:gd name="T2" fmla="*/ 9 w 93"/>
                    <a:gd name="T3" fmla="*/ 0 h 6"/>
                    <a:gd name="T4" fmla="*/ 21 w 93"/>
                    <a:gd name="T5" fmla="*/ 2 h 6"/>
                    <a:gd name="T6" fmla="*/ 45 w 93"/>
                    <a:gd name="T7" fmla="*/ 2 h 6"/>
                    <a:gd name="T8" fmla="*/ 71 w 93"/>
                    <a:gd name="T9" fmla="*/ 4 h 6"/>
                    <a:gd name="T10" fmla="*/ 84 w 93"/>
                    <a:gd name="T11" fmla="*/ 6 h 6"/>
                    <a:gd name="T12" fmla="*/ 93 w 93"/>
                    <a:gd name="T13" fmla="*/ 6 h 6"/>
                    <a:gd name="T14" fmla="*/ 0 60000 65536"/>
                    <a:gd name="T15" fmla="*/ 0 60000 65536"/>
                    <a:gd name="T16" fmla="*/ 0 60000 65536"/>
                    <a:gd name="T17" fmla="*/ 0 60000 65536"/>
                    <a:gd name="T18" fmla="*/ 0 60000 65536"/>
                    <a:gd name="T19" fmla="*/ 0 60000 65536"/>
                    <a:gd name="T20" fmla="*/ 0 60000 65536"/>
                    <a:gd name="T21" fmla="*/ 0 w 93"/>
                    <a:gd name="T22" fmla="*/ 0 h 6"/>
                    <a:gd name="T23" fmla="*/ 93 w 9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6">
                      <a:moveTo>
                        <a:pt x="0" y="0"/>
                      </a:moveTo>
                      <a:lnTo>
                        <a:pt x="9" y="0"/>
                      </a:lnTo>
                      <a:lnTo>
                        <a:pt x="21" y="2"/>
                      </a:lnTo>
                      <a:lnTo>
                        <a:pt x="45" y="2"/>
                      </a:lnTo>
                      <a:lnTo>
                        <a:pt x="71" y="4"/>
                      </a:lnTo>
                      <a:lnTo>
                        <a:pt x="84" y="6"/>
                      </a:lnTo>
                      <a:lnTo>
                        <a:pt x="93" y="6"/>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59" name="Freeform 254"/>
                <p:cNvSpPr>
                  <a:spLocks/>
                </p:cNvSpPr>
                <p:nvPr/>
              </p:nvSpPr>
              <p:spPr bwMode="auto">
                <a:xfrm>
                  <a:off x="2410" y="3134"/>
                  <a:ext cx="56" cy="3"/>
                </a:xfrm>
                <a:custGeom>
                  <a:avLst/>
                  <a:gdLst>
                    <a:gd name="T0" fmla="*/ 0 w 56"/>
                    <a:gd name="T1" fmla="*/ 0 h 3"/>
                    <a:gd name="T2" fmla="*/ 17 w 56"/>
                    <a:gd name="T3" fmla="*/ 1 h 3"/>
                    <a:gd name="T4" fmla="*/ 30 w 56"/>
                    <a:gd name="T5" fmla="*/ 1 h 3"/>
                    <a:gd name="T6" fmla="*/ 43 w 56"/>
                    <a:gd name="T7" fmla="*/ 3 h 3"/>
                    <a:gd name="T8" fmla="*/ 56 w 56"/>
                    <a:gd name="T9" fmla="*/ 3 h 3"/>
                    <a:gd name="T10" fmla="*/ 0 60000 65536"/>
                    <a:gd name="T11" fmla="*/ 0 60000 65536"/>
                    <a:gd name="T12" fmla="*/ 0 60000 65536"/>
                    <a:gd name="T13" fmla="*/ 0 60000 65536"/>
                    <a:gd name="T14" fmla="*/ 0 60000 65536"/>
                    <a:gd name="T15" fmla="*/ 0 w 56"/>
                    <a:gd name="T16" fmla="*/ 0 h 3"/>
                    <a:gd name="T17" fmla="*/ 56 w 56"/>
                    <a:gd name="T18" fmla="*/ 3 h 3"/>
                  </a:gdLst>
                  <a:ahLst/>
                  <a:cxnLst>
                    <a:cxn ang="T10">
                      <a:pos x="T0" y="T1"/>
                    </a:cxn>
                    <a:cxn ang="T11">
                      <a:pos x="T2" y="T3"/>
                    </a:cxn>
                    <a:cxn ang="T12">
                      <a:pos x="T4" y="T5"/>
                    </a:cxn>
                    <a:cxn ang="T13">
                      <a:pos x="T6" y="T7"/>
                    </a:cxn>
                    <a:cxn ang="T14">
                      <a:pos x="T8" y="T9"/>
                    </a:cxn>
                  </a:cxnLst>
                  <a:rect l="T15" t="T16" r="T17" b="T18"/>
                  <a:pathLst>
                    <a:path w="56" h="3">
                      <a:moveTo>
                        <a:pt x="0" y="0"/>
                      </a:moveTo>
                      <a:lnTo>
                        <a:pt x="17" y="1"/>
                      </a:lnTo>
                      <a:lnTo>
                        <a:pt x="30" y="1"/>
                      </a:lnTo>
                      <a:lnTo>
                        <a:pt x="43" y="3"/>
                      </a:lnTo>
                      <a:lnTo>
                        <a:pt x="56" y="3"/>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0" name="Freeform 255"/>
                <p:cNvSpPr>
                  <a:spLocks/>
                </p:cNvSpPr>
                <p:nvPr/>
              </p:nvSpPr>
              <p:spPr bwMode="auto">
                <a:xfrm>
                  <a:off x="2466" y="3137"/>
                  <a:ext cx="49" cy="4"/>
                </a:xfrm>
                <a:custGeom>
                  <a:avLst/>
                  <a:gdLst>
                    <a:gd name="T0" fmla="*/ 0 w 49"/>
                    <a:gd name="T1" fmla="*/ 0 h 4"/>
                    <a:gd name="T2" fmla="*/ 27 w 49"/>
                    <a:gd name="T3" fmla="*/ 2 h 4"/>
                    <a:gd name="T4" fmla="*/ 38 w 49"/>
                    <a:gd name="T5" fmla="*/ 4 h 4"/>
                    <a:gd name="T6" fmla="*/ 49 w 49"/>
                    <a:gd name="T7" fmla="*/ 4 h 4"/>
                    <a:gd name="T8" fmla="*/ 0 60000 65536"/>
                    <a:gd name="T9" fmla="*/ 0 60000 65536"/>
                    <a:gd name="T10" fmla="*/ 0 60000 65536"/>
                    <a:gd name="T11" fmla="*/ 0 60000 65536"/>
                    <a:gd name="T12" fmla="*/ 0 w 49"/>
                    <a:gd name="T13" fmla="*/ 0 h 4"/>
                    <a:gd name="T14" fmla="*/ 49 w 49"/>
                    <a:gd name="T15" fmla="*/ 4 h 4"/>
                  </a:gdLst>
                  <a:ahLst/>
                  <a:cxnLst>
                    <a:cxn ang="T8">
                      <a:pos x="T0" y="T1"/>
                    </a:cxn>
                    <a:cxn ang="T9">
                      <a:pos x="T2" y="T3"/>
                    </a:cxn>
                    <a:cxn ang="T10">
                      <a:pos x="T4" y="T5"/>
                    </a:cxn>
                    <a:cxn ang="T11">
                      <a:pos x="T6" y="T7"/>
                    </a:cxn>
                  </a:cxnLst>
                  <a:rect l="T12" t="T13" r="T14" b="T15"/>
                  <a:pathLst>
                    <a:path w="49" h="4">
                      <a:moveTo>
                        <a:pt x="0" y="0"/>
                      </a:moveTo>
                      <a:lnTo>
                        <a:pt x="27" y="2"/>
                      </a:lnTo>
                      <a:lnTo>
                        <a:pt x="38" y="4"/>
                      </a:lnTo>
                      <a:lnTo>
                        <a:pt x="49" y="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1" name="Freeform 256"/>
                <p:cNvSpPr>
                  <a:spLocks/>
                </p:cNvSpPr>
                <p:nvPr/>
              </p:nvSpPr>
              <p:spPr bwMode="auto">
                <a:xfrm>
                  <a:off x="2515" y="3141"/>
                  <a:ext cx="26" cy="4"/>
                </a:xfrm>
                <a:custGeom>
                  <a:avLst/>
                  <a:gdLst>
                    <a:gd name="T0" fmla="*/ 0 w 26"/>
                    <a:gd name="T1" fmla="*/ 0 h 4"/>
                    <a:gd name="T2" fmla="*/ 7 w 26"/>
                    <a:gd name="T3" fmla="*/ 0 h 4"/>
                    <a:gd name="T4" fmla="*/ 13 w 26"/>
                    <a:gd name="T5" fmla="*/ 2 h 4"/>
                    <a:gd name="T6" fmla="*/ 19 w 26"/>
                    <a:gd name="T7" fmla="*/ 4 h 4"/>
                    <a:gd name="T8" fmla="*/ 26 w 26"/>
                    <a:gd name="T9" fmla="*/ 4 h 4"/>
                    <a:gd name="T10" fmla="*/ 0 60000 65536"/>
                    <a:gd name="T11" fmla="*/ 0 60000 65536"/>
                    <a:gd name="T12" fmla="*/ 0 60000 65536"/>
                    <a:gd name="T13" fmla="*/ 0 60000 65536"/>
                    <a:gd name="T14" fmla="*/ 0 60000 65536"/>
                    <a:gd name="T15" fmla="*/ 0 w 26"/>
                    <a:gd name="T16" fmla="*/ 0 h 4"/>
                    <a:gd name="T17" fmla="*/ 26 w 26"/>
                    <a:gd name="T18" fmla="*/ 4 h 4"/>
                  </a:gdLst>
                  <a:ahLst/>
                  <a:cxnLst>
                    <a:cxn ang="T10">
                      <a:pos x="T0" y="T1"/>
                    </a:cxn>
                    <a:cxn ang="T11">
                      <a:pos x="T2" y="T3"/>
                    </a:cxn>
                    <a:cxn ang="T12">
                      <a:pos x="T4" y="T5"/>
                    </a:cxn>
                    <a:cxn ang="T13">
                      <a:pos x="T6" y="T7"/>
                    </a:cxn>
                    <a:cxn ang="T14">
                      <a:pos x="T8" y="T9"/>
                    </a:cxn>
                  </a:cxnLst>
                  <a:rect l="T15" t="T16" r="T17" b="T18"/>
                  <a:pathLst>
                    <a:path w="26" h="4">
                      <a:moveTo>
                        <a:pt x="0" y="0"/>
                      </a:moveTo>
                      <a:lnTo>
                        <a:pt x="7" y="0"/>
                      </a:lnTo>
                      <a:lnTo>
                        <a:pt x="13" y="2"/>
                      </a:lnTo>
                      <a:lnTo>
                        <a:pt x="19" y="4"/>
                      </a:lnTo>
                      <a:lnTo>
                        <a:pt x="26" y="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2" name="Freeform 257"/>
                <p:cNvSpPr>
                  <a:spLocks/>
                </p:cNvSpPr>
                <p:nvPr/>
              </p:nvSpPr>
              <p:spPr bwMode="auto">
                <a:xfrm>
                  <a:off x="2541" y="3145"/>
                  <a:ext cx="62" cy="3"/>
                </a:xfrm>
                <a:custGeom>
                  <a:avLst/>
                  <a:gdLst>
                    <a:gd name="T0" fmla="*/ 0 w 62"/>
                    <a:gd name="T1" fmla="*/ 0 h 3"/>
                    <a:gd name="T2" fmla="*/ 6 w 62"/>
                    <a:gd name="T3" fmla="*/ 0 h 3"/>
                    <a:gd name="T4" fmla="*/ 13 w 62"/>
                    <a:gd name="T5" fmla="*/ 0 h 3"/>
                    <a:gd name="T6" fmla="*/ 30 w 62"/>
                    <a:gd name="T7" fmla="*/ 2 h 3"/>
                    <a:gd name="T8" fmla="*/ 47 w 62"/>
                    <a:gd name="T9" fmla="*/ 2 h 3"/>
                    <a:gd name="T10" fmla="*/ 62 w 62"/>
                    <a:gd name="T11" fmla="*/ 3 h 3"/>
                    <a:gd name="T12" fmla="*/ 0 60000 65536"/>
                    <a:gd name="T13" fmla="*/ 0 60000 65536"/>
                    <a:gd name="T14" fmla="*/ 0 60000 65536"/>
                    <a:gd name="T15" fmla="*/ 0 60000 65536"/>
                    <a:gd name="T16" fmla="*/ 0 60000 65536"/>
                    <a:gd name="T17" fmla="*/ 0 60000 65536"/>
                    <a:gd name="T18" fmla="*/ 0 w 62"/>
                    <a:gd name="T19" fmla="*/ 0 h 3"/>
                    <a:gd name="T20" fmla="*/ 62 w 62"/>
                    <a:gd name="T21" fmla="*/ 3 h 3"/>
                  </a:gdLst>
                  <a:ahLst/>
                  <a:cxnLst>
                    <a:cxn ang="T12">
                      <a:pos x="T0" y="T1"/>
                    </a:cxn>
                    <a:cxn ang="T13">
                      <a:pos x="T2" y="T3"/>
                    </a:cxn>
                    <a:cxn ang="T14">
                      <a:pos x="T4" y="T5"/>
                    </a:cxn>
                    <a:cxn ang="T15">
                      <a:pos x="T6" y="T7"/>
                    </a:cxn>
                    <a:cxn ang="T16">
                      <a:pos x="T8" y="T9"/>
                    </a:cxn>
                    <a:cxn ang="T17">
                      <a:pos x="T10" y="T11"/>
                    </a:cxn>
                  </a:cxnLst>
                  <a:rect l="T18" t="T19" r="T20" b="T21"/>
                  <a:pathLst>
                    <a:path w="62" h="3">
                      <a:moveTo>
                        <a:pt x="0" y="0"/>
                      </a:moveTo>
                      <a:lnTo>
                        <a:pt x="6" y="0"/>
                      </a:lnTo>
                      <a:lnTo>
                        <a:pt x="13" y="0"/>
                      </a:lnTo>
                      <a:lnTo>
                        <a:pt x="30" y="2"/>
                      </a:lnTo>
                      <a:lnTo>
                        <a:pt x="47" y="2"/>
                      </a:lnTo>
                      <a:lnTo>
                        <a:pt x="62" y="3"/>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3" name="Freeform 258"/>
                <p:cNvSpPr>
                  <a:spLocks/>
                </p:cNvSpPr>
                <p:nvPr/>
              </p:nvSpPr>
              <p:spPr bwMode="auto">
                <a:xfrm>
                  <a:off x="2603" y="3148"/>
                  <a:ext cx="43" cy="6"/>
                </a:xfrm>
                <a:custGeom>
                  <a:avLst/>
                  <a:gdLst>
                    <a:gd name="T0" fmla="*/ 0 w 43"/>
                    <a:gd name="T1" fmla="*/ 0 h 6"/>
                    <a:gd name="T2" fmla="*/ 11 w 43"/>
                    <a:gd name="T3" fmla="*/ 2 h 6"/>
                    <a:gd name="T4" fmla="*/ 22 w 43"/>
                    <a:gd name="T5" fmla="*/ 2 h 6"/>
                    <a:gd name="T6" fmla="*/ 43 w 43"/>
                    <a:gd name="T7" fmla="*/ 6 h 6"/>
                    <a:gd name="T8" fmla="*/ 0 60000 65536"/>
                    <a:gd name="T9" fmla="*/ 0 60000 65536"/>
                    <a:gd name="T10" fmla="*/ 0 60000 65536"/>
                    <a:gd name="T11" fmla="*/ 0 60000 65536"/>
                    <a:gd name="T12" fmla="*/ 0 w 43"/>
                    <a:gd name="T13" fmla="*/ 0 h 6"/>
                    <a:gd name="T14" fmla="*/ 43 w 43"/>
                    <a:gd name="T15" fmla="*/ 6 h 6"/>
                  </a:gdLst>
                  <a:ahLst/>
                  <a:cxnLst>
                    <a:cxn ang="T8">
                      <a:pos x="T0" y="T1"/>
                    </a:cxn>
                    <a:cxn ang="T9">
                      <a:pos x="T2" y="T3"/>
                    </a:cxn>
                    <a:cxn ang="T10">
                      <a:pos x="T4" y="T5"/>
                    </a:cxn>
                    <a:cxn ang="T11">
                      <a:pos x="T6" y="T7"/>
                    </a:cxn>
                  </a:cxnLst>
                  <a:rect l="T12" t="T13" r="T14" b="T15"/>
                  <a:pathLst>
                    <a:path w="43" h="6">
                      <a:moveTo>
                        <a:pt x="0" y="0"/>
                      </a:moveTo>
                      <a:lnTo>
                        <a:pt x="11" y="2"/>
                      </a:lnTo>
                      <a:lnTo>
                        <a:pt x="22" y="2"/>
                      </a:lnTo>
                      <a:lnTo>
                        <a:pt x="43" y="6"/>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4" name="Freeform 259"/>
                <p:cNvSpPr>
                  <a:spLocks/>
                </p:cNvSpPr>
                <p:nvPr/>
              </p:nvSpPr>
              <p:spPr bwMode="auto">
                <a:xfrm>
                  <a:off x="2646" y="3154"/>
                  <a:ext cx="39" cy="4"/>
                </a:xfrm>
                <a:custGeom>
                  <a:avLst/>
                  <a:gdLst>
                    <a:gd name="T0" fmla="*/ 0 w 39"/>
                    <a:gd name="T1" fmla="*/ 0 h 4"/>
                    <a:gd name="T2" fmla="*/ 20 w 39"/>
                    <a:gd name="T3" fmla="*/ 2 h 4"/>
                    <a:gd name="T4" fmla="*/ 29 w 39"/>
                    <a:gd name="T5" fmla="*/ 4 h 4"/>
                    <a:gd name="T6" fmla="*/ 39 w 39"/>
                    <a:gd name="T7" fmla="*/ 4 h 4"/>
                    <a:gd name="T8" fmla="*/ 0 60000 65536"/>
                    <a:gd name="T9" fmla="*/ 0 60000 65536"/>
                    <a:gd name="T10" fmla="*/ 0 60000 65536"/>
                    <a:gd name="T11" fmla="*/ 0 60000 65536"/>
                    <a:gd name="T12" fmla="*/ 0 w 39"/>
                    <a:gd name="T13" fmla="*/ 0 h 4"/>
                    <a:gd name="T14" fmla="*/ 39 w 39"/>
                    <a:gd name="T15" fmla="*/ 4 h 4"/>
                  </a:gdLst>
                  <a:ahLst/>
                  <a:cxnLst>
                    <a:cxn ang="T8">
                      <a:pos x="T0" y="T1"/>
                    </a:cxn>
                    <a:cxn ang="T9">
                      <a:pos x="T2" y="T3"/>
                    </a:cxn>
                    <a:cxn ang="T10">
                      <a:pos x="T4" y="T5"/>
                    </a:cxn>
                    <a:cxn ang="T11">
                      <a:pos x="T6" y="T7"/>
                    </a:cxn>
                  </a:cxnLst>
                  <a:rect l="T12" t="T13" r="T14" b="T15"/>
                  <a:pathLst>
                    <a:path w="39" h="4">
                      <a:moveTo>
                        <a:pt x="0" y="0"/>
                      </a:moveTo>
                      <a:lnTo>
                        <a:pt x="20" y="2"/>
                      </a:lnTo>
                      <a:lnTo>
                        <a:pt x="29" y="4"/>
                      </a:lnTo>
                      <a:lnTo>
                        <a:pt x="39" y="4"/>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5" name="Freeform 260"/>
                <p:cNvSpPr>
                  <a:spLocks/>
                </p:cNvSpPr>
                <p:nvPr/>
              </p:nvSpPr>
              <p:spPr bwMode="auto">
                <a:xfrm>
                  <a:off x="2685" y="3158"/>
                  <a:ext cx="22" cy="2"/>
                </a:xfrm>
                <a:custGeom>
                  <a:avLst/>
                  <a:gdLst>
                    <a:gd name="T0" fmla="*/ 0 w 22"/>
                    <a:gd name="T1" fmla="*/ 0 h 2"/>
                    <a:gd name="T2" fmla="*/ 5 w 22"/>
                    <a:gd name="T3" fmla="*/ 0 h 2"/>
                    <a:gd name="T4" fmla="*/ 11 w 22"/>
                    <a:gd name="T5" fmla="*/ 2 h 2"/>
                    <a:gd name="T6" fmla="*/ 15 w 22"/>
                    <a:gd name="T7" fmla="*/ 2 h 2"/>
                    <a:gd name="T8" fmla="*/ 22 w 22"/>
                    <a:gd name="T9" fmla="*/ 2 h 2"/>
                    <a:gd name="T10" fmla="*/ 0 60000 65536"/>
                    <a:gd name="T11" fmla="*/ 0 60000 65536"/>
                    <a:gd name="T12" fmla="*/ 0 60000 65536"/>
                    <a:gd name="T13" fmla="*/ 0 60000 65536"/>
                    <a:gd name="T14" fmla="*/ 0 60000 65536"/>
                    <a:gd name="T15" fmla="*/ 0 w 22"/>
                    <a:gd name="T16" fmla="*/ 0 h 2"/>
                    <a:gd name="T17" fmla="*/ 22 w 22"/>
                    <a:gd name="T18" fmla="*/ 2 h 2"/>
                  </a:gdLst>
                  <a:ahLst/>
                  <a:cxnLst>
                    <a:cxn ang="T10">
                      <a:pos x="T0" y="T1"/>
                    </a:cxn>
                    <a:cxn ang="T11">
                      <a:pos x="T2" y="T3"/>
                    </a:cxn>
                    <a:cxn ang="T12">
                      <a:pos x="T4" y="T5"/>
                    </a:cxn>
                    <a:cxn ang="T13">
                      <a:pos x="T6" y="T7"/>
                    </a:cxn>
                    <a:cxn ang="T14">
                      <a:pos x="T8" y="T9"/>
                    </a:cxn>
                  </a:cxnLst>
                  <a:rect l="T15" t="T16" r="T17" b="T18"/>
                  <a:pathLst>
                    <a:path w="22" h="2">
                      <a:moveTo>
                        <a:pt x="0" y="0"/>
                      </a:moveTo>
                      <a:lnTo>
                        <a:pt x="5" y="0"/>
                      </a:lnTo>
                      <a:lnTo>
                        <a:pt x="11" y="2"/>
                      </a:lnTo>
                      <a:lnTo>
                        <a:pt x="15" y="2"/>
                      </a:lnTo>
                      <a:lnTo>
                        <a:pt x="22" y="2"/>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6" name="Freeform 261"/>
                <p:cNvSpPr>
                  <a:spLocks/>
                </p:cNvSpPr>
                <p:nvPr/>
              </p:nvSpPr>
              <p:spPr bwMode="auto">
                <a:xfrm>
                  <a:off x="2707" y="3160"/>
                  <a:ext cx="43" cy="1"/>
                </a:xfrm>
                <a:custGeom>
                  <a:avLst/>
                  <a:gdLst>
                    <a:gd name="T0" fmla="*/ 0 w 43"/>
                    <a:gd name="T1" fmla="*/ 0 h 1"/>
                    <a:gd name="T2" fmla="*/ 10 w 43"/>
                    <a:gd name="T3" fmla="*/ 0 h 1"/>
                    <a:gd name="T4" fmla="*/ 21 w 43"/>
                    <a:gd name="T5" fmla="*/ 0 h 1"/>
                    <a:gd name="T6" fmla="*/ 43 w 43"/>
                    <a:gd name="T7" fmla="*/ 1 h 1"/>
                    <a:gd name="T8" fmla="*/ 0 60000 65536"/>
                    <a:gd name="T9" fmla="*/ 0 60000 65536"/>
                    <a:gd name="T10" fmla="*/ 0 60000 65536"/>
                    <a:gd name="T11" fmla="*/ 0 60000 65536"/>
                    <a:gd name="T12" fmla="*/ 0 w 43"/>
                    <a:gd name="T13" fmla="*/ 0 h 1"/>
                    <a:gd name="T14" fmla="*/ 43 w 43"/>
                    <a:gd name="T15" fmla="*/ 1 h 1"/>
                  </a:gdLst>
                  <a:ahLst/>
                  <a:cxnLst>
                    <a:cxn ang="T8">
                      <a:pos x="T0" y="T1"/>
                    </a:cxn>
                    <a:cxn ang="T9">
                      <a:pos x="T2" y="T3"/>
                    </a:cxn>
                    <a:cxn ang="T10">
                      <a:pos x="T4" y="T5"/>
                    </a:cxn>
                    <a:cxn ang="T11">
                      <a:pos x="T6" y="T7"/>
                    </a:cxn>
                  </a:cxnLst>
                  <a:rect l="T12" t="T13" r="T14" b="T15"/>
                  <a:pathLst>
                    <a:path w="43" h="1">
                      <a:moveTo>
                        <a:pt x="0" y="0"/>
                      </a:moveTo>
                      <a:lnTo>
                        <a:pt x="10" y="0"/>
                      </a:lnTo>
                      <a:lnTo>
                        <a:pt x="21" y="0"/>
                      </a:lnTo>
                      <a:lnTo>
                        <a:pt x="43" y="1"/>
                      </a:lnTo>
                    </a:path>
                  </a:pathLst>
                </a:custGeom>
                <a:noFill/>
                <a:ln w="3175">
                  <a:solidFill>
                    <a:srgbClr val="000080"/>
                  </a:solidFill>
                  <a:prstDash val="solid"/>
                  <a:round/>
                  <a:headEnd/>
                  <a:tailEnd/>
                </a:ln>
              </p:spPr>
              <p:txBody>
                <a:bodyPr wrap="none" lIns="0" tIns="0" rIns="0" bIns="0">
                  <a:spAutoFit/>
                </a:bodyPr>
                <a:lstStyle/>
                <a:p>
                  <a:endParaRPr lang="en-US"/>
                </a:p>
              </p:txBody>
            </p:sp>
            <p:sp>
              <p:nvSpPr>
                <p:cNvPr id="17567" name="Freeform 262"/>
                <p:cNvSpPr>
                  <a:spLocks/>
                </p:cNvSpPr>
                <p:nvPr/>
              </p:nvSpPr>
              <p:spPr bwMode="auto">
                <a:xfrm>
                  <a:off x="2004" y="2701"/>
                  <a:ext cx="14" cy="14"/>
                </a:xfrm>
                <a:custGeom>
                  <a:avLst/>
                  <a:gdLst>
                    <a:gd name="T0" fmla="*/ 7 w 14"/>
                    <a:gd name="T1" fmla="*/ 0 h 14"/>
                    <a:gd name="T2" fmla="*/ 14 w 14"/>
                    <a:gd name="T3" fmla="*/ 7 h 14"/>
                    <a:gd name="T4" fmla="*/ 7 w 14"/>
                    <a:gd name="T5" fmla="*/ 14 h 14"/>
                    <a:gd name="T6" fmla="*/ 0 w 14"/>
                    <a:gd name="T7" fmla="*/ 7 h 14"/>
                    <a:gd name="T8" fmla="*/ 7 w 14"/>
                    <a:gd name="T9" fmla="*/ 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7" y="0"/>
                      </a:moveTo>
                      <a:lnTo>
                        <a:pt x="14" y="7"/>
                      </a:lnTo>
                      <a:lnTo>
                        <a:pt x="7" y="14"/>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68" name="Freeform 263"/>
                <p:cNvSpPr>
                  <a:spLocks/>
                </p:cNvSpPr>
                <p:nvPr/>
              </p:nvSpPr>
              <p:spPr bwMode="auto">
                <a:xfrm>
                  <a:off x="2213" y="2734"/>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69" name="Freeform 264"/>
                <p:cNvSpPr>
                  <a:spLocks/>
                </p:cNvSpPr>
                <p:nvPr/>
              </p:nvSpPr>
              <p:spPr bwMode="auto">
                <a:xfrm>
                  <a:off x="2457" y="2779"/>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0" name="Freeform 265"/>
                <p:cNvSpPr>
                  <a:spLocks/>
                </p:cNvSpPr>
                <p:nvPr/>
              </p:nvSpPr>
              <p:spPr bwMode="auto">
                <a:xfrm>
                  <a:off x="2511" y="2814"/>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1" name="Freeform 266"/>
                <p:cNvSpPr>
                  <a:spLocks/>
                </p:cNvSpPr>
                <p:nvPr/>
              </p:nvSpPr>
              <p:spPr bwMode="auto">
                <a:xfrm>
                  <a:off x="2478" y="2833"/>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2" name="Freeform 267"/>
                <p:cNvSpPr>
                  <a:spLocks/>
                </p:cNvSpPr>
                <p:nvPr/>
              </p:nvSpPr>
              <p:spPr bwMode="auto">
                <a:xfrm>
                  <a:off x="2427" y="2848"/>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3" name="Freeform 268"/>
                <p:cNvSpPr>
                  <a:spLocks/>
                </p:cNvSpPr>
                <p:nvPr/>
              </p:nvSpPr>
              <p:spPr bwMode="auto">
                <a:xfrm>
                  <a:off x="2326" y="2868"/>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4" name="Freeform 269"/>
                <p:cNvSpPr>
                  <a:spLocks/>
                </p:cNvSpPr>
                <p:nvPr/>
              </p:nvSpPr>
              <p:spPr bwMode="auto">
                <a:xfrm>
                  <a:off x="2242" y="2882"/>
                  <a:ext cx="15" cy="14"/>
                </a:xfrm>
                <a:custGeom>
                  <a:avLst/>
                  <a:gdLst>
                    <a:gd name="T0" fmla="*/ 8 w 15"/>
                    <a:gd name="T1" fmla="*/ 0 h 14"/>
                    <a:gd name="T2" fmla="*/ 15 w 15"/>
                    <a:gd name="T3" fmla="*/ 7 h 14"/>
                    <a:gd name="T4" fmla="*/ 8 w 15"/>
                    <a:gd name="T5" fmla="*/ 14 h 14"/>
                    <a:gd name="T6" fmla="*/ 0 w 15"/>
                    <a:gd name="T7" fmla="*/ 7 h 14"/>
                    <a:gd name="T8" fmla="*/ 8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8" y="0"/>
                      </a:moveTo>
                      <a:lnTo>
                        <a:pt x="15" y="7"/>
                      </a:lnTo>
                      <a:lnTo>
                        <a:pt x="8" y="14"/>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5" name="Freeform 270"/>
                <p:cNvSpPr>
                  <a:spLocks/>
                </p:cNvSpPr>
                <p:nvPr/>
              </p:nvSpPr>
              <p:spPr bwMode="auto">
                <a:xfrm>
                  <a:off x="2175" y="289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6" name="Freeform 271"/>
                <p:cNvSpPr>
                  <a:spLocks/>
                </p:cNvSpPr>
                <p:nvPr/>
              </p:nvSpPr>
              <p:spPr bwMode="auto">
                <a:xfrm>
                  <a:off x="2078" y="2910"/>
                  <a:ext cx="15" cy="14"/>
                </a:xfrm>
                <a:custGeom>
                  <a:avLst/>
                  <a:gdLst>
                    <a:gd name="T0" fmla="*/ 8 w 15"/>
                    <a:gd name="T1" fmla="*/ 0 h 14"/>
                    <a:gd name="T2" fmla="*/ 15 w 15"/>
                    <a:gd name="T3" fmla="*/ 7 h 14"/>
                    <a:gd name="T4" fmla="*/ 8 w 15"/>
                    <a:gd name="T5" fmla="*/ 14 h 14"/>
                    <a:gd name="T6" fmla="*/ 0 w 15"/>
                    <a:gd name="T7" fmla="*/ 7 h 14"/>
                    <a:gd name="T8" fmla="*/ 8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8" y="0"/>
                      </a:moveTo>
                      <a:lnTo>
                        <a:pt x="15" y="7"/>
                      </a:lnTo>
                      <a:lnTo>
                        <a:pt x="8" y="14"/>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7" name="Freeform 272"/>
                <p:cNvSpPr>
                  <a:spLocks/>
                </p:cNvSpPr>
                <p:nvPr/>
              </p:nvSpPr>
              <p:spPr bwMode="auto">
                <a:xfrm>
                  <a:off x="1985" y="2928"/>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8" name="Freeform 273"/>
                <p:cNvSpPr>
                  <a:spLocks/>
                </p:cNvSpPr>
                <p:nvPr/>
              </p:nvSpPr>
              <p:spPr bwMode="auto">
                <a:xfrm>
                  <a:off x="1903" y="2947"/>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79" name="Freeform 274"/>
                <p:cNvSpPr>
                  <a:spLocks/>
                </p:cNvSpPr>
                <p:nvPr/>
              </p:nvSpPr>
              <p:spPr bwMode="auto">
                <a:xfrm>
                  <a:off x="1856" y="2962"/>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0" name="Freeform 275"/>
                <p:cNvSpPr>
                  <a:spLocks/>
                </p:cNvSpPr>
                <p:nvPr/>
              </p:nvSpPr>
              <p:spPr bwMode="auto">
                <a:xfrm>
                  <a:off x="1830" y="2973"/>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1" name="Freeform 276"/>
                <p:cNvSpPr>
                  <a:spLocks/>
                </p:cNvSpPr>
                <p:nvPr/>
              </p:nvSpPr>
              <p:spPr bwMode="auto">
                <a:xfrm>
                  <a:off x="1809" y="2980"/>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2" name="Freeform 277"/>
                <p:cNvSpPr>
                  <a:spLocks/>
                </p:cNvSpPr>
                <p:nvPr/>
              </p:nvSpPr>
              <p:spPr bwMode="auto">
                <a:xfrm>
                  <a:off x="1740" y="3007"/>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3" name="Freeform 278"/>
                <p:cNvSpPr>
                  <a:spLocks/>
                </p:cNvSpPr>
                <p:nvPr/>
              </p:nvSpPr>
              <p:spPr bwMode="auto">
                <a:xfrm>
                  <a:off x="1714" y="3016"/>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4" name="Freeform 279"/>
                <p:cNvSpPr>
                  <a:spLocks/>
                </p:cNvSpPr>
                <p:nvPr/>
              </p:nvSpPr>
              <p:spPr bwMode="auto">
                <a:xfrm>
                  <a:off x="1692" y="3023"/>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5" name="Freeform 280"/>
                <p:cNvSpPr>
                  <a:spLocks/>
                </p:cNvSpPr>
                <p:nvPr/>
              </p:nvSpPr>
              <p:spPr bwMode="auto">
                <a:xfrm>
                  <a:off x="1684" y="303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6" name="Freeform 281"/>
                <p:cNvSpPr>
                  <a:spLocks/>
                </p:cNvSpPr>
                <p:nvPr/>
              </p:nvSpPr>
              <p:spPr bwMode="auto">
                <a:xfrm>
                  <a:off x="1684" y="3040"/>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7" name="Freeform 282"/>
                <p:cNvSpPr>
                  <a:spLocks/>
                </p:cNvSpPr>
                <p:nvPr/>
              </p:nvSpPr>
              <p:spPr bwMode="auto">
                <a:xfrm>
                  <a:off x="1705" y="3048"/>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8" name="Freeform 283"/>
                <p:cNvSpPr>
                  <a:spLocks/>
                </p:cNvSpPr>
                <p:nvPr/>
              </p:nvSpPr>
              <p:spPr bwMode="auto">
                <a:xfrm>
                  <a:off x="1733" y="3055"/>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89" name="Freeform 284"/>
                <p:cNvSpPr>
                  <a:spLocks/>
                </p:cNvSpPr>
                <p:nvPr/>
              </p:nvSpPr>
              <p:spPr bwMode="auto">
                <a:xfrm>
                  <a:off x="1752" y="3061"/>
                  <a:ext cx="14" cy="15"/>
                </a:xfrm>
                <a:custGeom>
                  <a:avLst/>
                  <a:gdLst>
                    <a:gd name="T0" fmla="*/ 7 w 14"/>
                    <a:gd name="T1" fmla="*/ 0 h 15"/>
                    <a:gd name="T2" fmla="*/ 14 w 14"/>
                    <a:gd name="T3" fmla="*/ 7 h 15"/>
                    <a:gd name="T4" fmla="*/ 7 w 14"/>
                    <a:gd name="T5" fmla="*/ 15 h 15"/>
                    <a:gd name="T6" fmla="*/ 0 w 14"/>
                    <a:gd name="T7" fmla="*/ 7 h 15"/>
                    <a:gd name="T8" fmla="*/ 7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7" y="0"/>
                      </a:moveTo>
                      <a:lnTo>
                        <a:pt x="14"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0" name="Freeform 285"/>
                <p:cNvSpPr>
                  <a:spLocks/>
                </p:cNvSpPr>
                <p:nvPr/>
              </p:nvSpPr>
              <p:spPr bwMode="auto">
                <a:xfrm>
                  <a:off x="1819" y="3076"/>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1" name="Freeform 286"/>
                <p:cNvSpPr>
                  <a:spLocks/>
                </p:cNvSpPr>
                <p:nvPr/>
              </p:nvSpPr>
              <p:spPr bwMode="auto">
                <a:xfrm>
                  <a:off x="1884" y="3085"/>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2" name="Freeform 287"/>
                <p:cNvSpPr>
                  <a:spLocks/>
                </p:cNvSpPr>
                <p:nvPr/>
              </p:nvSpPr>
              <p:spPr bwMode="auto">
                <a:xfrm>
                  <a:off x="1962" y="3094"/>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3" name="Freeform 288"/>
                <p:cNvSpPr>
                  <a:spLocks/>
                </p:cNvSpPr>
                <p:nvPr/>
              </p:nvSpPr>
              <p:spPr bwMode="auto">
                <a:xfrm>
                  <a:off x="2060" y="3102"/>
                  <a:ext cx="14" cy="15"/>
                </a:xfrm>
                <a:custGeom>
                  <a:avLst/>
                  <a:gdLst>
                    <a:gd name="T0" fmla="*/ 7 w 14"/>
                    <a:gd name="T1" fmla="*/ 0 h 15"/>
                    <a:gd name="T2" fmla="*/ 14 w 14"/>
                    <a:gd name="T3" fmla="*/ 7 h 15"/>
                    <a:gd name="T4" fmla="*/ 7 w 14"/>
                    <a:gd name="T5" fmla="*/ 15 h 15"/>
                    <a:gd name="T6" fmla="*/ 0 w 14"/>
                    <a:gd name="T7" fmla="*/ 7 h 15"/>
                    <a:gd name="T8" fmla="*/ 7 w 14"/>
                    <a:gd name="T9" fmla="*/ 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7" y="0"/>
                      </a:moveTo>
                      <a:lnTo>
                        <a:pt x="14"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4" name="Freeform 289"/>
                <p:cNvSpPr>
                  <a:spLocks/>
                </p:cNvSpPr>
                <p:nvPr/>
              </p:nvSpPr>
              <p:spPr bwMode="auto">
                <a:xfrm>
                  <a:off x="2149" y="3109"/>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5" name="Freeform 290"/>
                <p:cNvSpPr>
                  <a:spLocks/>
                </p:cNvSpPr>
                <p:nvPr/>
              </p:nvSpPr>
              <p:spPr bwMode="auto">
                <a:xfrm>
                  <a:off x="2201" y="3113"/>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6" name="Freeform 291"/>
                <p:cNvSpPr>
                  <a:spLocks/>
                </p:cNvSpPr>
                <p:nvPr/>
              </p:nvSpPr>
              <p:spPr bwMode="auto">
                <a:xfrm>
                  <a:off x="2274" y="3117"/>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7" name="Freeform 292"/>
                <p:cNvSpPr>
                  <a:spLocks/>
                </p:cNvSpPr>
                <p:nvPr/>
              </p:nvSpPr>
              <p:spPr bwMode="auto">
                <a:xfrm>
                  <a:off x="2310" y="3120"/>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8" name="Freeform 293"/>
                <p:cNvSpPr>
                  <a:spLocks/>
                </p:cNvSpPr>
                <p:nvPr/>
              </p:nvSpPr>
              <p:spPr bwMode="auto">
                <a:xfrm>
                  <a:off x="2403" y="3126"/>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599" name="Freeform 294"/>
                <p:cNvSpPr>
                  <a:spLocks/>
                </p:cNvSpPr>
                <p:nvPr/>
              </p:nvSpPr>
              <p:spPr bwMode="auto">
                <a:xfrm>
                  <a:off x="2459" y="3130"/>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0" name="Freeform 295"/>
                <p:cNvSpPr>
                  <a:spLocks/>
                </p:cNvSpPr>
                <p:nvPr/>
              </p:nvSpPr>
              <p:spPr bwMode="auto">
                <a:xfrm>
                  <a:off x="2507" y="3134"/>
                  <a:ext cx="15" cy="14"/>
                </a:xfrm>
                <a:custGeom>
                  <a:avLst/>
                  <a:gdLst>
                    <a:gd name="T0" fmla="*/ 8 w 15"/>
                    <a:gd name="T1" fmla="*/ 0 h 14"/>
                    <a:gd name="T2" fmla="*/ 15 w 15"/>
                    <a:gd name="T3" fmla="*/ 7 h 14"/>
                    <a:gd name="T4" fmla="*/ 8 w 15"/>
                    <a:gd name="T5" fmla="*/ 14 h 14"/>
                    <a:gd name="T6" fmla="*/ 0 w 15"/>
                    <a:gd name="T7" fmla="*/ 7 h 14"/>
                    <a:gd name="T8" fmla="*/ 8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8" y="0"/>
                      </a:moveTo>
                      <a:lnTo>
                        <a:pt x="15" y="7"/>
                      </a:lnTo>
                      <a:lnTo>
                        <a:pt x="8" y="14"/>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1" name="Freeform 296"/>
                <p:cNvSpPr>
                  <a:spLocks/>
                </p:cNvSpPr>
                <p:nvPr/>
              </p:nvSpPr>
              <p:spPr bwMode="auto">
                <a:xfrm>
                  <a:off x="2534" y="3137"/>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2" name="Freeform 297"/>
                <p:cNvSpPr>
                  <a:spLocks/>
                </p:cNvSpPr>
                <p:nvPr/>
              </p:nvSpPr>
              <p:spPr bwMode="auto">
                <a:xfrm>
                  <a:off x="2595" y="3141"/>
                  <a:ext cx="15" cy="15"/>
                </a:xfrm>
                <a:custGeom>
                  <a:avLst/>
                  <a:gdLst>
                    <a:gd name="T0" fmla="*/ 8 w 15"/>
                    <a:gd name="T1" fmla="*/ 0 h 15"/>
                    <a:gd name="T2" fmla="*/ 15 w 15"/>
                    <a:gd name="T3" fmla="*/ 7 h 15"/>
                    <a:gd name="T4" fmla="*/ 8 w 15"/>
                    <a:gd name="T5" fmla="*/ 15 h 15"/>
                    <a:gd name="T6" fmla="*/ 0 w 15"/>
                    <a:gd name="T7" fmla="*/ 7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7"/>
                      </a:lnTo>
                      <a:lnTo>
                        <a:pt x="8" y="15"/>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3" name="Freeform 298"/>
                <p:cNvSpPr>
                  <a:spLocks/>
                </p:cNvSpPr>
                <p:nvPr/>
              </p:nvSpPr>
              <p:spPr bwMode="auto">
                <a:xfrm>
                  <a:off x="2638" y="3147"/>
                  <a:ext cx="15" cy="14"/>
                </a:xfrm>
                <a:custGeom>
                  <a:avLst/>
                  <a:gdLst>
                    <a:gd name="T0" fmla="*/ 8 w 15"/>
                    <a:gd name="T1" fmla="*/ 0 h 14"/>
                    <a:gd name="T2" fmla="*/ 15 w 15"/>
                    <a:gd name="T3" fmla="*/ 7 h 14"/>
                    <a:gd name="T4" fmla="*/ 8 w 15"/>
                    <a:gd name="T5" fmla="*/ 14 h 14"/>
                    <a:gd name="T6" fmla="*/ 0 w 15"/>
                    <a:gd name="T7" fmla="*/ 7 h 14"/>
                    <a:gd name="T8" fmla="*/ 8 w 15"/>
                    <a:gd name="T9" fmla="*/ 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8" y="0"/>
                      </a:moveTo>
                      <a:lnTo>
                        <a:pt x="15" y="7"/>
                      </a:lnTo>
                      <a:lnTo>
                        <a:pt x="8" y="14"/>
                      </a:lnTo>
                      <a:lnTo>
                        <a:pt x="0" y="7"/>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4" name="Freeform 299"/>
                <p:cNvSpPr>
                  <a:spLocks/>
                </p:cNvSpPr>
                <p:nvPr/>
              </p:nvSpPr>
              <p:spPr bwMode="auto">
                <a:xfrm>
                  <a:off x="2677" y="3150"/>
                  <a:ext cx="15" cy="15"/>
                </a:xfrm>
                <a:custGeom>
                  <a:avLst/>
                  <a:gdLst>
                    <a:gd name="T0" fmla="*/ 8 w 15"/>
                    <a:gd name="T1" fmla="*/ 0 h 15"/>
                    <a:gd name="T2" fmla="*/ 15 w 15"/>
                    <a:gd name="T3" fmla="*/ 8 h 15"/>
                    <a:gd name="T4" fmla="*/ 8 w 15"/>
                    <a:gd name="T5" fmla="*/ 15 h 15"/>
                    <a:gd name="T6" fmla="*/ 0 w 15"/>
                    <a:gd name="T7" fmla="*/ 8 h 15"/>
                    <a:gd name="T8" fmla="*/ 8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0"/>
                      </a:moveTo>
                      <a:lnTo>
                        <a:pt x="15" y="8"/>
                      </a:lnTo>
                      <a:lnTo>
                        <a:pt x="8" y="15"/>
                      </a:lnTo>
                      <a:lnTo>
                        <a:pt x="0" y="8"/>
                      </a:lnTo>
                      <a:lnTo>
                        <a:pt x="8"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5" name="Freeform 300"/>
                <p:cNvSpPr>
                  <a:spLocks/>
                </p:cNvSpPr>
                <p:nvPr/>
              </p:nvSpPr>
              <p:spPr bwMode="auto">
                <a:xfrm>
                  <a:off x="2700" y="3152"/>
                  <a:ext cx="15" cy="15"/>
                </a:xfrm>
                <a:custGeom>
                  <a:avLst/>
                  <a:gdLst>
                    <a:gd name="T0" fmla="*/ 7 w 15"/>
                    <a:gd name="T1" fmla="*/ 0 h 15"/>
                    <a:gd name="T2" fmla="*/ 15 w 15"/>
                    <a:gd name="T3" fmla="*/ 8 h 15"/>
                    <a:gd name="T4" fmla="*/ 7 w 15"/>
                    <a:gd name="T5" fmla="*/ 15 h 15"/>
                    <a:gd name="T6" fmla="*/ 0 w 15"/>
                    <a:gd name="T7" fmla="*/ 8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8"/>
                      </a:lnTo>
                      <a:lnTo>
                        <a:pt x="7" y="15"/>
                      </a:lnTo>
                      <a:lnTo>
                        <a:pt x="0" y="8"/>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6" name="Freeform 301"/>
                <p:cNvSpPr>
                  <a:spLocks/>
                </p:cNvSpPr>
                <p:nvPr/>
              </p:nvSpPr>
              <p:spPr bwMode="auto">
                <a:xfrm>
                  <a:off x="2743" y="3154"/>
                  <a:ext cx="15" cy="15"/>
                </a:xfrm>
                <a:custGeom>
                  <a:avLst/>
                  <a:gdLst>
                    <a:gd name="T0" fmla="*/ 7 w 15"/>
                    <a:gd name="T1" fmla="*/ 0 h 15"/>
                    <a:gd name="T2" fmla="*/ 15 w 15"/>
                    <a:gd name="T3" fmla="*/ 7 h 15"/>
                    <a:gd name="T4" fmla="*/ 7 w 15"/>
                    <a:gd name="T5" fmla="*/ 15 h 15"/>
                    <a:gd name="T6" fmla="*/ 0 w 15"/>
                    <a:gd name="T7" fmla="*/ 7 h 15"/>
                    <a:gd name="T8" fmla="*/ 7 w 15"/>
                    <a:gd name="T9" fmla="*/ 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7" y="0"/>
                      </a:moveTo>
                      <a:lnTo>
                        <a:pt x="15" y="7"/>
                      </a:lnTo>
                      <a:lnTo>
                        <a:pt x="7" y="15"/>
                      </a:lnTo>
                      <a:lnTo>
                        <a:pt x="0" y="7"/>
                      </a:lnTo>
                      <a:lnTo>
                        <a:pt x="7" y="0"/>
                      </a:lnTo>
                      <a:close/>
                    </a:path>
                  </a:pathLst>
                </a:custGeom>
                <a:solidFill>
                  <a:srgbClr val="000080"/>
                </a:solidFill>
                <a:ln w="3175">
                  <a:solidFill>
                    <a:srgbClr val="000080"/>
                  </a:solidFill>
                  <a:prstDash val="solid"/>
                  <a:round/>
                  <a:headEnd/>
                  <a:tailEnd/>
                </a:ln>
              </p:spPr>
              <p:txBody>
                <a:bodyPr wrap="none" lIns="0" tIns="0" rIns="0" bIns="0">
                  <a:spAutoFit/>
                </a:bodyPr>
                <a:lstStyle/>
                <a:p>
                  <a:endParaRPr lang="en-US"/>
                </a:p>
              </p:txBody>
            </p:sp>
            <p:sp>
              <p:nvSpPr>
                <p:cNvPr id="17607" name="Rectangle 302"/>
                <p:cNvSpPr>
                  <a:spLocks noChangeArrowheads="1"/>
                </p:cNvSpPr>
                <p:nvPr/>
              </p:nvSpPr>
              <p:spPr bwMode="auto">
                <a:xfrm>
                  <a:off x="1485" y="2693"/>
                  <a:ext cx="35"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0.1</a:t>
                  </a:r>
                  <a:endParaRPr lang="en-US" sz="1600">
                    <a:latin typeface="Arial" charset="0"/>
                  </a:endParaRPr>
                </a:p>
              </p:txBody>
            </p:sp>
            <p:sp>
              <p:nvSpPr>
                <p:cNvPr id="17608" name="Rectangle 303"/>
                <p:cNvSpPr>
                  <a:spLocks noChangeArrowheads="1"/>
                </p:cNvSpPr>
                <p:nvPr/>
              </p:nvSpPr>
              <p:spPr bwMode="auto">
                <a:xfrm>
                  <a:off x="1505" y="2807"/>
                  <a:ext cx="14"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1</a:t>
                  </a:r>
                  <a:endParaRPr lang="en-US" sz="1600">
                    <a:latin typeface="Arial" charset="0"/>
                  </a:endParaRPr>
                </a:p>
              </p:txBody>
            </p:sp>
            <p:sp>
              <p:nvSpPr>
                <p:cNvPr id="17609" name="Rectangle 304"/>
                <p:cNvSpPr>
                  <a:spLocks noChangeArrowheads="1"/>
                </p:cNvSpPr>
                <p:nvPr/>
              </p:nvSpPr>
              <p:spPr bwMode="auto">
                <a:xfrm>
                  <a:off x="1492" y="2921"/>
                  <a:ext cx="27" cy="32"/>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10</a:t>
                  </a:r>
                  <a:endParaRPr lang="en-US" sz="1600">
                    <a:latin typeface="Arial" charset="0"/>
                  </a:endParaRPr>
                </a:p>
              </p:txBody>
            </p:sp>
            <p:sp>
              <p:nvSpPr>
                <p:cNvPr id="17610" name="Rectangle 305"/>
                <p:cNvSpPr>
                  <a:spLocks noChangeArrowheads="1"/>
                </p:cNvSpPr>
                <p:nvPr/>
              </p:nvSpPr>
              <p:spPr bwMode="auto">
                <a:xfrm>
                  <a:off x="1479" y="3033"/>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100</a:t>
                  </a:r>
                  <a:endParaRPr lang="en-US" sz="1600">
                    <a:latin typeface="Arial" charset="0"/>
                  </a:endParaRPr>
                </a:p>
              </p:txBody>
            </p:sp>
            <p:sp>
              <p:nvSpPr>
                <p:cNvPr id="17611" name="Rectangle 306"/>
                <p:cNvSpPr>
                  <a:spLocks noChangeArrowheads="1"/>
                </p:cNvSpPr>
                <p:nvPr/>
              </p:nvSpPr>
              <p:spPr bwMode="auto">
                <a:xfrm>
                  <a:off x="1466" y="3147"/>
                  <a:ext cx="54"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1000</a:t>
                  </a:r>
                  <a:endParaRPr lang="en-US" sz="1600">
                    <a:latin typeface="Arial" charset="0"/>
                  </a:endParaRPr>
                </a:p>
              </p:txBody>
            </p:sp>
            <p:sp>
              <p:nvSpPr>
                <p:cNvPr id="17612" name="Rectangle 307"/>
                <p:cNvSpPr>
                  <a:spLocks noChangeArrowheads="1"/>
                </p:cNvSpPr>
                <p:nvPr/>
              </p:nvSpPr>
              <p:spPr bwMode="auto">
                <a:xfrm>
                  <a:off x="1518" y="3182"/>
                  <a:ext cx="40"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200</a:t>
                  </a:r>
                  <a:endParaRPr lang="en-US" sz="1600">
                    <a:latin typeface="Arial" charset="0"/>
                  </a:endParaRPr>
                </a:p>
              </p:txBody>
            </p:sp>
            <p:sp>
              <p:nvSpPr>
                <p:cNvPr id="17613" name="Rectangle 308"/>
                <p:cNvSpPr>
                  <a:spLocks noChangeArrowheads="1"/>
                </p:cNvSpPr>
                <p:nvPr/>
              </p:nvSpPr>
              <p:spPr bwMode="auto">
                <a:xfrm>
                  <a:off x="1668"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210</a:t>
                  </a:r>
                  <a:endParaRPr lang="en-US" sz="1600">
                    <a:latin typeface="Arial" charset="0"/>
                  </a:endParaRPr>
                </a:p>
              </p:txBody>
            </p:sp>
            <p:sp>
              <p:nvSpPr>
                <p:cNvPr id="17614" name="Rectangle 309"/>
                <p:cNvSpPr>
                  <a:spLocks noChangeArrowheads="1"/>
                </p:cNvSpPr>
                <p:nvPr/>
              </p:nvSpPr>
              <p:spPr bwMode="auto">
                <a:xfrm>
                  <a:off x="1817"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220</a:t>
                  </a:r>
                  <a:endParaRPr lang="en-US" sz="1600">
                    <a:latin typeface="Arial" charset="0"/>
                  </a:endParaRPr>
                </a:p>
              </p:txBody>
            </p:sp>
            <p:sp>
              <p:nvSpPr>
                <p:cNvPr id="17615" name="Rectangle 310"/>
                <p:cNvSpPr>
                  <a:spLocks noChangeArrowheads="1"/>
                </p:cNvSpPr>
                <p:nvPr/>
              </p:nvSpPr>
              <p:spPr bwMode="auto">
                <a:xfrm>
                  <a:off x="1966"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230</a:t>
                  </a:r>
                  <a:endParaRPr lang="en-US" sz="1600">
                    <a:latin typeface="Arial" charset="0"/>
                  </a:endParaRPr>
                </a:p>
              </p:txBody>
            </p:sp>
            <p:sp>
              <p:nvSpPr>
                <p:cNvPr id="17616" name="Rectangle 311"/>
                <p:cNvSpPr>
                  <a:spLocks noChangeArrowheads="1"/>
                </p:cNvSpPr>
                <p:nvPr/>
              </p:nvSpPr>
              <p:spPr bwMode="auto">
                <a:xfrm>
                  <a:off x="2116"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240</a:t>
                  </a:r>
                  <a:endParaRPr lang="en-US" sz="1600">
                    <a:latin typeface="Arial" charset="0"/>
                  </a:endParaRPr>
                </a:p>
              </p:txBody>
            </p:sp>
            <p:sp>
              <p:nvSpPr>
                <p:cNvPr id="17617" name="Rectangle 312"/>
                <p:cNvSpPr>
                  <a:spLocks noChangeArrowheads="1"/>
                </p:cNvSpPr>
                <p:nvPr/>
              </p:nvSpPr>
              <p:spPr bwMode="auto">
                <a:xfrm>
                  <a:off x="2267"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250</a:t>
                  </a:r>
                  <a:endParaRPr lang="en-US" sz="1600">
                    <a:latin typeface="Arial" charset="0"/>
                  </a:endParaRPr>
                </a:p>
              </p:txBody>
            </p:sp>
            <p:sp>
              <p:nvSpPr>
                <p:cNvPr id="17618" name="Rectangle 313"/>
                <p:cNvSpPr>
                  <a:spLocks noChangeArrowheads="1"/>
                </p:cNvSpPr>
                <p:nvPr/>
              </p:nvSpPr>
              <p:spPr bwMode="auto">
                <a:xfrm>
                  <a:off x="2416"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260</a:t>
                  </a:r>
                  <a:endParaRPr lang="en-US" sz="1600">
                    <a:latin typeface="Arial" charset="0"/>
                  </a:endParaRPr>
                </a:p>
              </p:txBody>
            </p:sp>
            <p:sp>
              <p:nvSpPr>
                <p:cNvPr id="17619" name="Rectangle 314"/>
                <p:cNvSpPr>
                  <a:spLocks noChangeArrowheads="1"/>
                </p:cNvSpPr>
                <p:nvPr/>
              </p:nvSpPr>
              <p:spPr bwMode="auto">
                <a:xfrm>
                  <a:off x="2565"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270</a:t>
                  </a:r>
                  <a:endParaRPr lang="en-US" sz="1600">
                    <a:latin typeface="Arial" charset="0"/>
                  </a:endParaRPr>
                </a:p>
              </p:txBody>
            </p:sp>
            <p:sp>
              <p:nvSpPr>
                <p:cNvPr id="17620" name="Rectangle 315"/>
                <p:cNvSpPr>
                  <a:spLocks noChangeArrowheads="1"/>
                </p:cNvSpPr>
                <p:nvPr/>
              </p:nvSpPr>
              <p:spPr bwMode="auto">
                <a:xfrm>
                  <a:off x="2715"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280</a:t>
                  </a:r>
                  <a:endParaRPr lang="en-US" sz="1600">
                    <a:latin typeface="Arial" charset="0"/>
                  </a:endParaRPr>
                </a:p>
              </p:txBody>
            </p:sp>
            <p:sp>
              <p:nvSpPr>
                <p:cNvPr id="17621" name="Rectangle 316"/>
                <p:cNvSpPr>
                  <a:spLocks noChangeArrowheads="1"/>
                </p:cNvSpPr>
                <p:nvPr/>
              </p:nvSpPr>
              <p:spPr bwMode="auto">
                <a:xfrm>
                  <a:off x="2864" y="3182"/>
                  <a:ext cx="41" cy="31"/>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latin typeface="Arial" charset="0"/>
                    </a:rPr>
                    <a:t>290</a:t>
                  </a:r>
                  <a:endParaRPr lang="en-US" sz="1600">
                    <a:latin typeface="Arial" charset="0"/>
                  </a:endParaRPr>
                </a:p>
              </p:txBody>
            </p:sp>
            <p:sp>
              <p:nvSpPr>
                <p:cNvPr id="17622" name="Rectangle 317"/>
                <p:cNvSpPr>
                  <a:spLocks noChangeArrowheads="1"/>
                </p:cNvSpPr>
                <p:nvPr/>
              </p:nvSpPr>
              <p:spPr bwMode="auto">
                <a:xfrm>
                  <a:off x="2145" y="3210"/>
                  <a:ext cx="192" cy="31"/>
                </a:xfrm>
                <a:prstGeom prst="rect">
                  <a:avLst/>
                </a:prstGeom>
                <a:noFill/>
                <a:ln w="9525">
                  <a:noFill/>
                  <a:miter lim="800000"/>
                  <a:headEnd/>
                  <a:tailEnd/>
                </a:ln>
              </p:spPr>
              <p:txBody>
                <a:bodyPr wrap="none" lIns="0" tIns="0" rIns="0" bIns="0">
                  <a:spAutoFit/>
                </a:bodyPr>
                <a:lstStyle/>
                <a:p>
                  <a:pPr eaLnBrk="0" hangingPunct="0"/>
                  <a:r>
                    <a:rPr lang="en-US" sz="300" b="1">
                      <a:solidFill>
                        <a:srgbClr val="000000"/>
                      </a:solidFill>
                      <a:latin typeface="Arial" charset="0"/>
                    </a:rPr>
                    <a:t>Temperature (K)</a:t>
                  </a:r>
                  <a:endParaRPr lang="en-US" sz="1600">
                    <a:latin typeface="Arial" charset="0"/>
                  </a:endParaRPr>
                </a:p>
              </p:txBody>
            </p:sp>
            <p:sp>
              <p:nvSpPr>
                <p:cNvPr id="17623" name="Rectangle 318"/>
                <p:cNvSpPr>
                  <a:spLocks noChangeArrowheads="1"/>
                </p:cNvSpPr>
                <p:nvPr/>
              </p:nvSpPr>
              <p:spPr bwMode="auto">
                <a:xfrm rot="-5400000">
                  <a:off x="1351" y="2909"/>
                  <a:ext cx="177" cy="30"/>
                </a:xfrm>
                <a:prstGeom prst="rect">
                  <a:avLst/>
                </a:prstGeom>
                <a:noFill/>
                <a:ln w="9525">
                  <a:noFill/>
                  <a:miter lim="800000"/>
                  <a:headEnd/>
                  <a:tailEnd/>
                </a:ln>
              </p:spPr>
              <p:txBody>
                <a:bodyPr wrap="none" lIns="0" tIns="0" rIns="0" bIns="0">
                  <a:spAutoFit/>
                </a:bodyPr>
                <a:lstStyle/>
                <a:p>
                  <a:pPr eaLnBrk="0" hangingPunct="0"/>
                  <a:r>
                    <a:rPr lang="en-US" sz="300" b="1">
                      <a:solidFill>
                        <a:srgbClr val="000000"/>
                      </a:solidFill>
                      <a:latin typeface="Arial" charset="0"/>
                    </a:rPr>
                    <a:t>Pressure (mb)</a:t>
                  </a:r>
                  <a:endParaRPr lang="en-US" sz="1600">
                    <a:latin typeface="Arial" charset="0"/>
                  </a:endParaRPr>
                </a:p>
              </p:txBody>
            </p:sp>
          </p:grpSp>
          <p:sp>
            <p:nvSpPr>
              <p:cNvPr id="17447" name="Text Box 319"/>
              <p:cNvSpPr txBox="1">
                <a:spLocks noChangeArrowheads="1"/>
              </p:cNvSpPr>
              <p:nvPr/>
            </p:nvSpPr>
            <p:spPr bwMode="auto">
              <a:xfrm>
                <a:off x="5000" y="3394"/>
                <a:ext cx="374" cy="181"/>
              </a:xfrm>
              <a:prstGeom prst="rect">
                <a:avLst/>
              </a:prstGeom>
              <a:solidFill>
                <a:srgbClr val="FFFFFF"/>
              </a:solidFill>
              <a:ln w="12700">
                <a:solidFill>
                  <a:schemeClr val="tx1"/>
                </a:solidFill>
                <a:miter lim="800000"/>
                <a:headEnd/>
                <a:tailEnd/>
              </a:ln>
            </p:spPr>
            <p:txBody>
              <a:bodyPr wrap="none" lIns="91432" tIns="45716" rIns="91432" bIns="45716">
                <a:spAutoFit/>
              </a:bodyPr>
              <a:lstStyle/>
              <a:p>
                <a:pPr eaLnBrk="0" hangingPunct="0"/>
                <a:r>
                  <a:rPr lang="en-US" sz="1200">
                    <a:latin typeface="Arial" charset="0"/>
                  </a:rPr>
                  <a:t>EDRs</a:t>
                </a:r>
              </a:p>
            </p:txBody>
          </p:sp>
          <p:sp>
            <p:nvSpPr>
              <p:cNvPr id="17451" name="Line 323"/>
              <p:cNvSpPr>
                <a:spLocks noChangeShapeType="1"/>
              </p:cNvSpPr>
              <p:nvPr/>
            </p:nvSpPr>
            <p:spPr bwMode="auto">
              <a:xfrm>
                <a:off x="1201" y="1263"/>
                <a:ext cx="682" cy="1178"/>
              </a:xfrm>
              <a:prstGeom prst="line">
                <a:avLst/>
              </a:prstGeom>
              <a:noFill/>
              <a:ln w="12700">
                <a:solidFill>
                  <a:schemeClr val="accent2"/>
                </a:solidFill>
                <a:round/>
                <a:headEnd/>
                <a:tailEnd/>
              </a:ln>
            </p:spPr>
            <p:txBody>
              <a:bodyPr lIns="101882" tIns="50941" rIns="101882" bIns="50941">
                <a:spAutoFit/>
              </a:bodyPr>
              <a:lstStyle/>
              <a:p>
                <a:endParaRPr lang="en-US"/>
              </a:p>
            </p:txBody>
          </p:sp>
          <p:sp>
            <p:nvSpPr>
              <p:cNvPr id="17452" name="Line 324"/>
              <p:cNvSpPr>
                <a:spLocks noChangeShapeType="1"/>
              </p:cNvSpPr>
              <p:nvPr/>
            </p:nvSpPr>
            <p:spPr bwMode="auto">
              <a:xfrm flipH="1">
                <a:off x="211" y="1244"/>
                <a:ext cx="871" cy="1476"/>
              </a:xfrm>
              <a:prstGeom prst="line">
                <a:avLst/>
              </a:prstGeom>
              <a:noFill/>
              <a:ln w="12700">
                <a:solidFill>
                  <a:schemeClr val="accent2"/>
                </a:solidFill>
                <a:round/>
                <a:headEnd/>
                <a:tailEnd/>
              </a:ln>
            </p:spPr>
            <p:txBody>
              <a:bodyPr lIns="101882" tIns="50941" rIns="101882" bIns="50941">
                <a:spAutoFit/>
              </a:bodyPr>
              <a:lstStyle/>
              <a:p>
                <a:endParaRPr lang="en-US"/>
              </a:p>
            </p:txBody>
          </p:sp>
          <p:sp>
            <p:nvSpPr>
              <p:cNvPr id="17453" name="Freeform 325"/>
              <p:cNvSpPr>
                <a:spLocks/>
              </p:cNvSpPr>
              <p:nvPr/>
            </p:nvSpPr>
            <p:spPr bwMode="auto">
              <a:xfrm>
                <a:off x="1476" y="2501"/>
                <a:ext cx="670" cy="539"/>
              </a:xfrm>
              <a:custGeom>
                <a:avLst/>
                <a:gdLst>
                  <a:gd name="T0" fmla="*/ 198 w 699"/>
                  <a:gd name="T1" fmla="*/ 483 h 598"/>
                  <a:gd name="T2" fmla="*/ 0 w 699"/>
                  <a:gd name="T3" fmla="*/ 5 h 598"/>
                  <a:gd name="T4" fmla="*/ 44 w 699"/>
                  <a:gd name="T5" fmla="*/ 0 h 598"/>
                  <a:gd name="T6" fmla="*/ 642 w 699"/>
                  <a:gd name="T7" fmla="*/ 486 h 598"/>
                  <a:gd name="T8" fmla="*/ 0 60000 65536"/>
                  <a:gd name="T9" fmla="*/ 0 60000 65536"/>
                  <a:gd name="T10" fmla="*/ 0 60000 65536"/>
                  <a:gd name="T11" fmla="*/ 0 60000 65536"/>
                  <a:gd name="T12" fmla="*/ 0 w 699"/>
                  <a:gd name="T13" fmla="*/ 0 h 598"/>
                  <a:gd name="T14" fmla="*/ 699 w 699"/>
                  <a:gd name="T15" fmla="*/ 598 h 598"/>
                </a:gdLst>
                <a:ahLst/>
                <a:cxnLst>
                  <a:cxn ang="T8">
                    <a:pos x="T0" y="T1"/>
                  </a:cxn>
                  <a:cxn ang="T9">
                    <a:pos x="T2" y="T3"/>
                  </a:cxn>
                  <a:cxn ang="T10">
                    <a:pos x="T4" y="T5"/>
                  </a:cxn>
                  <a:cxn ang="T11">
                    <a:pos x="T6" y="T7"/>
                  </a:cxn>
                </a:cxnLst>
                <a:rect l="T12" t="T13" r="T14" b="T15"/>
                <a:pathLst>
                  <a:path w="699" h="598">
                    <a:moveTo>
                      <a:pt x="216" y="595"/>
                    </a:moveTo>
                    <a:lnTo>
                      <a:pt x="0" y="5"/>
                    </a:lnTo>
                    <a:lnTo>
                      <a:pt x="48" y="0"/>
                    </a:lnTo>
                    <a:lnTo>
                      <a:pt x="699" y="598"/>
                    </a:lnTo>
                  </a:path>
                </a:pathLst>
              </a:custGeom>
              <a:solidFill>
                <a:srgbClr val="FFFFFF"/>
              </a:solidFill>
              <a:ln w="3175" cmpd="sng">
                <a:solidFill>
                  <a:schemeClr val="tx1"/>
                </a:solidFill>
                <a:round/>
                <a:headEnd/>
                <a:tailEnd/>
              </a:ln>
            </p:spPr>
            <p:txBody>
              <a:bodyPr wrap="none" anchor="ctr"/>
              <a:lstStyle/>
              <a:p>
                <a:endParaRPr lang="en-US"/>
              </a:p>
            </p:txBody>
          </p:sp>
          <p:grpSp>
            <p:nvGrpSpPr>
              <p:cNvPr id="17454" name="Group 326"/>
              <p:cNvGrpSpPr>
                <a:grpSpLocks/>
              </p:cNvGrpSpPr>
              <p:nvPr/>
            </p:nvGrpSpPr>
            <p:grpSpPr bwMode="auto">
              <a:xfrm>
                <a:off x="1536" y="3014"/>
                <a:ext cx="765" cy="718"/>
                <a:chOff x="1516" y="3192"/>
                <a:chExt cx="798" cy="796"/>
              </a:xfrm>
            </p:grpSpPr>
            <p:sp>
              <p:nvSpPr>
                <p:cNvPr id="17461" name="Rectangle 327"/>
                <p:cNvSpPr>
                  <a:spLocks noChangeArrowheads="1"/>
                </p:cNvSpPr>
                <p:nvPr/>
              </p:nvSpPr>
              <p:spPr bwMode="auto">
                <a:xfrm>
                  <a:off x="1516" y="3192"/>
                  <a:ext cx="798" cy="796"/>
                </a:xfrm>
                <a:prstGeom prst="rect">
                  <a:avLst/>
                </a:prstGeom>
                <a:solidFill>
                  <a:srgbClr val="FFFFFF"/>
                </a:solidFill>
                <a:ln w="9525">
                  <a:solidFill>
                    <a:schemeClr val="tx1"/>
                  </a:solidFill>
                  <a:miter lim="800000"/>
                  <a:headEnd/>
                  <a:tailEnd/>
                </a:ln>
              </p:spPr>
              <p:txBody>
                <a:bodyPr wrap="none" anchor="ctr"/>
                <a:lstStyle/>
                <a:p>
                  <a:endParaRPr lang="en-US"/>
                </a:p>
              </p:txBody>
            </p:sp>
            <p:grpSp>
              <p:nvGrpSpPr>
                <p:cNvPr id="17462" name="Group 328"/>
                <p:cNvGrpSpPr>
                  <a:grpSpLocks/>
                </p:cNvGrpSpPr>
                <p:nvPr/>
              </p:nvGrpSpPr>
              <p:grpSpPr bwMode="auto">
                <a:xfrm>
                  <a:off x="1576" y="3249"/>
                  <a:ext cx="688" cy="687"/>
                  <a:chOff x="624" y="3426"/>
                  <a:chExt cx="876" cy="876"/>
                </a:xfrm>
              </p:grpSpPr>
              <p:sp>
                <p:nvSpPr>
                  <p:cNvPr id="17463" name="Oval 329"/>
                  <p:cNvSpPr>
                    <a:spLocks noChangeArrowheads="1"/>
                  </p:cNvSpPr>
                  <p:nvPr/>
                </p:nvSpPr>
                <p:spPr bwMode="auto">
                  <a:xfrm>
                    <a:off x="624" y="3426"/>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64" name="Oval 330"/>
                  <p:cNvSpPr>
                    <a:spLocks noChangeArrowheads="1"/>
                  </p:cNvSpPr>
                  <p:nvPr/>
                </p:nvSpPr>
                <p:spPr bwMode="auto">
                  <a:xfrm>
                    <a:off x="936" y="3426"/>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65" name="Oval 331"/>
                  <p:cNvSpPr>
                    <a:spLocks noChangeArrowheads="1"/>
                  </p:cNvSpPr>
                  <p:nvPr/>
                </p:nvSpPr>
                <p:spPr bwMode="auto">
                  <a:xfrm>
                    <a:off x="1248" y="3426"/>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66" name="Oval 332"/>
                  <p:cNvSpPr>
                    <a:spLocks noChangeArrowheads="1"/>
                  </p:cNvSpPr>
                  <p:nvPr/>
                </p:nvSpPr>
                <p:spPr bwMode="auto">
                  <a:xfrm>
                    <a:off x="624" y="3738"/>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67" name="Oval 333"/>
                  <p:cNvSpPr>
                    <a:spLocks noChangeArrowheads="1"/>
                  </p:cNvSpPr>
                  <p:nvPr/>
                </p:nvSpPr>
                <p:spPr bwMode="auto">
                  <a:xfrm>
                    <a:off x="936" y="3738"/>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68" name="Oval 334"/>
                  <p:cNvSpPr>
                    <a:spLocks noChangeArrowheads="1"/>
                  </p:cNvSpPr>
                  <p:nvPr/>
                </p:nvSpPr>
                <p:spPr bwMode="auto">
                  <a:xfrm>
                    <a:off x="1248" y="3738"/>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69" name="Oval 335"/>
                  <p:cNvSpPr>
                    <a:spLocks noChangeArrowheads="1"/>
                  </p:cNvSpPr>
                  <p:nvPr/>
                </p:nvSpPr>
                <p:spPr bwMode="auto">
                  <a:xfrm>
                    <a:off x="624" y="4050"/>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70" name="Oval 336"/>
                  <p:cNvSpPr>
                    <a:spLocks noChangeArrowheads="1"/>
                  </p:cNvSpPr>
                  <p:nvPr/>
                </p:nvSpPr>
                <p:spPr bwMode="auto">
                  <a:xfrm>
                    <a:off x="936" y="4050"/>
                    <a:ext cx="252" cy="252"/>
                  </a:xfrm>
                  <a:prstGeom prst="ellipse">
                    <a:avLst/>
                  </a:prstGeom>
                  <a:solidFill>
                    <a:srgbClr val="DDDDDD"/>
                  </a:solidFill>
                  <a:ln w="9525">
                    <a:solidFill>
                      <a:schemeClr val="tx1"/>
                    </a:solidFill>
                    <a:round/>
                    <a:headEnd/>
                    <a:tailEnd/>
                  </a:ln>
                </p:spPr>
                <p:txBody>
                  <a:bodyPr wrap="none" anchor="ctr"/>
                  <a:lstStyle/>
                  <a:p>
                    <a:endParaRPr lang="en-US"/>
                  </a:p>
                </p:txBody>
              </p:sp>
              <p:sp>
                <p:nvSpPr>
                  <p:cNvPr id="17471" name="Oval 337"/>
                  <p:cNvSpPr>
                    <a:spLocks noChangeArrowheads="1"/>
                  </p:cNvSpPr>
                  <p:nvPr/>
                </p:nvSpPr>
                <p:spPr bwMode="auto">
                  <a:xfrm>
                    <a:off x="1248" y="4050"/>
                    <a:ext cx="252" cy="252"/>
                  </a:xfrm>
                  <a:prstGeom prst="ellipse">
                    <a:avLst/>
                  </a:prstGeom>
                  <a:solidFill>
                    <a:srgbClr val="DDDDDD"/>
                  </a:solidFill>
                  <a:ln w="9525">
                    <a:solidFill>
                      <a:schemeClr val="tx1"/>
                    </a:solidFill>
                    <a:round/>
                    <a:headEnd/>
                    <a:tailEnd/>
                  </a:ln>
                </p:spPr>
                <p:txBody>
                  <a:bodyPr wrap="none" anchor="ctr"/>
                  <a:lstStyle/>
                  <a:p>
                    <a:endParaRPr lang="en-US"/>
                  </a:p>
                </p:txBody>
              </p:sp>
            </p:grpSp>
          </p:grpSp>
          <p:sp>
            <p:nvSpPr>
              <p:cNvPr id="17455" name="Freeform 338"/>
              <p:cNvSpPr>
                <a:spLocks/>
              </p:cNvSpPr>
              <p:nvPr/>
            </p:nvSpPr>
            <p:spPr bwMode="auto">
              <a:xfrm>
                <a:off x="1295" y="1180"/>
                <a:ext cx="1446" cy="1147"/>
              </a:xfrm>
              <a:custGeom>
                <a:avLst/>
                <a:gdLst>
                  <a:gd name="T0" fmla="*/ 0 w 1509"/>
                  <a:gd name="T1" fmla="*/ 25 h 1273"/>
                  <a:gd name="T2" fmla="*/ 251 w 1509"/>
                  <a:gd name="T3" fmla="*/ 232 h 1273"/>
                  <a:gd name="T4" fmla="*/ 261 w 1509"/>
                  <a:gd name="T5" fmla="*/ 207 h 1273"/>
                  <a:gd name="T6" fmla="*/ 519 w 1509"/>
                  <a:gd name="T7" fmla="*/ 426 h 1273"/>
                  <a:gd name="T8" fmla="*/ 531 w 1509"/>
                  <a:gd name="T9" fmla="*/ 398 h 1273"/>
                  <a:gd name="T10" fmla="*/ 827 w 1509"/>
                  <a:gd name="T11" fmla="*/ 660 h 1273"/>
                  <a:gd name="T12" fmla="*/ 831 w 1509"/>
                  <a:gd name="T13" fmla="*/ 636 h 1273"/>
                  <a:gd name="T14" fmla="*/ 1141 w 1509"/>
                  <a:gd name="T15" fmla="*/ 888 h 1273"/>
                  <a:gd name="T16" fmla="*/ 1155 w 1509"/>
                  <a:gd name="T17" fmla="*/ 851 h 1273"/>
                  <a:gd name="T18" fmla="*/ 1385 w 1509"/>
                  <a:gd name="T19" fmla="*/ 1033 h 1273"/>
                  <a:gd name="T20" fmla="*/ 1137 w 1509"/>
                  <a:gd name="T21" fmla="*/ 808 h 1273"/>
                  <a:gd name="T22" fmla="*/ 1116 w 1509"/>
                  <a:gd name="T23" fmla="*/ 835 h 1273"/>
                  <a:gd name="T24" fmla="*/ 824 w 1509"/>
                  <a:gd name="T25" fmla="*/ 590 h 1273"/>
                  <a:gd name="T26" fmla="*/ 814 w 1509"/>
                  <a:gd name="T27" fmla="*/ 615 h 1273"/>
                  <a:gd name="T28" fmla="*/ 525 w 1509"/>
                  <a:gd name="T29" fmla="*/ 357 h 1273"/>
                  <a:gd name="T30" fmla="*/ 506 w 1509"/>
                  <a:gd name="T31" fmla="*/ 381 h 1273"/>
                  <a:gd name="T32" fmla="*/ 257 w 1509"/>
                  <a:gd name="T33" fmla="*/ 170 h 1273"/>
                  <a:gd name="T34" fmla="*/ 240 w 1509"/>
                  <a:gd name="T35" fmla="*/ 193 h 1273"/>
                  <a:gd name="T36" fmla="*/ 23 w 1509"/>
                  <a:gd name="T37" fmla="*/ 0 h 1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9"/>
                  <a:gd name="T58" fmla="*/ 0 h 1273"/>
                  <a:gd name="T59" fmla="*/ 1509 w 1509"/>
                  <a:gd name="T60" fmla="*/ 1273 h 12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9" h="1273">
                    <a:moveTo>
                      <a:pt x="0" y="31"/>
                    </a:moveTo>
                    <a:lnTo>
                      <a:pt x="273" y="286"/>
                    </a:lnTo>
                    <a:lnTo>
                      <a:pt x="284" y="255"/>
                    </a:lnTo>
                    <a:lnTo>
                      <a:pt x="566" y="525"/>
                    </a:lnTo>
                    <a:lnTo>
                      <a:pt x="578" y="490"/>
                    </a:lnTo>
                    <a:lnTo>
                      <a:pt x="901" y="812"/>
                    </a:lnTo>
                    <a:lnTo>
                      <a:pt x="905" y="784"/>
                    </a:lnTo>
                    <a:lnTo>
                      <a:pt x="1243" y="1093"/>
                    </a:lnTo>
                    <a:lnTo>
                      <a:pt x="1257" y="1049"/>
                    </a:lnTo>
                    <a:lnTo>
                      <a:pt x="1508" y="1272"/>
                    </a:lnTo>
                    <a:lnTo>
                      <a:pt x="1239" y="995"/>
                    </a:lnTo>
                    <a:lnTo>
                      <a:pt x="1216" y="1029"/>
                    </a:lnTo>
                    <a:lnTo>
                      <a:pt x="897" y="727"/>
                    </a:lnTo>
                    <a:lnTo>
                      <a:pt x="886" y="758"/>
                    </a:lnTo>
                    <a:lnTo>
                      <a:pt x="572" y="439"/>
                    </a:lnTo>
                    <a:lnTo>
                      <a:pt x="551" y="470"/>
                    </a:lnTo>
                    <a:lnTo>
                      <a:pt x="280" y="210"/>
                    </a:lnTo>
                    <a:lnTo>
                      <a:pt x="261" y="237"/>
                    </a:lnTo>
                    <a:lnTo>
                      <a:pt x="25" y="0"/>
                    </a:lnTo>
                  </a:path>
                </a:pathLst>
              </a:custGeom>
              <a:noFill/>
              <a:ln w="12700" cap="rnd" cmpd="sng">
                <a:solidFill>
                  <a:srgbClr val="000000"/>
                </a:solidFill>
                <a:prstDash val="solid"/>
                <a:round/>
                <a:headEnd type="none" w="med" len="med"/>
                <a:tailEnd type="none" w="med" len="med"/>
              </a:ln>
            </p:spPr>
            <p:txBody>
              <a:bodyPr/>
              <a:lstStyle/>
              <a:p>
                <a:endParaRPr lang="en-US"/>
              </a:p>
            </p:txBody>
          </p:sp>
          <p:sp>
            <p:nvSpPr>
              <p:cNvPr id="17456" name="Freeform 339"/>
              <p:cNvSpPr>
                <a:spLocks/>
              </p:cNvSpPr>
              <p:nvPr/>
            </p:nvSpPr>
            <p:spPr bwMode="auto">
              <a:xfrm>
                <a:off x="1111" y="1020"/>
                <a:ext cx="1135" cy="304"/>
              </a:xfrm>
              <a:custGeom>
                <a:avLst/>
                <a:gdLst>
                  <a:gd name="T0" fmla="*/ 79 w 1992"/>
                  <a:gd name="T1" fmla="*/ 3 h 1094"/>
                  <a:gd name="T2" fmla="*/ 80 w 1992"/>
                  <a:gd name="T3" fmla="*/ 9 h 1094"/>
                  <a:gd name="T4" fmla="*/ 647 w 1992"/>
                  <a:gd name="T5" fmla="*/ 0 h 1094"/>
                  <a:gd name="T6" fmla="*/ 647 w 1992"/>
                  <a:gd name="T7" fmla="*/ 84 h 1094"/>
                  <a:gd name="T8" fmla="*/ 63 w 1992"/>
                  <a:gd name="T9" fmla="*/ 13 h 1094"/>
                  <a:gd name="T10" fmla="*/ 40 w 1992"/>
                  <a:gd name="T11" fmla="*/ 19 h 1094"/>
                  <a:gd name="T12" fmla="*/ 3 w 1992"/>
                  <a:gd name="T13" fmla="*/ 18 h 1094"/>
                  <a:gd name="T14" fmla="*/ 0 w 1992"/>
                  <a:gd name="T15" fmla="*/ 11 h 1094"/>
                  <a:gd name="T16" fmla="*/ 46 w 1992"/>
                  <a:gd name="T17" fmla="*/ 1 h 10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2"/>
                  <a:gd name="T28" fmla="*/ 0 h 1094"/>
                  <a:gd name="T29" fmla="*/ 1992 w 1992"/>
                  <a:gd name="T30" fmla="*/ 1094 h 10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2" h="1094">
                    <a:moveTo>
                      <a:pt x="244" y="33"/>
                    </a:moveTo>
                    <a:lnTo>
                      <a:pt x="246" y="113"/>
                    </a:lnTo>
                    <a:lnTo>
                      <a:pt x="1992" y="0"/>
                    </a:lnTo>
                    <a:lnTo>
                      <a:pt x="1992" y="1094"/>
                    </a:lnTo>
                    <a:lnTo>
                      <a:pt x="194" y="166"/>
                    </a:lnTo>
                    <a:lnTo>
                      <a:pt x="124" y="245"/>
                    </a:lnTo>
                    <a:lnTo>
                      <a:pt x="10" y="230"/>
                    </a:lnTo>
                    <a:lnTo>
                      <a:pt x="0" y="140"/>
                    </a:lnTo>
                    <a:lnTo>
                      <a:pt x="140" y="14"/>
                    </a:lnTo>
                  </a:path>
                </a:pathLst>
              </a:custGeom>
              <a:solidFill>
                <a:srgbClr val="DDDDDD"/>
              </a:solidFill>
              <a:ln w="12700" cap="flat" cmpd="sng">
                <a:noFill/>
                <a:prstDash val="solid"/>
                <a:round/>
                <a:headEnd type="none" w="med" len="med"/>
                <a:tailEnd type="none" w="med" len="med"/>
              </a:ln>
            </p:spPr>
            <p:txBody>
              <a:bodyPr wrap="none" anchor="ctr"/>
              <a:lstStyle/>
              <a:p>
                <a:endParaRPr lang="en-US"/>
              </a:p>
            </p:txBody>
          </p:sp>
          <p:pic>
            <p:nvPicPr>
              <p:cNvPr id="17458" name="Picture 341" descr="CrIS FM1"/>
              <p:cNvPicPr>
                <a:picLocks noChangeAspect="1" noChangeArrowheads="1"/>
              </p:cNvPicPr>
              <p:nvPr/>
            </p:nvPicPr>
            <p:blipFill>
              <a:blip r:embed="rId5" cstate="print"/>
              <a:srcRect/>
              <a:stretch>
                <a:fillRect/>
              </a:stretch>
            </p:blipFill>
            <p:spPr bwMode="auto">
              <a:xfrm>
                <a:off x="2567" y="904"/>
                <a:ext cx="1133" cy="990"/>
              </a:xfrm>
              <a:prstGeom prst="rect">
                <a:avLst/>
              </a:prstGeom>
              <a:noFill/>
              <a:ln w="9525">
                <a:noFill/>
                <a:miter lim="800000"/>
                <a:headEnd/>
                <a:tailEnd/>
              </a:ln>
            </p:spPr>
          </p:pic>
        </p:grpSp>
        <p:pic>
          <p:nvPicPr>
            <p:cNvPr id="2" name="Picture 1"/>
            <p:cNvPicPr>
              <a:picLocks noChangeAspect="1"/>
            </p:cNvPicPr>
            <p:nvPr/>
          </p:nvPicPr>
          <p:blipFill>
            <a:blip r:embed="rId6"/>
            <a:stretch>
              <a:fillRect/>
            </a:stretch>
          </p:blipFill>
          <p:spPr>
            <a:xfrm>
              <a:off x="1657537" y="140109"/>
              <a:ext cx="1509423" cy="1132067"/>
            </a:xfrm>
            <a:prstGeom prst="rect">
              <a:avLst/>
            </a:prstGeom>
          </p:spPr>
        </p:pic>
      </p:grpSp>
      <p:pic>
        <p:nvPicPr>
          <p:cNvPr id="345" name="Content Placeholder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3528" y="1046879"/>
            <a:ext cx="3014181" cy="1782818"/>
          </a:xfrm>
          <a:prstGeom prst="rect">
            <a:avLst/>
          </a:prstGeom>
        </p:spPr>
      </p:pic>
      <p:sp>
        <p:nvSpPr>
          <p:cNvPr id="339" name="Footer Placeholder 3"/>
          <p:cNvSpPr txBox="1">
            <a:spLocks/>
          </p:cNvSpPr>
          <p:nvPr/>
        </p:nvSpPr>
        <p:spPr>
          <a:xfrm>
            <a:off x="8214790" y="6684783"/>
            <a:ext cx="762000" cy="152399"/>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SDL/18-1035</a:t>
            </a:r>
            <a:endParaRPr lang="en-US" dirty="0"/>
          </a:p>
        </p:txBody>
      </p:sp>
    </p:spTree>
    <p:extLst>
      <p:ext uri="{BB962C8B-B14F-4D97-AF65-F5344CB8AC3E}">
        <p14:creationId xmlns:p14="http://schemas.microsoft.com/office/powerpoint/2010/main" val="247481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and Spatial Separation</a:t>
            </a:r>
            <a:endParaRPr lang="en-US" dirty="0"/>
          </a:p>
        </p:txBody>
      </p:sp>
      <p:sp>
        <p:nvSpPr>
          <p:cNvPr id="3" name="Content Placeholder 2"/>
          <p:cNvSpPr>
            <a:spLocks noGrp="1"/>
          </p:cNvSpPr>
          <p:nvPr>
            <p:ph idx="1"/>
          </p:nvPr>
        </p:nvSpPr>
        <p:spPr>
          <a:xfrm>
            <a:off x="795338" y="3952495"/>
            <a:ext cx="8188033" cy="2116183"/>
          </a:xfrm>
        </p:spPr>
        <p:txBody>
          <a:bodyPr/>
          <a:lstStyle/>
          <a:p>
            <a:r>
              <a:rPr lang="en-US" sz="2000" dirty="0" smtClean="0"/>
              <a:t>View geometry:  zenith (nadir) angles 10°to 60°</a:t>
            </a:r>
          </a:p>
          <a:p>
            <a:pPr lvl="1"/>
            <a:r>
              <a:rPr lang="en-US" sz="1800" dirty="0" smtClean="0"/>
              <a:t>azimuth angles: ~ 180 different</a:t>
            </a:r>
          </a:p>
          <a:p>
            <a:r>
              <a:rPr lang="en-US" sz="2000" dirty="0" smtClean="0"/>
              <a:t>Time separation:  50 minutes</a:t>
            </a:r>
          </a:p>
          <a:p>
            <a:pPr lvl="1"/>
            <a:r>
              <a:rPr lang="en-US" sz="1800" dirty="0" smtClean="0"/>
              <a:t>Changing weather conditions</a:t>
            </a:r>
          </a:p>
          <a:p>
            <a:pPr lvl="1"/>
            <a:r>
              <a:rPr lang="en-US" sz="1800" dirty="0" smtClean="0"/>
              <a:t>Solar effects (heating/cooling)</a:t>
            </a:r>
          </a:p>
          <a:p>
            <a:r>
              <a:rPr lang="en-US" sz="2200" dirty="0" smtClean="0"/>
              <a:t>Spatial resolution: comparable to </a:t>
            </a:r>
            <a:r>
              <a:rPr lang="en-US" sz="2200" dirty="0" err="1" smtClean="0"/>
              <a:t>CrIS</a:t>
            </a:r>
            <a:r>
              <a:rPr lang="en-US" sz="2200" dirty="0" smtClean="0"/>
              <a:t> footprint (14 km nadir)</a:t>
            </a:r>
            <a:endParaRPr lang="en-US" sz="2200" dirty="0"/>
          </a:p>
        </p:txBody>
      </p:sp>
      <p:sp>
        <p:nvSpPr>
          <p:cNvPr id="4" name="Slide Number Placeholder 3"/>
          <p:cNvSpPr>
            <a:spLocks noGrp="1"/>
          </p:cNvSpPr>
          <p:nvPr>
            <p:ph type="sldNum" sz="quarter" idx="4294967295"/>
          </p:nvPr>
        </p:nvSpPr>
        <p:spPr/>
        <p:txBody>
          <a:bodyPr/>
          <a:lstStyle/>
          <a:p>
            <a:pPr>
              <a:defRP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61" y="1045004"/>
            <a:ext cx="4414377" cy="2701042"/>
          </a:xfrm>
          <a:prstGeom prst="rect">
            <a:avLst/>
          </a:prstGeom>
        </p:spPr>
      </p:pic>
      <p:sp>
        <p:nvSpPr>
          <p:cNvPr id="8" name="TextBox 7"/>
          <p:cNvSpPr txBox="1"/>
          <p:nvPr/>
        </p:nvSpPr>
        <p:spPr>
          <a:xfrm>
            <a:off x="5640507" y="1042033"/>
            <a:ext cx="2464136" cy="307777"/>
          </a:xfrm>
          <a:prstGeom prst="rect">
            <a:avLst/>
          </a:prstGeom>
          <a:noFill/>
        </p:spPr>
        <p:txBody>
          <a:bodyPr wrap="none" rtlCol="0">
            <a:spAutoFit/>
          </a:bodyPr>
          <a:lstStyle/>
          <a:p>
            <a:r>
              <a:rPr lang="en-US" sz="1400" dirty="0" smtClean="0"/>
              <a:t>Schematic viewing geometry</a:t>
            </a:r>
            <a:endParaRPr lang="en-US" sz="1400" dirty="0"/>
          </a:p>
        </p:txBody>
      </p:sp>
      <p:sp>
        <p:nvSpPr>
          <p:cNvPr id="9" name="Footer Placeholder 3"/>
          <p:cNvSpPr>
            <a:spLocks noGrp="1"/>
          </p:cNvSpPr>
          <p:nvPr>
            <p:ph type="ftr" sz="quarter" idx="4294967295"/>
          </p:nvPr>
        </p:nvSpPr>
        <p:spPr>
          <a:xfrm>
            <a:off x="8305800" y="6675437"/>
            <a:ext cx="762000" cy="152399"/>
          </a:xfrm>
          <a:prstGeom prst="rect">
            <a:avLst/>
          </a:prstGeom>
        </p:spPr>
        <p:txBody>
          <a:bodyPr/>
          <a:lstStyle/>
          <a:p>
            <a:pPr algn="r"/>
            <a:r>
              <a:rPr lang="en-US" sz="800" dirty="0" smtClean="0"/>
              <a:t>SDL/18-1035</a:t>
            </a:r>
            <a:endParaRPr lang="en-US" sz="800" dirty="0"/>
          </a:p>
        </p:txBody>
      </p:sp>
      <p:pic>
        <p:nvPicPr>
          <p:cNvPr id="10" name="Picture 9"/>
          <p:cNvPicPr>
            <a:picLocks noChangeAspect="1"/>
          </p:cNvPicPr>
          <p:nvPr/>
        </p:nvPicPr>
        <p:blipFill>
          <a:blip r:embed="rId3"/>
          <a:stretch>
            <a:fillRect/>
          </a:stretch>
        </p:blipFill>
        <p:spPr>
          <a:xfrm>
            <a:off x="5129197" y="1486692"/>
            <a:ext cx="3938603" cy="2177281"/>
          </a:xfrm>
          <a:prstGeom prst="rect">
            <a:avLst/>
          </a:prstGeom>
        </p:spPr>
      </p:pic>
      <p:sp>
        <p:nvSpPr>
          <p:cNvPr id="11" name="TextBox 10"/>
          <p:cNvSpPr txBox="1"/>
          <p:nvPr/>
        </p:nvSpPr>
        <p:spPr>
          <a:xfrm>
            <a:off x="4006954" y="2514600"/>
            <a:ext cx="1199367" cy="577081"/>
          </a:xfrm>
          <a:prstGeom prst="rect">
            <a:avLst/>
          </a:prstGeom>
          <a:noFill/>
        </p:spPr>
        <p:txBody>
          <a:bodyPr wrap="none" rtlCol="0">
            <a:spAutoFit/>
          </a:bodyPr>
          <a:lstStyle/>
          <a:p>
            <a:r>
              <a:rPr lang="en-US" sz="1050" dirty="0" smtClean="0"/>
              <a:t>2018-02-18 Orbits</a:t>
            </a:r>
          </a:p>
          <a:p>
            <a:r>
              <a:rPr lang="en-US" sz="1050" b="1" dirty="0" smtClean="0">
                <a:solidFill>
                  <a:srgbClr val="C00000"/>
                </a:solidFill>
              </a:rPr>
              <a:t>Red = SNPP 32702</a:t>
            </a:r>
          </a:p>
          <a:p>
            <a:r>
              <a:rPr lang="en-US" sz="1050" b="1" dirty="0" err="1" smtClean="0">
                <a:solidFill>
                  <a:srgbClr val="00B050"/>
                </a:solidFill>
              </a:rPr>
              <a:t>Grn</a:t>
            </a:r>
            <a:r>
              <a:rPr lang="en-US" sz="1050" b="1" dirty="0" smtClean="0">
                <a:solidFill>
                  <a:srgbClr val="00B050"/>
                </a:solidFill>
              </a:rPr>
              <a:t> = N-20 01305</a:t>
            </a:r>
          </a:p>
        </p:txBody>
      </p:sp>
      <p:pic>
        <p:nvPicPr>
          <p:cNvPr id="12" name="Picture 11"/>
          <p:cNvPicPr>
            <a:picLocks noChangeAspect="1"/>
          </p:cNvPicPr>
          <p:nvPr/>
        </p:nvPicPr>
        <p:blipFill>
          <a:blip r:embed="rId4"/>
          <a:stretch>
            <a:fillRect/>
          </a:stretch>
        </p:blipFill>
        <p:spPr>
          <a:xfrm>
            <a:off x="3995358" y="3111454"/>
            <a:ext cx="1295400" cy="649203"/>
          </a:xfrm>
          <a:prstGeom prst="rect">
            <a:avLst/>
          </a:prstGeom>
        </p:spPr>
      </p:pic>
    </p:spTree>
    <p:extLst>
      <p:ext uri="{BB962C8B-B14F-4D97-AF65-F5344CB8AC3E}">
        <p14:creationId xmlns:p14="http://schemas.microsoft.com/office/powerpoint/2010/main" val="425982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Conditions Comparison Example</a:t>
            </a:r>
            <a:endParaRPr lang="en-US" dirty="0"/>
          </a:p>
        </p:txBody>
      </p:sp>
      <p:sp>
        <p:nvSpPr>
          <p:cNvPr id="4" name="Slide Number Placeholder 3"/>
          <p:cNvSpPr>
            <a:spLocks noGrp="1"/>
          </p:cNvSpPr>
          <p:nvPr>
            <p:ph type="sldNum" sz="quarter" idx="4294967295"/>
          </p:nvPr>
        </p:nvSpPr>
        <p:spPr>
          <a:xfrm>
            <a:off x="612169" y="6251575"/>
            <a:ext cx="612775" cy="228600"/>
          </a:xfrm>
        </p:spPr>
        <p:txBody>
          <a:bodyPr/>
          <a:lstStyle/>
          <a:p>
            <a:pPr>
              <a:defRPr/>
            </a:pPr>
            <a:fld id="{4E33DFAC-352A-4157-A743-29D6F57CFC27}" type="slidenum">
              <a:rPr lang="en-US" smtClean="0"/>
              <a:pPr>
                <a:defRPr/>
              </a:pPr>
              <a:t>6</a:t>
            </a:fld>
            <a:endParaRPr lang="en-US"/>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18556" y="1371600"/>
            <a:ext cx="3657600" cy="160020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419600" y="1397924"/>
            <a:ext cx="3657600" cy="16002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11629" y="2971800"/>
            <a:ext cx="3657600" cy="16002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419600" y="2970213"/>
            <a:ext cx="3657600" cy="1600200"/>
          </a:xfrm>
          <a:prstGeom prst="rect">
            <a:avLst/>
          </a:prstGeom>
        </p:spPr>
      </p:pic>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18556" y="4572000"/>
            <a:ext cx="3657600" cy="1600200"/>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19600" y="4542502"/>
            <a:ext cx="3657600" cy="1600200"/>
          </a:xfrm>
          <a:prstGeom prst="rect">
            <a:avLst/>
          </a:prstGeom>
        </p:spPr>
      </p:pic>
      <p:sp>
        <p:nvSpPr>
          <p:cNvPr id="17" name="TextBox 16"/>
          <p:cNvSpPr txBox="1"/>
          <p:nvPr/>
        </p:nvSpPr>
        <p:spPr>
          <a:xfrm>
            <a:off x="1905000" y="1090146"/>
            <a:ext cx="1736373" cy="307777"/>
          </a:xfrm>
          <a:prstGeom prst="rect">
            <a:avLst/>
          </a:prstGeom>
          <a:noFill/>
        </p:spPr>
        <p:txBody>
          <a:bodyPr wrap="none" rtlCol="0">
            <a:spAutoFit/>
          </a:bodyPr>
          <a:lstStyle/>
          <a:p>
            <a:r>
              <a:rPr lang="en-US" sz="1400" b="1" dirty="0" smtClean="0"/>
              <a:t>Spectral Radiance</a:t>
            </a:r>
            <a:endParaRPr lang="en-US" sz="1400" b="1" dirty="0"/>
          </a:p>
        </p:txBody>
      </p:sp>
      <p:sp>
        <p:nvSpPr>
          <p:cNvPr id="18" name="TextBox 17"/>
          <p:cNvSpPr txBox="1"/>
          <p:nvPr/>
        </p:nvSpPr>
        <p:spPr>
          <a:xfrm>
            <a:off x="4743809" y="1090146"/>
            <a:ext cx="3165738" cy="307777"/>
          </a:xfrm>
          <a:prstGeom prst="rect">
            <a:avLst/>
          </a:prstGeom>
          <a:noFill/>
        </p:spPr>
        <p:txBody>
          <a:bodyPr wrap="none" rtlCol="0">
            <a:spAutoFit/>
          </a:bodyPr>
          <a:lstStyle/>
          <a:p>
            <a:r>
              <a:rPr lang="en-US" sz="1400" b="1" dirty="0" smtClean="0"/>
              <a:t>Brightness Temperature Difference</a:t>
            </a:r>
            <a:endParaRPr lang="en-US" sz="1400" b="1" dirty="0"/>
          </a:p>
        </p:txBody>
      </p:sp>
      <p:sp>
        <p:nvSpPr>
          <p:cNvPr id="19" name="TextBox 18"/>
          <p:cNvSpPr txBox="1"/>
          <p:nvPr/>
        </p:nvSpPr>
        <p:spPr>
          <a:xfrm>
            <a:off x="3200400" y="1497469"/>
            <a:ext cx="633250" cy="307777"/>
          </a:xfrm>
          <a:prstGeom prst="rect">
            <a:avLst/>
          </a:prstGeom>
          <a:noFill/>
        </p:spPr>
        <p:txBody>
          <a:bodyPr wrap="none" rtlCol="0">
            <a:spAutoFit/>
          </a:bodyPr>
          <a:lstStyle/>
          <a:p>
            <a:r>
              <a:rPr lang="en-US" sz="1400" b="1" dirty="0" smtClean="0"/>
              <a:t>LWIR</a:t>
            </a:r>
            <a:endParaRPr lang="en-US" sz="1400" b="1" dirty="0"/>
          </a:p>
        </p:txBody>
      </p:sp>
      <p:sp>
        <p:nvSpPr>
          <p:cNvPr id="20" name="TextBox 19"/>
          <p:cNvSpPr txBox="1"/>
          <p:nvPr/>
        </p:nvSpPr>
        <p:spPr>
          <a:xfrm>
            <a:off x="3197629" y="3093411"/>
            <a:ext cx="683200" cy="307777"/>
          </a:xfrm>
          <a:prstGeom prst="rect">
            <a:avLst/>
          </a:prstGeom>
          <a:noFill/>
        </p:spPr>
        <p:txBody>
          <a:bodyPr wrap="none" rtlCol="0">
            <a:spAutoFit/>
          </a:bodyPr>
          <a:lstStyle/>
          <a:p>
            <a:r>
              <a:rPr lang="en-US" sz="1400" b="1" dirty="0"/>
              <a:t>M</a:t>
            </a:r>
            <a:r>
              <a:rPr lang="en-US" sz="1400" b="1" dirty="0" smtClean="0"/>
              <a:t>WIR</a:t>
            </a:r>
            <a:endParaRPr lang="en-US" sz="1400" b="1" dirty="0"/>
          </a:p>
        </p:txBody>
      </p:sp>
      <p:sp>
        <p:nvSpPr>
          <p:cNvPr id="21" name="TextBox 20"/>
          <p:cNvSpPr txBox="1"/>
          <p:nvPr/>
        </p:nvSpPr>
        <p:spPr>
          <a:xfrm>
            <a:off x="3199112" y="4724400"/>
            <a:ext cx="654346" cy="307777"/>
          </a:xfrm>
          <a:prstGeom prst="rect">
            <a:avLst/>
          </a:prstGeom>
          <a:noFill/>
        </p:spPr>
        <p:txBody>
          <a:bodyPr wrap="none" rtlCol="0">
            <a:spAutoFit/>
          </a:bodyPr>
          <a:lstStyle/>
          <a:p>
            <a:r>
              <a:rPr lang="en-US" sz="1400" b="1" dirty="0"/>
              <a:t>S</a:t>
            </a:r>
            <a:r>
              <a:rPr lang="en-US" sz="1400" b="1" dirty="0" smtClean="0"/>
              <a:t>WIR</a:t>
            </a:r>
            <a:endParaRPr lang="en-US" sz="1400" b="1" dirty="0"/>
          </a:p>
        </p:txBody>
      </p:sp>
      <p:sp>
        <p:nvSpPr>
          <p:cNvPr id="22" name="Footer Placeholder 3"/>
          <p:cNvSpPr>
            <a:spLocks noGrp="1"/>
          </p:cNvSpPr>
          <p:nvPr>
            <p:ph type="ftr" sz="quarter" idx="4294967295"/>
          </p:nvPr>
        </p:nvSpPr>
        <p:spPr>
          <a:xfrm>
            <a:off x="8305800" y="6675784"/>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332561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381000" y="1143000"/>
            <a:ext cx="8610600" cy="5029200"/>
          </a:xfrm>
        </p:spPr>
        <p:txBody>
          <a:bodyPr/>
          <a:lstStyle/>
          <a:p>
            <a:pPr marL="0" indent="0" algn="ctr">
              <a:buNone/>
            </a:pPr>
            <a:r>
              <a:rPr lang="en-US" dirty="0" smtClean="0"/>
              <a:t>N20(</a:t>
            </a:r>
            <a:r>
              <a:rPr lang="el-GR" dirty="0" smtClean="0"/>
              <a:t>ν</a:t>
            </a:r>
            <a:r>
              <a:rPr lang="en-US" dirty="0" smtClean="0"/>
              <a:t>) </a:t>
            </a:r>
            <a:r>
              <a:rPr lang="en-US" dirty="0"/>
              <a:t>– </a:t>
            </a:r>
            <a:r>
              <a:rPr lang="en-US" dirty="0" smtClean="0"/>
              <a:t>SNPP(</a:t>
            </a:r>
            <a:r>
              <a:rPr lang="el-GR" dirty="0"/>
              <a:t>ν</a:t>
            </a:r>
            <a:r>
              <a:rPr lang="en-US" dirty="0" smtClean="0"/>
              <a:t>) = </a:t>
            </a:r>
            <a:r>
              <a:rPr lang="el-GR" dirty="0" smtClean="0"/>
              <a:t>Δ</a:t>
            </a:r>
            <a:r>
              <a:rPr lang="en-US" dirty="0" err="1" smtClean="0"/>
              <a:t>L</a:t>
            </a:r>
            <a:r>
              <a:rPr lang="en-US" baseline="-25000" dirty="0" err="1" smtClean="0"/>
              <a:t>atm</a:t>
            </a:r>
            <a:r>
              <a:rPr lang="en-US" dirty="0"/>
              <a:t>(</a:t>
            </a:r>
            <a:r>
              <a:rPr lang="el-GR" dirty="0"/>
              <a:t>ν</a:t>
            </a:r>
            <a:r>
              <a:rPr lang="en-US" dirty="0"/>
              <a:t>)</a:t>
            </a:r>
            <a:r>
              <a:rPr lang="en-US" dirty="0" smtClean="0"/>
              <a:t> + </a:t>
            </a:r>
            <a:r>
              <a:rPr lang="en-US" dirty="0" err="1" smtClean="0"/>
              <a:t>L</a:t>
            </a:r>
            <a:r>
              <a:rPr lang="en-US" baseline="-25000" dirty="0" err="1" smtClean="0"/>
              <a:t>error</a:t>
            </a:r>
            <a:r>
              <a:rPr lang="en-US" dirty="0"/>
              <a:t>(</a:t>
            </a:r>
            <a:r>
              <a:rPr lang="el-GR" dirty="0"/>
              <a:t>ν</a:t>
            </a:r>
            <a:r>
              <a:rPr lang="en-US" dirty="0" smtClean="0"/>
              <a:t>)</a:t>
            </a:r>
          </a:p>
          <a:p>
            <a:pPr marL="0" indent="0" algn="ctr">
              <a:buNone/>
            </a:pPr>
            <a:endParaRPr lang="en-US" baseline="-25000" dirty="0" smtClean="0"/>
          </a:p>
          <a:p>
            <a:pPr marL="628650" lvl="2" indent="0">
              <a:buNone/>
            </a:pPr>
            <a:r>
              <a:rPr lang="el-GR" dirty="0"/>
              <a:t>Δ</a:t>
            </a:r>
            <a:r>
              <a:rPr lang="en-US" dirty="0" err="1" smtClean="0"/>
              <a:t>L</a:t>
            </a:r>
            <a:r>
              <a:rPr lang="en-US" baseline="-25000" dirty="0" err="1" smtClean="0"/>
              <a:t>atm</a:t>
            </a:r>
            <a:r>
              <a:rPr lang="en-US" dirty="0"/>
              <a:t>(</a:t>
            </a:r>
            <a:r>
              <a:rPr lang="el-GR" dirty="0"/>
              <a:t>ν</a:t>
            </a:r>
            <a:r>
              <a:rPr lang="en-US" dirty="0"/>
              <a:t>)</a:t>
            </a:r>
            <a:r>
              <a:rPr lang="en-US" baseline="-25000" dirty="0" smtClean="0"/>
              <a:t>  </a:t>
            </a:r>
            <a:r>
              <a:rPr lang="en-US" dirty="0" smtClean="0"/>
              <a:t>= radiance difference due to </a:t>
            </a:r>
            <a:r>
              <a:rPr lang="el-GR" dirty="0" smtClean="0"/>
              <a:t>Δ</a:t>
            </a:r>
            <a:r>
              <a:rPr lang="en-US" dirty="0" smtClean="0"/>
              <a:t>WX (</a:t>
            </a:r>
            <a:r>
              <a:rPr lang="en-US" dirty="0" err="1" smtClean="0"/>
              <a:t>atm</a:t>
            </a:r>
            <a:r>
              <a:rPr lang="en-US" dirty="0" smtClean="0"/>
              <a:t>, surface T)</a:t>
            </a:r>
          </a:p>
          <a:p>
            <a:pPr marL="628650" lvl="2" indent="0">
              <a:buNone/>
            </a:pPr>
            <a:r>
              <a:rPr lang="en-US" dirty="0" err="1" smtClean="0"/>
              <a:t>L</a:t>
            </a:r>
            <a:r>
              <a:rPr lang="en-US" baseline="-25000" dirty="0" err="1" smtClean="0"/>
              <a:t>error</a:t>
            </a:r>
            <a:r>
              <a:rPr lang="en-US" dirty="0"/>
              <a:t>(</a:t>
            </a:r>
            <a:r>
              <a:rPr lang="el-GR" dirty="0"/>
              <a:t>ν</a:t>
            </a:r>
            <a:r>
              <a:rPr lang="en-US" dirty="0"/>
              <a:t>)</a:t>
            </a:r>
            <a:r>
              <a:rPr lang="en-US" baseline="-25000" dirty="0" smtClean="0"/>
              <a:t> </a:t>
            </a:r>
            <a:r>
              <a:rPr lang="en-US" dirty="0" smtClean="0"/>
              <a:t>= error discrepancy of interest</a:t>
            </a:r>
          </a:p>
          <a:p>
            <a:pPr marL="0" indent="0">
              <a:buNone/>
            </a:pPr>
            <a:endParaRPr lang="en-US" baseline="-25000" dirty="0" smtClean="0"/>
          </a:p>
          <a:p>
            <a:r>
              <a:rPr lang="en-US" sz="2000" dirty="0" smtClean="0"/>
              <a:t>Use atmospheric radiative transfer code to calculate </a:t>
            </a:r>
            <a:r>
              <a:rPr lang="el-GR" sz="2000" dirty="0"/>
              <a:t>Δ</a:t>
            </a:r>
            <a:r>
              <a:rPr lang="en-US" sz="2000" dirty="0" err="1"/>
              <a:t>L</a:t>
            </a:r>
            <a:r>
              <a:rPr lang="en-US" sz="2000" baseline="-25000" dirty="0" err="1"/>
              <a:t>atm</a:t>
            </a:r>
            <a:r>
              <a:rPr lang="en-US" sz="2000" dirty="0"/>
              <a:t>(</a:t>
            </a:r>
            <a:r>
              <a:rPr lang="el-GR" sz="2000" dirty="0"/>
              <a:t>ν</a:t>
            </a:r>
            <a:r>
              <a:rPr lang="en-US" sz="2000" dirty="0" smtClean="0"/>
              <a:t>)</a:t>
            </a:r>
          </a:p>
          <a:p>
            <a:pPr marL="457200" lvl="1" indent="0">
              <a:buNone/>
            </a:pPr>
            <a:r>
              <a:rPr lang="en-US" sz="1800" dirty="0" smtClean="0"/>
              <a:t>		</a:t>
            </a:r>
            <a:r>
              <a:rPr lang="el-GR" sz="1800" dirty="0" smtClean="0"/>
              <a:t>Δ</a:t>
            </a:r>
            <a:r>
              <a:rPr lang="en-US" sz="1800" dirty="0" err="1"/>
              <a:t>L</a:t>
            </a:r>
            <a:r>
              <a:rPr lang="en-US" sz="1800" baseline="-25000" dirty="0" err="1"/>
              <a:t>atm</a:t>
            </a:r>
            <a:r>
              <a:rPr lang="en-US" sz="1800" dirty="0"/>
              <a:t>(</a:t>
            </a:r>
            <a:r>
              <a:rPr lang="el-GR" sz="1800" dirty="0"/>
              <a:t>ν</a:t>
            </a:r>
            <a:r>
              <a:rPr lang="en-US" sz="1800" dirty="0" smtClean="0"/>
              <a:t>) = </a:t>
            </a:r>
            <a:r>
              <a:rPr lang="en-US" sz="1800" dirty="0" err="1" smtClean="0"/>
              <a:t>RTcalc</a:t>
            </a:r>
            <a:r>
              <a:rPr lang="en-US" sz="1800" dirty="0"/>
              <a:t>(</a:t>
            </a:r>
            <a:r>
              <a:rPr lang="el-GR" sz="1800" dirty="0"/>
              <a:t>ν</a:t>
            </a:r>
            <a:r>
              <a:rPr lang="en-US" sz="1800" dirty="0" smtClean="0"/>
              <a:t>)</a:t>
            </a:r>
            <a:r>
              <a:rPr lang="en-US" sz="1800" baseline="-25000" dirty="0" smtClean="0"/>
              <a:t>N20</a:t>
            </a:r>
            <a:r>
              <a:rPr lang="en-US" sz="1800" dirty="0" smtClean="0"/>
              <a:t> - </a:t>
            </a:r>
            <a:r>
              <a:rPr lang="en-US" sz="1800" dirty="0" err="1"/>
              <a:t>RTcalc</a:t>
            </a:r>
            <a:r>
              <a:rPr lang="en-US" sz="1800" dirty="0"/>
              <a:t>(</a:t>
            </a:r>
            <a:r>
              <a:rPr lang="el-GR" sz="1800" dirty="0"/>
              <a:t>ν</a:t>
            </a:r>
            <a:r>
              <a:rPr lang="en-US" sz="1800" dirty="0" smtClean="0"/>
              <a:t>)</a:t>
            </a:r>
            <a:r>
              <a:rPr lang="en-US" sz="1800" baseline="-25000" dirty="0" smtClean="0"/>
              <a:t>SNPP</a:t>
            </a:r>
          </a:p>
          <a:p>
            <a:pPr marL="457200" lvl="1" indent="0">
              <a:buNone/>
            </a:pPr>
            <a:r>
              <a:rPr lang="en-US" sz="1800" dirty="0" smtClean="0"/>
              <a:t>		Then </a:t>
            </a:r>
            <a:r>
              <a:rPr lang="en-US" sz="1800" dirty="0"/>
              <a:t>N20(</a:t>
            </a:r>
            <a:r>
              <a:rPr lang="el-GR" sz="1800" dirty="0"/>
              <a:t>ν</a:t>
            </a:r>
            <a:r>
              <a:rPr lang="en-US" sz="1800" dirty="0"/>
              <a:t>) – SNPP(</a:t>
            </a:r>
            <a:r>
              <a:rPr lang="el-GR" sz="1800" dirty="0"/>
              <a:t>ν</a:t>
            </a:r>
            <a:r>
              <a:rPr lang="en-US" sz="1800" dirty="0"/>
              <a:t>) </a:t>
            </a:r>
            <a:r>
              <a:rPr lang="en-US" sz="1800" dirty="0" smtClean="0"/>
              <a:t>- </a:t>
            </a:r>
            <a:r>
              <a:rPr lang="el-GR" sz="1800" dirty="0" smtClean="0"/>
              <a:t>Δ</a:t>
            </a:r>
            <a:r>
              <a:rPr lang="en-US" sz="1800" dirty="0" err="1"/>
              <a:t>L</a:t>
            </a:r>
            <a:r>
              <a:rPr lang="en-US" sz="1800" baseline="-25000" dirty="0" err="1"/>
              <a:t>atm</a:t>
            </a:r>
            <a:r>
              <a:rPr lang="en-US" sz="1800" dirty="0"/>
              <a:t>(</a:t>
            </a:r>
            <a:r>
              <a:rPr lang="el-GR" sz="1800" dirty="0"/>
              <a:t>ν</a:t>
            </a:r>
            <a:r>
              <a:rPr lang="en-US" sz="1800" dirty="0"/>
              <a:t>) </a:t>
            </a:r>
            <a:r>
              <a:rPr lang="en-US" sz="1800" dirty="0" smtClean="0"/>
              <a:t>= </a:t>
            </a:r>
            <a:r>
              <a:rPr lang="en-US" sz="1800" dirty="0" err="1"/>
              <a:t>L</a:t>
            </a:r>
            <a:r>
              <a:rPr lang="en-US" sz="1800" baseline="-25000" dirty="0" err="1"/>
              <a:t>error</a:t>
            </a:r>
            <a:r>
              <a:rPr lang="en-US" sz="1800" dirty="0"/>
              <a:t>(</a:t>
            </a:r>
            <a:r>
              <a:rPr lang="el-GR" sz="1800" dirty="0"/>
              <a:t>ν</a:t>
            </a:r>
            <a:r>
              <a:rPr lang="en-US" sz="1800" dirty="0" smtClean="0"/>
              <a:t>)</a:t>
            </a:r>
          </a:p>
          <a:p>
            <a:r>
              <a:rPr lang="en-US" sz="2000" dirty="0" smtClean="0"/>
              <a:t>This study uses MODTRAN 6 as the radiative transfer </a:t>
            </a:r>
            <a:r>
              <a:rPr lang="en-US" sz="2000" dirty="0"/>
              <a:t>code </a:t>
            </a:r>
            <a:r>
              <a:rPr lang="en-US" sz="2000" dirty="0" smtClean="0"/>
              <a:t>(</a:t>
            </a:r>
            <a:r>
              <a:rPr lang="en-US" sz="2000" dirty="0" err="1" smtClean="0"/>
              <a:t>RTcalc</a:t>
            </a:r>
            <a:r>
              <a:rPr lang="en-US" sz="2000" dirty="0" smtClean="0"/>
              <a:t>)</a:t>
            </a:r>
          </a:p>
          <a:p>
            <a:pPr lvl="1"/>
            <a:r>
              <a:rPr lang="en-US" sz="2000" dirty="0" smtClean="0"/>
              <a:t>0.1 cm</a:t>
            </a:r>
            <a:r>
              <a:rPr lang="en-US" sz="2000" baseline="30000" dirty="0" smtClean="0"/>
              <a:t>-1</a:t>
            </a:r>
            <a:r>
              <a:rPr lang="en-US" sz="2000" dirty="0" smtClean="0"/>
              <a:t> band models, </a:t>
            </a:r>
            <a:r>
              <a:rPr lang="en-US" sz="2000" dirty="0" err="1" smtClean="0"/>
              <a:t>CorK</a:t>
            </a:r>
            <a:r>
              <a:rPr lang="en-US" sz="2000" dirty="0" smtClean="0"/>
              <a:t>, and line-by-line option</a:t>
            </a:r>
          </a:p>
          <a:p>
            <a:pPr lvl="1"/>
            <a:r>
              <a:rPr lang="en-US" sz="2000" dirty="0" smtClean="0"/>
              <a:t>Convolved with </a:t>
            </a:r>
            <a:r>
              <a:rPr lang="en-US" sz="2000" dirty="0" err="1" smtClean="0"/>
              <a:t>sinc</a:t>
            </a:r>
            <a:r>
              <a:rPr lang="en-US" sz="2000" dirty="0" smtClean="0"/>
              <a:t> function to match </a:t>
            </a:r>
            <a:r>
              <a:rPr lang="en-US" sz="2000" dirty="0" err="1" smtClean="0"/>
              <a:t>CrIS</a:t>
            </a:r>
            <a:r>
              <a:rPr lang="en-US" sz="2000" dirty="0" smtClean="0"/>
              <a:t> resolution</a:t>
            </a:r>
          </a:p>
          <a:p>
            <a:r>
              <a:rPr lang="en-US" sz="2000" dirty="0" smtClean="0"/>
              <a:t>The real challenge lies in determining model inputs</a:t>
            </a:r>
          </a:p>
          <a:p>
            <a:pPr lvl="1"/>
            <a:r>
              <a:rPr lang="en-US" sz="2000" dirty="0" smtClean="0"/>
              <a:t>Atmospheric profiles that match each </a:t>
            </a:r>
            <a:r>
              <a:rPr lang="en-US" sz="2000" dirty="0" err="1" smtClean="0"/>
              <a:t>CrIS</a:t>
            </a:r>
            <a:r>
              <a:rPr lang="en-US" sz="2000" dirty="0" smtClean="0"/>
              <a:t> measurement to compensate for weather condition differences</a:t>
            </a:r>
            <a:endParaRPr lang="en-US" sz="2000" dirty="0"/>
          </a:p>
        </p:txBody>
      </p:sp>
      <p:sp>
        <p:nvSpPr>
          <p:cNvPr id="4" name="Slide Number Placeholder 3"/>
          <p:cNvSpPr>
            <a:spLocks noGrp="1"/>
          </p:cNvSpPr>
          <p:nvPr>
            <p:ph type="sldNum" sz="quarter" idx="4294967295"/>
          </p:nvPr>
        </p:nvSpPr>
        <p:spPr/>
        <p:txBody>
          <a:bodyPr/>
          <a:lstStyle/>
          <a:p>
            <a:pPr>
              <a:defRPr/>
            </a:pPr>
            <a:fld id="{4E33DFAC-352A-4157-A743-29D6F57CFC27}" type="slidenum">
              <a:rPr lang="en-US" smtClean="0"/>
              <a:pPr>
                <a:defRPr/>
              </a:pPr>
              <a:t>7</a:t>
            </a:fld>
            <a:endParaRPr lang="en-US"/>
          </a:p>
        </p:txBody>
      </p:sp>
      <p:sp>
        <p:nvSpPr>
          <p:cNvPr id="5" name="Footer Placeholder 3"/>
          <p:cNvSpPr>
            <a:spLocks noGrp="1"/>
          </p:cNvSpPr>
          <p:nvPr>
            <p:ph type="ftr" sz="quarter" idx="4294967295"/>
          </p:nvPr>
        </p:nvSpPr>
        <p:spPr>
          <a:xfrm>
            <a:off x="8305800" y="6675437"/>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377664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Selection Criteria</a:t>
            </a:r>
            <a:endParaRPr lang="en-US" dirty="0"/>
          </a:p>
        </p:txBody>
      </p:sp>
      <p:sp>
        <p:nvSpPr>
          <p:cNvPr id="3" name="Content Placeholder 2"/>
          <p:cNvSpPr>
            <a:spLocks noGrp="1"/>
          </p:cNvSpPr>
          <p:nvPr>
            <p:ph idx="1"/>
          </p:nvPr>
        </p:nvSpPr>
        <p:spPr/>
        <p:txBody>
          <a:bodyPr/>
          <a:lstStyle/>
          <a:p>
            <a:r>
              <a:rPr lang="en-US" dirty="0" smtClean="0"/>
              <a:t>Clear sky conditions</a:t>
            </a:r>
          </a:p>
          <a:p>
            <a:pPr lvl="1"/>
            <a:r>
              <a:rPr lang="en-US" dirty="0" smtClean="0"/>
              <a:t>Clouds are too variable over 50 minute time scale</a:t>
            </a:r>
          </a:p>
          <a:p>
            <a:r>
              <a:rPr lang="en-US" dirty="0" smtClean="0"/>
              <a:t>For initial testing:  clear sky ocean conditions</a:t>
            </a:r>
          </a:p>
          <a:p>
            <a:r>
              <a:rPr lang="en-US" dirty="0" smtClean="0"/>
              <a:t>Forecast models include cloud cover outputs that support automatic detection of clear areas</a:t>
            </a:r>
          </a:p>
          <a:p>
            <a:pPr lvl="1"/>
            <a:r>
              <a:rPr lang="en-US" dirty="0" smtClean="0"/>
              <a:t>Combine results from all models for a robust result</a:t>
            </a:r>
          </a:p>
          <a:p>
            <a:pPr lvl="1"/>
            <a:r>
              <a:rPr lang="en-US" dirty="0" smtClean="0"/>
              <a:t>Effective initial filter of </a:t>
            </a:r>
            <a:r>
              <a:rPr lang="en-US" dirty="0" err="1" smtClean="0"/>
              <a:t>CrIS</a:t>
            </a:r>
            <a:r>
              <a:rPr lang="en-US" dirty="0" smtClean="0"/>
              <a:t> data</a:t>
            </a:r>
          </a:p>
          <a:p>
            <a:r>
              <a:rPr lang="en-US" dirty="0" smtClean="0"/>
              <a:t>Currently use GIS software to create clear sky mask from weather model cloud cover, then extract </a:t>
            </a:r>
            <a:r>
              <a:rPr lang="en-US" dirty="0" err="1" smtClean="0"/>
              <a:t>CrIS</a:t>
            </a:r>
            <a:r>
              <a:rPr lang="en-US" dirty="0" smtClean="0"/>
              <a:t> view intersections within this clear area</a:t>
            </a:r>
            <a:endParaRPr lang="en-US" dirty="0"/>
          </a:p>
          <a:p>
            <a:r>
              <a:rPr lang="en-US" dirty="0" smtClean="0"/>
              <a:t>Plan to extend this to include clear sky land conditions</a:t>
            </a:r>
          </a:p>
          <a:p>
            <a:pPr lvl="1"/>
            <a:r>
              <a:rPr lang="en-US" dirty="0" smtClean="0"/>
              <a:t>Eventual goal of automated selection for hands-off operation</a:t>
            </a:r>
            <a:endParaRPr lang="en-US" dirty="0"/>
          </a:p>
        </p:txBody>
      </p:sp>
      <p:sp>
        <p:nvSpPr>
          <p:cNvPr id="4" name="Slide Number Placeholder 3"/>
          <p:cNvSpPr>
            <a:spLocks noGrp="1"/>
          </p:cNvSpPr>
          <p:nvPr>
            <p:ph type="sldNum" sz="quarter" idx="4294967295"/>
          </p:nvPr>
        </p:nvSpPr>
        <p:spPr/>
        <p:txBody>
          <a:bodyPr/>
          <a:lstStyle/>
          <a:p>
            <a:pPr>
              <a:defRPr/>
            </a:pPr>
            <a:fld id="{4E33DFAC-352A-4157-A743-29D6F57CFC27}" type="slidenum">
              <a:rPr lang="en-US" smtClean="0"/>
              <a:pPr>
                <a:defRPr/>
              </a:pPr>
              <a:t>8</a:t>
            </a:fld>
            <a:endParaRPr lang="en-US"/>
          </a:p>
        </p:txBody>
      </p:sp>
      <p:sp>
        <p:nvSpPr>
          <p:cNvPr id="5" name="Footer Placeholder 3"/>
          <p:cNvSpPr>
            <a:spLocks noGrp="1"/>
          </p:cNvSpPr>
          <p:nvPr>
            <p:ph type="ftr" sz="quarter" idx="4294967295"/>
          </p:nvPr>
        </p:nvSpPr>
        <p:spPr>
          <a:xfrm>
            <a:off x="8332304" y="6665498"/>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289623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Radiative Transfer Model Inputs</a:t>
            </a:r>
            <a:endParaRPr lang="en-US" dirty="0"/>
          </a:p>
        </p:txBody>
      </p:sp>
      <p:sp>
        <p:nvSpPr>
          <p:cNvPr id="3" name="Content Placeholder 2"/>
          <p:cNvSpPr>
            <a:spLocks noGrp="1"/>
          </p:cNvSpPr>
          <p:nvPr>
            <p:ph idx="1"/>
          </p:nvPr>
        </p:nvSpPr>
        <p:spPr>
          <a:xfrm>
            <a:off x="267730" y="1219200"/>
            <a:ext cx="8839200" cy="4678363"/>
          </a:xfrm>
        </p:spPr>
        <p:txBody>
          <a:bodyPr/>
          <a:lstStyle/>
          <a:p>
            <a:r>
              <a:rPr lang="en-US" dirty="0" smtClean="0"/>
              <a:t>The difficult part is not the model, but rather the inputs to the model</a:t>
            </a:r>
          </a:p>
          <a:p>
            <a:r>
              <a:rPr lang="en-US" dirty="0" smtClean="0"/>
              <a:t>Atmospheric inputs with sufficient fidelity to distinguish differences on scales that matter to a </a:t>
            </a:r>
            <a:r>
              <a:rPr lang="en-US" dirty="0" err="1" smtClean="0"/>
              <a:t>CrIS</a:t>
            </a:r>
            <a:r>
              <a:rPr lang="en-US" dirty="0" smtClean="0"/>
              <a:t> comparison</a:t>
            </a:r>
          </a:p>
          <a:p>
            <a:pPr lvl="1"/>
            <a:r>
              <a:rPr lang="en-US" dirty="0" smtClean="0"/>
              <a:t>Temporal: 50 minutes</a:t>
            </a:r>
          </a:p>
          <a:p>
            <a:pPr lvl="1"/>
            <a:r>
              <a:rPr lang="en-US" dirty="0" smtClean="0"/>
              <a:t>Spatial: 20 km or less</a:t>
            </a:r>
          </a:p>
          <a:p>
            <a:r>
              <a:rPr lang="en-US" dirty="0" smtClean="0"/>
              <a:t>Regional models have needed temporal and spatial resolution</a:t>
            </a:r>
          </a:p>
          <a:p>
            <a:pPr lvl="1"/>
            <a:r>
              <a:rPr lang="en-US" dirty="0" smtClean="0"/>
              <a:t>Global models are developing in same direction</a:t>
            </a:r>
          </a:p>
          <a:p>
            <a:r>
              <a:rPr lang="en-US" dirty="0" smtClean="0"/>
              <a:t>Primary data needed for </a:t>
            </a:r>
            <a:r>
              <a:rPr lang="en-US" dirty="0" err="1" smtClean="0"/>
              <a:t>CrIS</a:t>
            </a:r>
            <a:r>
              <a:rPr lang="en-US" dirty="0" smtClean="0"/>
              <a:t> bands</a:t>
            </a:r>
          </a:p>
          <a:p>
            <a:pPr lvl="1"/>
            <a:r>
              <a:rPr lang="en-US" dirty="0" smtClean="0"/>
              <a:t>Altitude profiles of T, H</a:t>
            </a:r>
            <a:r>
              <a:rPr lang="en-US" baseline="-25000" dirty="0" smtClean="0"/>
              <a:t>2</a:t>
            </a:r>
            <a:r>
              <a:rPr lang="en-US" dirty="0" smtClean="0"/>
              <a:t>O, O</a:t>
            </a:r>
            <a:r>
              <a:rPr lang="en-US" baseline="-25000" dirty="0" smtClean="0"/>
              <a:t>3</a:t>
            </a:r>
            <a:r>
              <a:rPr lang="en-US" dirty="0" smtClean="0"/>
              <a:t>, CO</a:t>
            </a:r>
            <a:r>
              <a:rPr lang="en-US" baseline="-25000" dirty="0" smtClean="0"/>
              <a:t>2</a:t>
            </a:r>
            <a:r>
              <a:rPr lang="en-US" dirty="0" smtClean="0"/>
              <a:t>, CO, CH</a:t>
            </a:r>
            <a:r>
              <a:rPr lang="en-US" baseline="-25000" dirty="0" smtClean="0"/>
              <a:t>4</a:t>
            </a:r>
            <a:r>
              <a:rPr lang="en-US" dirty="0" smtClean="0"/>
              <a:t>, N</a:t>
            </a:r>
            <a:r>
              <a:rPr lang="en-US" baseline="-25000" dirty="0" smtClean="0"/>
              <a:t>2</a:t>
            </a:r>
            <a:r>
              <a:rPr lang="en-US" dirty="0" smtClean="0"/>
              <a:t>O</a:t>
            </a:r>
          </a:p>
          <a:p>
            <a:pPr lvl="1"/>
            <a:r>
              <a:rPr lang="en-US" dirty="0" smtClean="0"/>
              <a:t>Surface temperature + emissivity</a:t>
            </a:r>
          </a:p>
          <a:p>
            <a:pPr lvl="1"/>
            <a:endParaRPr lang="en-US" dirty="0" smtClean="0"/>
          </a:p>
          <a:p>
            <a:endParaRPr lang="en-US" dirty="0"/>
          </a:p>
        </p:txBody>
      </p:sp>
      <p:sp>
        <p:nvSpPr>
          <p:cNvPr id="4" name="Slide Number Placeholder 3"/>
          <p:cNvSpPr>
            <a:spLocks noGrp="1"/>
          </p:cNvSpPr>
          <p:nvPr>
            <p:ph type="sldNum" sz="quarter" idx="4294967295"/>
          </p:nvPr>
        </p:nvSpPr>
        <p:spPr/>
        <p:txBody>
          <a:bodyPr/>
          <a:lstStyle/>
          <a:p>
            <a:pPr>
              <a:defRPr/>
            </a:pPr>
            <a:fld id="{4E33DFAC-352A-4157-A743-29D6F57CFC27}" type="slidenum">
              <a:rPr lang="en-US" smtClean="0"/>
              <a:pPr>
                <a:defRPr/>
              </a:pPr>
              <a:t>9</a:t>
            </a:fld>
            <a:endParaRPr lang="en-US"/>
          </a:p>
        </p:txBody>
      </p:sp>
      <p:sp>
        <p:nvSpPr>
          <p:cNvPr id="5" name="Footer Placeholder 3"/>
          <p:cNvSpPr>
            <a:spLocks noGrp="1"/>
          </p:cNvSpPr>
          <p:nvPr>
            <p:ph type="ftr" sz="quarter" idx="4294967295"/>
          </p:nvPr>
        </p:nvSpPr>
        <p:spPr>
          <a:xfrm>
            <a:off x="8331678" y="6660528"/>
            <a:ext cx="762000" cy="152399"/>
          </a:xfrm>
          <a:prstGeom prst="rect">
            <a:avLst/>
          </a:prstGeom>
        </p:spPr>
        <p:txBody>
          <a:bodyPr/>
          <a:lstStyle/>
          <a:p>
            <a:pPr algn="r"/>
            <a:r>
              <a:rPr lang="en-US" sz="800" dirty="0" smtClean="0"/>
              <a:t>SDL/18-1035</a:t>
            </a:r>
            <a:endParaRPr lang="en-US" sz="800" dirty="0"/>
          </a:p>
        </p:txBody>
      </p:sp>
    </p:spTree>
    <p:extLst>
      <p:ext uri="{BB962C8B-B14F-4D97-AF65-F5344CB8AC3E}">
        <p14:creationId xmlns:p14="http://schemas.microsoft.com/office/powerpoint/2010/main" val="3708700067"/>
      </p:ext>
    </p:extLst>
  </p:cSld>
  <p:clrMapOvr>
    <a:masterClrMapping/>
  </p:clrMapOvr>
</p:sld>
</file>

<file path=ppt/theme/theme1.xml><?xml version="1.0" encoding="utf-8"?>
<a:theme xmlns:a="http://schemas.openxmlformats.org/drawingml/2006/main" name="Simple PPT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prietary_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2504</TotalTime>
  <Words>1867</Words>
  <Application>Microsoft Office PowerPoint</Application>
  <PresentationFormat>On-screen Show (4:3)</PresentationFormat>
  <Paragraphs>522</Paragraphs>
  <Slides>21</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Simple PPT_v5</vt:lpstr>
      <vt:lpstr>proprietary_simple</vt:lpstr>
      <vt:lpstr>Using MODTRAN 6 for Inter-comparisons of NOAA-20 and S-NPP CrIS Spectra</vt:lpstr>
      <vt:lpstr>Outline</vt:lpstr>
      <vt:lpstr>Goal of this Effort</vt:lpstr>
      <vt:lpstr>CrIS Interferometer on NOAA-20/S-NPP</vt:lpstr>
      <vt:lpstr>Temporal and Spatial Separation</vt:lpstr>
      <vt:lpstr>Clear Conditions Comparison Example</vt:lpstr>
      <vt:lpstr>Approach</vt:lpstr>
      <vt:lpstr>Comparison Selection Criteria</vt:lpstr>
      <vt:lpstr>Radiative Transfer Model Inputs</vt:lpstr>
      <vt:lpstr>Molecular Contributions to Spectrum</vt:lpstr>
      <vt:lpstr>Sources of Atmospheric Profile Data</vt:lpstr>
      <vt:lpstr>Coverage of Regional Models Used</vt:lpstr>
      <vt:lpstr>Additional Sources (not yet used)</vt:lpstr>
      <vt:lpstr>Sample Atmospheric Profiles</vt:lpstr>
      <vt:lpstr>Creating MODTRAN Inputs</vt:lpstr>
      <vt:lpstr>Examples of Correction Improvement LWIR</vt:lpstr>
      <vt:lpstr>MWIR Full Resolution Band</vt:lpstr>
      <vt:lpstr>SWIR – Full Resolution Band</vt:lpstr>
      <vt:lpstr>Comparisons in Progress</vt:lpstr>
      <vt:lpstr>MODTRAN Comments</vt:lpstr>
      <vt:lpstr>Next Steps</vt:lpstr>
    </vt:vector>
  </TitlesOfParts>
  <Company>USU Research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Drake</dc:creator>
  <cp:lastModifiedBy>Joe Kristl</cp:lastModifiedBy>
  <cp:revision>47</cp:revision>
  <dcterms:created xsi:type="dcterms:W3CDTF">2013-03-25T15:16:43Z</dcterms:created>
  <dcterms:modified xsi:type="dcterms:W3CDTF">2018-06-04T10:50:48Z</dcterms:modified>
</cp:coreProperties>
</file>