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7" r:id="rId3"/>
    <p:sldId id="263" r:id="rId4"/>
    <p:sldId id="282" r:id="rId5"/>
    <p:sldId id="278" r:id="rId6"/>
    <p:sldId id="258" r:id="rId7"/>
    <p:sldId id="283" r:id="rId8"/>
    <p:sldId id="284" r:id="rId9"/>
    <p:sldId id="285" r:id="rId10"/>
    <p:sldId id="273" r:id="rId11"/>
    <p:sldId id="287" r:id="rId12"/>
    <p:sldId id="286" r:id="rId13"/>
    <p:sldId id="28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</p:embeddedFont>
    <p:embeddedFont>
      <p:font typeface="Raleway regula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008000"/>
    <a:srgbClr val="33CC33"/>
    <a:srgbClr val="19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 autoAdjust="0"/>
  </p:normalViewPr>
  <p:slideViewPr>
    <p:cSldViewPr>
      <p:cViewPr>
        <p:scale>
          <a:sx n="70" d="100"/>
          <a:sy n="70" d="100"/>
        </p:scale>
        <p:origin x="-2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 varScale="1">
        <p:scale>
          <a:sx n="64" d="100"/>
          <a:sy n="64" d="100"/>
        </p:scale>
        <p:origin x="-1939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C83F-F557-4E6D-B10B-7A9266F038B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24E0D-C360-4750-AE1B-5A790C030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3013-32AD-4539-9CBA-E2FD725521E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08C0-D1F8-4B09-96B2-85ED0481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14E7-4559-430D-BD3F-54E2B7B49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14E7-4559-430D-BD3F-54E2B7B49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2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930" y="6409765"/>
            <a:ext cx="9171432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26" y="762000"/>
            <a:ext cx="2314749" cy="97892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7300" y="2057400"/>
            <a:ext cx="6629400" cy="76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572000"/>
            <a:ext cx="7467600" cy="1676400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Distribution Statement (see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0FD5-507A-4AF2-BF04-18E028C0FCA4}" type="datetime1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A6CD-7665-494B-944E-2DBD009FF687}" type="datetime1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4860-340E-4645-B91E-A39E9B88205E}" type="datetime1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BEB0-FF5D-4D6F-8859-DAE10381D2B5}" type="datetime1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683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0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3pPr>
              <a:defRPr b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7569-7903-4A1E-A6C8-E2C9B3FCD063}" type="datetime1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5BC-C0DD-455F-911C-52F9F476D733}" type="datetime1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127-EB4C-498D-A5BD-E9836E91FC0E}" type="datetime1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1E16-8A82-49CF-AC92-6223D66B0209}" type="datetime1">
              <a:rPr lang="en-US" smtClean="0"/>
              <a:t>6/8/2018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803-4C61-47F4-A5BA-0045BB528E16}" type="datetime1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294E-5EEA-4F73-99BA-E2CA2788F077}" type="datetime1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9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9B09-4B11-4E34-A42B-9A1933B4BD0F}" type="datetime1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7930" y="6400800"/>
            <a:ext cx="9171432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" y="304800"/>
            <a:ext cx="1801812" cy="76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6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3D06A-680C-47F5-928D-EE051C19D29B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6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78E069-7354-4566-8B58-D423B826A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</a:t>
            </a:fld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Seeing through heavily polluted satellite imagery using QUAC</a:t>
            </a:r>
            <a:endParaRPr lang="en-US" sz="1050" b="1" dirty="0"/>
          </a:p>
          <a:p>
            <a:pPr marL="0" indent="0">
              <a:buNone/>
            </a:pPr>
            <a:r>
              <a:rPr lang="en-US" sz="1800" dirty="0"/>
              <a:t>Steven </a:t>
            </a:r>
            <a:r>
              <a:rPr lang="en-US" sz="1800" dirty="0" smtClean="0"/>
              <a:t>Adler-Golden, </a:t>
            </a:r>
            <a:r>
              <a:rPr lang="en-US" sz="1800" dirty="0"/>
              <a:t>Lawrence Bernstein, Benjamin St. Peter and Bridget </a:t>
            </a:r>
            <a:r>
              <a:rPr lang="en-US" sz="1800" dirty="0" err="1" smtClean="0"/>
              <a:t>Tannian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Spectral </a:t>
            </a:r>
            <a:r>
              <a:rPr lang="en-US" sz="1800" dirty="0"/>
              <a:t>Sciences, Inc., Burlington, MA </a:t>
            </a:r>
            <a:r>
              <a:rPr lang="en-US" sz="1800" dirty="0" smtClean="0"/>
              <a:t>01803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38200" y="4572000"/>
            <a:ext cx="4419600" cy="150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2018 Atmospheric Transmission Models – Modeling in Remote Sensing</a:t>
            </a:r>
          </a:p>
          <a:p>
            <a:pPr marL="0" indent="0">
              <a:buNone/>
            </a:pPr>
            <a:r>
              <a:rPr lang="en-US" sz="2000" dirty="0"/>
              <a:t>4 – 6 June 2018, Boston College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49577"/>
            <a:ext cx="290512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2453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Results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754563"/>
          </a:xfrm>
        </p:spPr>
        <p:txBody>
          <a:bodyPr>
            <a:noAutofit/>
          </a:bodyPr>
          <a:lstStyle/>
          <a:p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10</a:t>
            </a:fld>
            <a:endParaRPr lang="en-US" b="0" dirty="0"/>
          </a:p>
        </p:txBody>
      </p:sp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62" y="1524000"/>
            <a:ext cx="430567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15079" r="1019" b="1608"/>
          <a:stretch>
            <a:fillRect/>
          </a:stretch>
        </p:blipFill>
        <p:spPr bwMode="auto">
          <a:xfrm>
            <a:off x="228600" y="3657600"/>
            <a:ext cx="3767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20852" r="2639" b="2920"/>
          <a:stretch/>
        </p:blipFill>
        <p:spPr bwMode="auto">
          <a:xfrm>
            <a:off x="304800" y="1524000"/>
            <a:ext cx="3606304" cy="209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3887" y="1524000"/>
            <a:ext cx="1585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3897868"/>
            <a:ext cx="1707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043" y="1219200"/>
            <a:ext cx="216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slice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More Pretty Pictures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754563"/>
          </a:xfrm>
        </p:spPr>
        <p:txBody>
          <a:bodyPr>
            <a:noAutofit/>
          </a:bodyPr>
          <a:lstStyle/>
          <a:p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11</a:t>
            </a:fld>
            <a:endParaRPr lang="en-US" b="0" dirty="0"/>
          </a:p>
        </p:txBody>
      </p:sp>
      <p:pic>
        <p:nvPicPr>
          <p:cNvPr id="4101" name="Picture 5" descr="C:\Users\sag\Documents\Planet\2015115_171046_0c47\20151115_171046_0c47_analytic_scroll2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00200"/>
            <a:ext cx="3822700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g\Documents\Planet\2015115_171046_0c47\20151115_171046_0c47_AC_2p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22700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23051" y="5257800"/>
            <a:ext cx="1707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93243" y="5257800"/>
            <a:ext cx="1585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1185446"/>
            <a:ext cx="598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Planet Dove RGB Image - November 2015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What about first-principles atmospheric correction?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54563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For example, ATCOR can correct for spatially varying haze</a:t>
            </a:r>
          </a:p>
          <a:p>
            <a:r>
              <a:rPr lang="en-US" altLang="en-US" sz="2000" dirty="0" smtClean="0"/>
              <a:t>However, reflectance results are highly dependent on the haze optical properties</a:t>
            </a:r>
          </a:p>
          <a:p>
            <a:pPr lvl="1"/>
            <a:r>
              <a:rPr lang="en-US" altLang="en-US" sz="1600" dirty="0" smtClean="0"/>
              <a:t>Inference of AOD relies on atmospheric scattering signal</a:t>
            </a:r>
          </a:p>
          <a:p>
            <a:pPr lvl="1"/>
            <a:r>
              <a:rPr lang="en-US" altLang="en-US" sz="1600" dirty="0" smtClean="0"/>
              <a:t>But this signal is </a:t>
            </a:r>
            <a:r>
              <a:rPr lang="en-US" altLang="en-US" sz="1600" i="1" dirty="0" smtClean="0"/>
              <a:t>insensitive</a:t>
            </a:r>
            <a:r>
              <a:rPr lang="en-US" altLang="en-US" sz="1600" dirty="0" smtClean="0"/>
              <a:t> to AOD when haze is dark (urban)</a:t>
            </a:r>
          </a:p>
          <a:p>
            <a:pPr lvl="1"/>
            <a:r>
              <a:rPr lang="en-US" altLang="en-US" sz="1600" dirty="0" smtClean="0"/>
              <a:t>This signal is </a:t>
            </a:r>
            <a:r>
              <a:rPr lang="en-US" altLang="en-US" sz="1600" i="1" dirty="0" smtClean="0"/>
              <a:t>very sensitive </a:t>
            </a:r>
            <a:r>
              <a:rPr lang="en-US" altLang="en-US" sz="1600" dirty="0" smtClean="0"/>
              <a:t>to single-scattering albedo</a:t>
            </a:r>
          </a:p>
          <a:p>
            <a:pPr lvl="1"/>
            <a:endParaRPr lang="en-US" altLang="en-US" sz="1600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12</a:t>
            </a:fld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6878"/>
            <a:ext cx="36766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5029200" y="5562600"/>
            <a:ext cx="2438400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3886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plausible models, this scattered radiance level would be consistent with </a:t>
            </a:r>
            <a:r>
              <a:rPr lang="en-US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AOD above 0.5!</a:t>
            </a:r>
            <a:endParaRPr lang="en-US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4495800"/>
            <a:ext cx="2164328" cy="1066800"/>
          </a:xfrm>
          <a:prstGeom prst="straightConnector1">
            <a:avLst/>
          </a:prstGeom>
          <a:ln w="127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4876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MODTRAN aerosol calculations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Conclusions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754563"/>
          </a:xfrm>
        </p:spPr>
        <p:txBody>
          <a:bodyPr>
            <a:noAutofit/>
          </a:bodyPr>
          <a:lstStyle/>
          <a:p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13</a:t>
            </a:fld>
            <a:endParaRPr lang="en-US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84582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We have upgraded QUAC to atmospherically correct imagery with in-scene haze variation</a:t>
            </a:r>
          </a:p>
          <a:p>
            <a:r>
              <a:rPr lang="en-US" altLang="en-US" sz="2000" dirty="0" smtClean="0"/>
              <a:t>Very good results with Planet Dove RGB imagery (several dozen images of southeastern China with heavy pollution)</a:t>
            </a:r>
          </a:p>
          <a:p>
            <a:r>
              <a:rPr lang="en-US" altLang="en-US" sz="2000" dirty="0" smtClean="0"/>
              <a:t>Method works with all VNIR-SWIR imagery, no metadata or radiometric calibration required</a:t>
            </a:r>
          </a:p>
          <a:p>
            <a:r>
              <a:rPr lang="en-US" altLang="en-US" sz="2000" dirty="0" smtClean="0"/>
              <a:t>Method is likely superior to first-principles correction algorithms at high AOD</a:t>
            </a:r>
          </a:p>
          <a:p>
            <a:r>
              <a:rPr lang="en-US" altLang="en-US" sz="2000" dirty="0" smtClean="0"/>
              <a:t>Method could be combined with first-principles (e.g., MODTRAN) calculations to estimate aerosol properties (AOD, Angstrom coefficient, single-scattering albedo) for the scene</a:t>
            </a:r>
            <a:endParaRPr lang="en-US" altLang="en-US" sz="1600" dirty="0" smtClean="0"/>
          </a:p>
          <a:p>
            <a:pPr marL="0" indent="0">
              <a:buNone/>
            </a:pPr>
            <a:endParaRPr lang="en-US" altLang="en-US" sz="1400" i="1" dirty="0" smtClean="0"/>
          </a:p>
          <a:p>
            <a:pPr marL="0" indent="0">
              <a:buNone/>
            </a:pPr>
            <a:r>
              <a:rPr lang="en-US" altLang="en-US" sz="2000" i="1" dirty="0" smtClean="0"/>
              <a:t>Acknowledgements</a:t>
            </a:r>
            <a:r>
              <a:rPr lang="en-US" altLang="en-US" sz="2000" dirty="0" smtClean="0"/>
              <a:t>:  </a:t>
            </a:r>
            <a:r>
              <a:rPr lang="en-US" sz="1800" dirty="0"/>
              <a:t>Planet Labs, Inc., and especially Ignacio </a:t>
            </a:r>
            <a:r>
              <a:rPr lang="en-US" sz="1800" dirty="0" err="1"/>
              <a:t>Zuleta</a:t>
            </a:r>
            <a:r>
              <a:rPr lang="en-US" sz="1800" dirty="0"/>
              <a:t> and Alan Collison, for providing SSI with the image data and for technical discussions</a:t>
            </a:r>
          </a:p>
          <a:p>
            <a:pPr marL="0" indent="0"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65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762000"/>
          </a:xfrm>
        </p:spPr>
        <p:txBody>
          <a:bodyPr/>
          <a:lstStyle/>
          <a:p>
            <a:r>
              <a:rPr lang="en-US" altLang="en-US" sz="3200" i="1" dirty="0" smtClean="0">
                <a:solidFill>
                  <a:srgbClr val="FF0000"/>
                </a:solidFill>
              </a:rPr>
              <a:t>Outline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5791200" cy="4724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altLang="en-US" sz="2400" b="1" dirty="0" smtClean="0"/>
              <a:t>Problem Definition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400" dirty="0" smtClean="0"/>
              <a:t>QUAC Method Overview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400" dirty="0" smtClean="0"/>
              <a:t>Upgrade for </a:t>
            </a:r>
            <a:r>
              <a:rPr lang="en-US" altLang="en-US" sz="2400" dirty="0" smtClean="0"/>
              <a:t>Non-uniform </a:t>
            </a:r>
            <a:r>
              <a:rPr lang="en-US" altLang="en-US" sz="2400" dirty="0" smtClean="0"/>
              <a:t>Haze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400" dirty="0" smtClean="0"/>
              <a:t>Results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2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478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Problem Definition:  Atmospheric Correction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7475"/>
            <a:ext cx="4800600" cy="4860925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Full exploitation of spectral imagery (MSI or HSI) requires atmospheric correction (AC) processing</a:t>
            </a:r>
          </a:p>
          <a:p>
            <a:pPr lvl="1"/>
            <a:r>
              <a:rPr lang="en-US" altLang="en-US" sz="1600" dirty="0" smtClean="0"/>
              <a:t>Removes atmospheric interference, retrieves reflectance spectra</a:t>
            </a:r>
          </a:p>
          <a:p>
            <a:pPr lvl="1"/>
            <a:r>
              <a:rPr lang="en-US" altLang="en-US" sz="1600" dirty="0" smtClean="0"/>
              <a:t>Enables identification via matching with library spectra</a:t>
            </a:r>
          </a:p>
          <a:p>
            <a:pPr lvl="1"/>
            <a:r>
              <a:rPr lang="en-US" altLang="en-US" sz="1600" dirty="0" smtClean="0"/>
              <a:t>Providing uniformity for mosaic assembly</a:t>
            </a:r>
          </a:p>
          <a:p>
            <a:r>
              <a:rPr lang="en-US" altLang="en-US" sz="2000" dirty="0" smtClean="0"/>
              <a:t>Thick haze creates problems for AC</a:t>
            </a:r>
          </a:p>
          <a:p>
            <a:pPr lvl="1"/>
            <a:r>
              <a:rPr lang="en-US" altLang="en-US" sz="1600" dirty="0" smtClean="0"/>
              <a:t>Need to accurately remove a large proportion of the signal to see the ground</a:t>
            </a:r>
          </a:p>
          <a:p>
            <a:pPr lvl="1"/>
            <a:r>
              <a:rPr lang="en-US" altLang="en-US" sz="1600" dirty="0" smtClean="0"/>
              <a:t>Haze variation within the image requires a non-uniform correction</a:t>
            </a:r>
          </a:p>
          <a:p>
            <a:pPr lvl="1"/>
            <a:r>
              <a:rPr lang="en-US" altLang="en-US" sz="1600" dirty="0" smtClean="0"/>
              <a:t>Very few AC methods are capable of doing a good job with thick, variable haze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10" y="1447800"/>
            <a:ext cx="375337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5036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Planet Dove RGB Image</a:t>
            </a:r>
          </a:p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2016 - Southeastern China Heavy Pollution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Surface vs. Atmospheric Components of the Signal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12" y="1371600"/>
            <a:ext cx="3171688" cy="4860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 smtClean="0"/>
              <a:t>In extremely hazy scenes, the atmospherically scattered radiance is larger than the radiance from the ground</a:t>
            </a:r>
            <a:endParaRPr lang="en-US" alt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977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slice through Planet Dove RGB image in a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hazy area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20852" r="2639" b="2920"/>
          <a:stretch/>
        </p:blipFill>
        <p:spPr bwMode="auto">
          <a:xfrm>
            <a:off x="3350041" y="1752600"/>
            <a:ext cx="5344697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362700" y="2895600"/>
            <a:ext cx="0" cy="1524000"/>
          </a:xfrm>
          <a:prstGeom prst="straightConnector1">
            <a:avLst/>
          </a:prstGeom>
          <a:ln w="22225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2895600"/>
            <a:ext cx="45799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6800" y="3124200"/>
            <a:ext cx="1481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scattering components A + </a:t>
            </a:r>
            <a:r>
              <a:rPr lang="en-US" sz="1600" b="1" i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600" b="1" i="1" dirty="0" err="1" smtClean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</a:t>
            </a:r>
            <a:r>
              <a:rPr lang="en-US" altLang="en-US" sz="1600" b="1" i="1" baseline="-25000" dirty="0" err="1" smtClean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ave</a:t>
            </a:r>
            <a:endParaRPr lang="en-US" sz="1400" b="1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079625" cy="234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Problem Definition:  Visualization and Classification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7475"/>
            <a:ext cx="4038600" cy="4860925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AC may not always be needed, but contrast uniformity is needed for:</a:t>
            </a:r>
          </a:p>
          <a:p>
            <a:pPr lvl="1"/>
            <a:r>
              <a:rPr lang="en-US" altLang="en-US" sz="1600" dirty="0" smtClean="0"/>
              <a:t>Visualization (cannot be compensated by auto-scaling displays)</a:t>
            </a:r>
          </a:p>
          <a:p>
            <a:pPr lvl="1"/>
            <a:r>
              <a:rPr lang="en-US" altLang="en-US" sz="1600" dirty="0" smtClean="0"/>
              <a:t>In-scene material classification </a:t>
            </a:r>
          </a:p>
          <a:p>
            <a:pPr lvl="1"/>
            <a:r>
              <a:rPr lang="en-US" altLang="en-US" sz="1600" dirty="0" smtClean="0"/>
              <a:t>Mosaic assembly</a:t>
            </a:r>
          </a:p>
          <a:p>
            <a:r>
              <a:rPr lang="en-US" altLang="en-US" sz="2000" dirty="0" smtClean="0"/>
              <a:t>A method is needed for determining and subtracting spatially varying haze</a:t>
            </a:r>
          </a:p>
          <a:p>
            <a:pPr lvl="1"/>
            <a:r>
              <a:rPr lang="en-US" altLang="en-US" sz="1600" dirty="0" smtClean="0"/>
              <a:t>True haze variation (weather)</a:t>
            </a:r>
          </a:p>
          <a:p>
            <a:pPr lvl="1"/>
            <a:r>
              <a:rPr lang="en-US" altLang="en-US" sz="1600" dirty="0" smtClean="0"/>
              <a:t>Atmospheric path differences due to variation in viewing geometry (e.g., angular </a:t>
            </a:r>
            <a:r>
              <a:rPr lang="en-US" altLang="en-US" sz="1600" dirty="0" err="1" smtClean="0"/>
              <a:t>subtense</a:t>
            </a:r>
            <a:r>
              <a:rPr lang="en-US" altLang="en-US" sz="1600" dirty="0" smtClean="0"/>
              <a:t> of the FOV)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2826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after auto-scaling to a least hazy area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36685"/>
            <a:ext cx="4124693" cy="38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Potential Solution:  the </a:t>
            </a:r>
            <a:r>
              <a:rPr lang="en-US" sz="2800" i="1" dirty="0" err="1" smtClean="0">
                <a:solidFill>
                  <a:srgbClr val="FF0000"/>
                </a:solidFill>
              </a:rPr>
              <a:t>QUick</a:t>
            </a:r>
            <a:r>
              <a:rPr lang="en-US" sz="2800" i="1" dirty="0" smtClean="0">
                <a:solidFill>
                  <a:srgbClr val="FF0000"/>
                </a:solidFill>
              </a:rPr>
              <a:t> Atmospheric Correction (QUAC)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458200" cy="4754563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Empirical method developed </a:t>
            </a:r>
            <a:r>
              <a:rPr lang="en-US" altLang="en-US" sz="2000" dirty="0"/>
              <a:t>by SSI for </a:t>
            </a:r>
            <a:r>
              <a:rPr lang="en-US" altLang="en-US" sz="2000" dirty="0" smtClean="0"/>
              <a:t>fast, approximate AC for MSI and HSI</a:t>
            </a:r>
          </a:p>
          <a:p>
            <a:r>
              <a:rPr lang="en-US" altLang="en-US" sz="2000" dirty="0" smtClean="0"/>
              <a:t>Does not require radiometric calibration, metadata or ground data</a:t>
            </a:r>
            <a:endParaRPr lang="en-US" altLang="en-US" sz="2000" dirty="0"/>
          </a:p>
          <a:p>
            <a:r>
              <a:rPr lang="en-US" altLang="en-US" sz="2000" dirty="0" smtClean="0"/>
              <a:t>Absolute reflectance accuracy within typically 25%, as long as there is a minimal amount of material or terrain diversity in the scene</a:t>
            </a:r>
          </a:p>
          <a:p>
            <a:r>
              <a:rPr lang="en-US" altLang="en-US" sz="2000" dirty="0" smtClean="0"/>
              <a:t>Previously demonstrated accuracy for </a:t>
            </a:r>
            <a:r>
              <a:rPr lang="en-US" altLang="en-US" sz="2000" i="1" dirty="0" smtClean="0"/>
              <a:t>spatially uniform </a:t>
            </a:r>
            <a:r>
              <a:rPr lang="en-US" altLang="en-US" sz="2000" dirty="0" smtClean="0"/>
              <a:t>long atmospheric paths and thick haze</a:t>
            </a:r>
            <a:endParaRPr lang="en-US" altLang="en-US" sz="2000" dirty="0"/>
          </a:p>
          <a:p>
            <a:r>
              <a:rPr lang="en-US" altLang="en-US" sz="2000" i="1" dirty="0" smtClean="0"/>
              <a:t>QUAC doesn’t affect image visualization since it’s a linear transformation</a:t>
            </a:r>
          </a:p>
          <a:p>
            <a:r>
              <a:rPr lang="en-US" altLang="en-US" sz="2000" dirty="0" smtClean="0"/>
              <a:t>Here we describe an adaptation of QUAC for non-uniform haze</a:t>
            </a:r>
          </a:p>
          <a:p>
            <a:pPr lvl="1"/>
            <a:r>
              <a:rPr lang="en-US" altLang="en-US" sz="1800" i="1" dirty="0" smtClean="0"/>
              <a:t>Improves atmospheric correction and visualization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7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143000" y="352425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QUAC Linear Correction</a:t>
            </a:r>
            <a:endParaRPr lang="en-US" alt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3" name="Group 46"/>
          <p:cNvGrpSpPr>
            <a:grpSpLocks/>
          </p:cNvGrpSpPr>
          <p:nvPr/>
        </p:nvGrpSpPr>
        <p:grpSpPr bwMode="auto">
          <a:xfrm>
            <a:off x="658813" y="1143000"/>
            <a:ext cx="2984378" cy="2827235"/>
            <a:chOff x="1090862" y="2534486"/>
            <a:chExt cx="2831433" cy="3168482"/>
          </a:xfrm>
        </p:grpSpPr>
        <p:sp>
          <p:nvSpPr>
            <p:cNvPr id="33" name="Rectangle 32"/>
            <p:cNvSpPr/>
            <p:nvPr/>
          </p:nvSpPr>
          <p:spPr>
            <a:xfrm>
              <a:off x="1090862" y="2590715"/>
              <a:ext cx="2831433" cy="3112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30" name="Group 27"/>
            <p:cNvGrpSpPr>
              <a:grpSpLocks/>
            </p:cNvGrpSpPr>
            <p:nvPr/>
          </p:nvGrpSpPr>
          <p:grpSpPr bwMode="auto">
            <a:xfrm>
              <a:off x="1200234" y="2534486"/>
              <a:ext cx="2613025" cy="3089276"/>
              <a:chOff x="281" y="1207"/>
              <a:chExt cx="1646" cy="1946"/>
            </a:xfrm>
          </p:grpSpPr>
          <p:sp>
            <p:nvSpPr>
              <p:cNvPr id="5131" name="AutoShape 10"/>
              <p:cNvSpPr>
                <a:spLocks noChangeArrowheads="1"/>
              </p:cNvSpPr>
              <p:nvPr/>
            </p:nvSpPr>
            <p:spPr bwMode="auto">
              <a:xfrm>
                <a:off x="410" y="2751"/>
                <a:ext cx="532" cy="178"/>
              </a:xfrm>
              <a:prstGeom prst="parallelogram">
                <a:avLst>
                  <a:gd name="adj" fmla="val 74719"/>
                </a:avLst>
              </a:prstGeom>
              <a:solidFill>
                <a:srgbClr val="99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2" name="AutoShape 11"/>
              <p:cNvSpPr>
                <a:spLocks noChangeArrowheads="1"/>
              </p:cNvSpPr>
              <p:nvPr/>
            </p:nvSpPr>
            <p:spPr bwMode="auto">
              <a:xfrm>
                <a:off x="1245" y="2751"/>
                <a:ext cx="531" cy="178"/>
              </a:xfrm>
              <a:prstGeom prst="parallelogram">
                <a:avLst>
                  <a:gd name="adj" fmla="val 74579"/>
                </a:avLst>
              </a:prstGeom>
              <a:solidFill>
                <a:srgbClr val="969696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3" name="Freeform 12"/>
              <p:cNvSpPr>
                <a:spLocks/>
              </p:cNvSpPr>
              <p:nvPr/>
            </p:nvSpPr>
            <p:spPr bwMode="auto">
              <a:xfrm>
                <a:off x="790" y="1565"/>
                <a:ext cx="834" cy="652"/>
              </a:xfrm>
              <a:custGeom>
                <a:avLst/>
                <a:gdLst>
                  <a:gd name="T0" fmla="*/ 14434962 w 499"/>
                  <a:gd name="T1" fmla="*/ 0 h 499"/>
                  <a:gd name="T2" fmla="*/ 0 w 499"/>
                  <a:gd name="T3" fmla="*/ 104956 h 499"/>
                  <a:gd name="T4" fmla="*/ 0 w 499"/>
                  <a:gd name="T5" fmla="*/ 28671 h 499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499"/>
                  <a:gd name="T11" fmla="*/ 499 w 499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499">
                    <a:moveTo>
                      <a:pt x="499" y="0"/>
                    </a:moveTo>
                    <a:lnTo>
                      <a:pt x="0" y="499"/>
                    </a:lnTo>
                    <a:lnTo>
                      <a:pt x="0" y="136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714" y="1625"/>
                <a:ext cx="910" cy="1126"/>
              </a:xfrm>
              <a:custGeom>
                <a:avLst/>
                <a:gdLst>
                  <a:gd name="T0" fmla="*/ 16009001 w 544"/>
                  <a:gd name="T1" fmla="*/ 0 h 862"/>
                  <a:gd name="T2" fmla="*/ 0 w 544"/>
                  <a:gd name="T3" fmla="*/ 180449 h 862"/>
                  <a:gd name="T4" fmla="*/ 0 w 544"/>
                  <a:gd name="T5" fmla="*/ 18937 h 862"/>
                  <a:gd name="T6" fmla="*/ 0 60000 65536"/>
                  <a:gd name="T7" fmla="*/ 0 60000 65536"/>
                  <a:gd name="T8" fmla="*/ 0 60000 65536"/>
                  <a:gd name="T9" fmla="*/ 0 w 544"/>
                  <a:gd name="T10" fmla="*/ 0 h 862"/>
                  <a:gd name="T11" fmla="*/ 544 w 544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4" h="862">
                    <a:moveTo>
                      <a:pt x="544" y="0"/>
                    </a:moveTo>
                    <a:lnTo>
                      <a:pt x="0" y="862"/>
                    </a:lnTo>
                    <a:lnTo>
                      <a:pt x="0" y="9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639" y="1625"/>
                <a:ext cx="1062" cy="1185"/>
              </a:xfrm>
              <a:custGeom>
                <a:avLst/>
                <a:gdLst>
                  <a:gd name="T0" fmla="*/ 18607912 w 635"/>
                  <a:gd name="T1" fmla="*/ 0 h 907"/>
                  <a:gd name="T2" fmla="*/ 15944464 w 635"/>
                  <a:gd name="T3" fmla="*/ 190419 h 907"/>
                  <a:gd name="T4" fmla="*/ 0 w 635"/>
                  <a:gd name="T5" fmla="*/ 133348 h 907"/>
                  <a:gd name="T6" fmla="*/ 0 w 635"/>
                  <a:gd name="T7" fmla="*/ 18968 h 9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5"/>
                  <a:gd name="T13" fmla="*/ 0 h 907"/>
                  <a:gd name="T14" fmla="*/ 635 w 635"/>
                  <a:gd name="T15" fmla="*/ 907 h 9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5" h="907">
                    <a:moveTo>
                      <a:pt x="635" y="0"/>
                    </a:moveTo>
                    <a:lnTo>
                      <a:pt x="544" y="907"/>
                    </a:lnTo>
                    <a:lnTo>
                      <a:pt x="0" y="635"/>
                    </a:lnTo>
                    <a:lnTo>
                      <a:pt x="0" y="9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6" name="AutoShape 18"/>
              <p:cNvSpPr>
                <a:spLocks noChangeArrowheads="1"/>
              </p:cNvSpPr>
              <p:nvPr/>
            </p:nvSpPr>
            <p:spPr bwMode="auto">
              <a:xfrm>
                <a:off x="1624" y="1270"/>
                <a:ext cx="303" cy="355"/>
              </a:xfrm>
              <a:prstGeom prst="irregularSeal1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7" name="Text Box 19"/>
              <p:cNvSpPr txBox="1">
                <a:spLocks noChangeArrowheads="1"/>
              </p:cNvSpPr>
              <p:nvPr/>
            </p:nvSpPr>
            <p:spPr bwMode="auto">
              <a:xfrm>
                <a:off x="932" y="1586"/>
                <a:ext cx="19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138" name="Text Box 20"/>
              <p:cNvSpPr txBox="1">
                <a:spLocks noChangeArrowheads="1"/>
              </p:cNvSpPr>
              <p:nvPr/>
            </p:nvSpPr>
            <p:spPr bwMode="auto">
              <a:xfrm>
                <a:off x="1235" y="1941"/>
                <a:ext cx="19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139" name="Text Box 21"/>
              <p:cNvSpPr txBox="1">
                <a:spLocks noChangeArrowheads="1"/>
              </p:cNvSpPr>
              <p:nvPr/>
            </p:nvSpPr>
            <p:spPr bwMode="auto">
              <a:xfrm>
                <a:off x="1596" y="2339"/>
                <a:ext cx="19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140" name="Text Box 23"/>
              <p:cNvSpPr txBox="1">
                <a:spLocks noChangeArrowheads="1"/>
              </p:cNvSpPr>
              <p:nvPr/>
            </p:nvSpPr>
            <p:spPr bwMode="auto">
              <a:xfrm>
                <a:off x="391" y="1207"/>
                <a:ext cx="482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</a:t>
                </a:r>
                <a:r>
                  <a:rPr lang="en-US" altLang="en-US" sz="2800" b="1" i="1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obs</a:t>
                </a:r>
                <a:endParaRPr lang="en-US" altLang="en-US" sz="28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  <p:sp>
            <p:nvSpPr>
              <p:cNvPr id="5141" name="Text Box 24"/>
              <p:cNvSpPr txBox="1">
                <a:spLocks noChangeArrowheads="1"/>
              </p:cNvSpPr>
              <p:nvPr/>
            </p:nvSpPr>
            <p:spPr bwMode="auto">
              <a:xfrm>
                <a:off x="281" y="2784"/>
                <a:ext cx="450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</a:t>
                </a:r>
                <a:r>
                  <a:rPr lang="en-US" altLang="en-US" sz="2800" b="1" i="1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sur</a:t>
                </a:r>
                <a:endParaRPr lang="en-US" altLang="en-US" sz="28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  <p:sp>
            <p:nvSpPr>
              <p:cNvPr id="5142" name="Text Box 25"/>
              <p:cNvSpPr txBox="1">
                <a:spLocks noChangeArrowheads="1"/>
              </p:cNvSpPr>
              <p:nvPr/>
            </p:nvSpPr>
            <p:spPr bwMode="auto">
              <a:xfrm>
                <a:off x="1163" y="2780"/>
                <a:ext cx="467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</a:t>
                </a:r>
                <a:r>
                  <a:rPr lang="en-US" altLang="en-US" sz="2800" b="1" i="1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ave</a:t>
                </a:r>
                <a:endParaRPr lang="en-US" altLang="en-US" sz="28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p:grpSp>
      </p:grp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29256" y="1143000"/>
            <a:ext cx="3568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Observed </a:t>
            </a:r>
            <a:r>
              <a:rPr lang="en-US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Spectrum:</a:t>
            </a:r>
            <a:endParaRPr lang="en-US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</a:t>
            </a:r>
            <a:r>
              <a:rPr lang="en-US" alt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obs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C</a:t>
            </a:r>
            <a:r>
              <a:rPr lang="en-US" altLang="en-US" sz="2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ave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altLang="en-US" sz="2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</a:t>
            </a:r>
            <a:r>
              <a:rPr lang="en-US" altLang="en-US" sz="2400" b="1" i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</a:t>
            </a:r>
            <a:r>
              <a:rPr lang="en-US" alt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sur</a:t>
            </a:r>
            <a:r>
              <a:rPr lang="en-US" altLang="en-US" sz="24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5125" name="TextBox 48"/>
          <p:cNvSpPr txBox="1">
            <a:spLocks noChangeArrowheads="1"/>
          </p:cNvSpPr>
          <p:nvPr/>
        </p:nvSpPr>
        <p:spPr bwMode="auto">
          <a:xfrm>
            <a:off x="5454650" y="2032000"/>
            <a:ext cx="919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</a:p>
        </p:txBody>
      </p:sp>
      <p:sp>
        <p:nvSpPr>
          <p:cNvPr id="5126" name="TextBox 49"/>
          <p:cNvSpPr txBox="1">
            <a:spLocks noChangeArrowheads="1"/>
          </p:cNvSpPr>
          <p:nvPr/>
        </p:nvSpPr>
        <p:spPr bwMode="auto">
          <a:xfrm>
            <a:off x="6689725" y="2000250"/>
            <a:ext cx="1443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= 1/B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4103227" y="2667000"/>
            <a:ext cx="4080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Corrected </a:t>
            </a:r>
            <a:r>
              <a:rPr lang="en-US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Spectrum:</a:t>
            </a:r>
            <a:endParaRPr lang="en-US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</a:t>
            </a:r>
            <a:r>
              <a:rPr lang="en-US" alt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sur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 </a:t>
            </a:r>
            <a:r>
              <a:rPr lang="en-US" altLang="en-US" sz="2400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Gain 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</a:t>
            </a:r>
            <a:r>
              <a:rPr lang="en-US" alt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obs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–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Offset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alt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endParaRPr lang="en-US" altLang="en-US" sz="2400" b="1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00050" y="4114800"/>
            <a:ext cx="85153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QUAC determines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Gain and Offset directly from in-scene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spectra: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=     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Lowest channel values in scene (i.e., Dark Object Subtraction)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600200" y="5525869"/>
            <a:ext cx="6026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=    </a:t>
            </a:r>
            <a:r>
              <a:rPr lang="en-US" alt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Mean of Reference Library Endmembers  </a:t>
            </a:r>
          </a:p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Mean of (Data-Offset) Endmembers</a:t>
            </a:r>
          </a:p>
        </p:txBody>
      </p:sp>
    </p:spTree>
    <p:extLst>
      <p:ext uri="{BB962C8B-B14F-4D97-AF65-F5344CB8AC3E}">
        <p14:creationId xmlns:p14="http://schemas.microsoft.com/office/powerpoint/2010/main" val="1005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752600" y="35242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dirty="0" smtClean="0">
                <a:solidFill>
                  <a:srgbClr val="FF0000"/>
                </a:solidFill>
                <a:latin typeface="Calibri" pitchFamily="34" charset="0"/>
              </a:rPr>
              <a:t>Empirical </a:t>
            </a:r>
            <a:r>
              <a:rPr lang="en-US" altLang="en-US" sz="3200" b="1" i="1" dirty="0">
                <a:solidFill>
                  <a:srgbClr val="FF0000"/>
                </a:solidFill>
                <a:latin typeface="Calibri" pitchFamily="34" charset="0"/>
              </a:rPr>
              <a:t>QUAC Assumption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15913" y="1193800"/>
            <a:ext cx="8675687" cy="86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457200" b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i="1" dirty="0">
                <a:latin typeface="Calibri" pitchFamily="34" charset="0"/>
              </a:rPr>
              <a:t>The mean reflectance for a collection of diverse scene materials (i.e., endmembers) is </a:t>
            </a:r>
            <a:r>
              <a:rPr lang="en-US" altLang="en-US" sz="2400" b="1" i="1" dirty="0" smtClean="0">
                <a:latin typeface="Calibri" pitchFamily="34" charset="0"/>
              </a:rPr>
              <a:t>scene </a:t>
            </a:r>
            <a:r>
              <a:rPr lang="en-US" altLang="en-US" sz="2400" b="1" i="1" dirty="0">
                <a:latin typeface="Calibri" pitchFamily="34" charset="0"/>
              </a:rPr>
              <a:t>independent!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5486400" y="2133600"/>
            <a:ext cx="3429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latin typeface="Calibri" pitchFamily="34" charset="0"/>
              </a:rPr>
              <a:t>Endmembers are chosen using the SMACC method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Fast, non-least-squares convex cone method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Arbitrary number of endmembers can be extracted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latin typeface="Calibri" pitchFamily="34" charset="0"/>
              </a:rPr>
              <a:t>The mean is relatively insensitive to the </a:t>
            </a:r>
            <a:r>
              <a:rPr lang="en-US" altLang="en-US" sz="2000" b="1" dirty="0">
                <a:latin typeface="Calibri" pitchFamily="34" charset="0"/>
              </a:rPr>
              <a:t>number of </a:t>
            </a:r>
            <a:r>
              <a:rPr lang="en-US" altLang="en-US" sz="2000" b="1" dirty="0" smtClean="0">
                <a:latin typeface="Calibri" pitchFamily="34" charset="0"/>
              </a:rPr>
              <a:t>SMACC endmembers and the specific </a:t>
            </a:r>
            <a:r>
              <a:rPr lang="en-US" altLang="en-US" sz="2000" b="1" dirty="0">
                <a:latin typeface="Calibri" pitchFamily="34" charset="0"/>
              </a:rPr>
              <a:t>spectral channels </a:t>
            </a:r>
            <a:r>
              <a:rPr lang="en-US" altLang="en-US" sz="2000" b="1" dirty="0" smtClean="0">
                <a:latin typeface="Calibri" pitchFamily="34" charset="0"/>
              </a:rPr>
              <a:t>used to find them</a:t>
            </a:r>
            <a:endParaRPr lang="en-US" altLang="en-US" sz="2000" b="1" dirty="0">
              <a:latin typeface="Calibri" pitchFamily="34" charset="0"/>
            </a:endParaRPr>
          </a:p>
        </p:txBody>
      </p:sp>
      <p:pic>
        <p:nvPicPr>
          <p:cNvPr id="7" name="Picture 2" descr="C:\Users\larry\Desktop\QUAC Opt Eng Revised 2012\Picture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5460" r="7155"/>
          <a:stretch>
            <a:fillRect/>
          </a:stretch>
        </p:blipFill>
        <p:spPr bwMode="auto">
          <a:xfrm>
            <a:off x="313118" y="1981200"/>
            <a:ext cx="5249482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447800" y="4519136"/>
            <a:ext cx="3414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Curve Based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 195 Natural &amp; </a:t>
            </a: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Manmade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Materials from the JHU Reference Spectral Library</a:t>
            </a:r>
          </a:p>
        </p:txBody>
      </p:sp>
    </p:spTree>
    <p:extLst>
      <p:ext uri="{BB962C8B-B14F-4D97-AF65-F5344CB8AC3E}">
        <p14:creationId xmlns:p14="http://schemas.microsoft.com/office/powerpoint/2010/main" val="15510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36685"/>
            <a:ext cx="4124693" cy="38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QUAC Upgrade for Non-Uniform Haze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1"/>
            <a:ext cx="4191000" cy="3810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en-US" sz="1800" dirty="0" smtClean="0"/>
              <a:t>Divide image into 150x150-pixel tiles.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 smtClean="0"/>
              <a:t>For valid tiles (sufficient amount of valid data), find offsets.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 smtClean="0"/>
              <a:t>Remove anomalous offsets (more than 3</a:t>
            </a:r>
            <a:r>
              <a:rPr lang="el-GR" altLang="en-US" sz="1800" dirty="0" smtClean="0"/>
              <a:t>σ</a:t>
            </a:r>
            <a:r>
              <a:rPr lang="en-US" altLang="en-US" sz="1800" dirty="0" smtClean="0"/>
              <a:t> from mean offset).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 smtClean="0"/>
              <a:t>Extend the offset array beyond the image boundaries.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 smtClean="0"/>
              <a:t>Fill in missing offsets by local 3x3 averaging.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 smtClean="0"/>
              <a:t>Resample offset to the image pixels by linear interpolation.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6/8/2018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9</a:t>
            </a:fld>
            <a:endParaRPr lang="en-US" b="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3414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 a spatially dependent offset (image cube):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578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102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26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150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674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246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70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94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818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342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866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390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438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962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486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010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53400" y="1458915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582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48200" y="1447800"/>
            <a:ext cx="0" cy="38519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495800" y="16002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95800" y="17526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95800" y="19050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95800" y="20574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95800" y="22098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495800" y="23622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95800" y="25146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495800" y="26670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95800" y="28194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95800" y="29718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95800" y="31242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95800" y="32766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85907" y="34290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85907" y="35814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85907" y="37338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85907" y="38862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95800" y="40386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95800" y="41910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495800" y="43434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95800" y="44958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95800" y="46482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95800" y="48006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95800" y="49530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95800" y="5105400"/>
            <a:ext cx="41246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6426" y="5706070"/>
            <a:ext cx="399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b="1" dirty="0">
                <a:solidFill>
                  <a:srgbClr val="19002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Finally, subtract </a:t>
            </a:r>
            <a:r>
              <a:rPr lang="en-US" altLang="en-US" b="1" dirty="0" smtClean="0">
                <a:solidFill>
                  <a:srgbClr val="19002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offset and </a:t>
            </a:r>
            <a:r>
              <a:rPr lang="en-US" altLang="en-US" b="1" dirty="0">
                <a:solidFill>
                  <a:srgbClr val="19002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derive QUAC gain from the full scene.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I 2017 PowerPoint v1">
  <a:themeElements>
    <a:clrScheme name="Custom 1">
      <a:dk1>
        <a:srgbClr val="19002C"/>
      </a:dk1>
      <a:lt1>
        <a:sysClr val="window" lastClr="FFFFFF"/>
      </a:lt1>
      <a:dk2>
        <a:srgbClr val="1C418A"/>
      </a:dk2>
      <a:lt2>
        <a:srgbClr val="00AEEF"/>
      </a:lt2>
      <a:accent1>
        <a:srgbClr val="AC1F24"/>
      </a:accent1>
      <a:accent2>
        <a:srgbClr val="C0504D"/>
      </a:accent2>
      <a:accent3>
        <a:srgbClr val="00AEEF"/>
      </a:accent3>
      <a:accent4>
        <a:srgbClr val="19002C"/>
      </a:accent4>
      <a:accent5>
        <a:srgbClr val="4BACC6"/>
      </a:accent5>
      <a:accent6>
        <a:srgbClr val="F79646"/>
      </a:accent6>
      <a:hlink>
        <a:srgbClr val="1C418A"/>
      </a:hlink>
      <a:folHlink>
        <a:srgbClr val="00AEEF"/>
      </a:folHlink>
    </a:clrScheme>
    <a:fontScheme name="SSI custom">
      <a:majorFont>
        <a:latin typeface="Raleway semibold"/>
        <a:ea typeface=""/>
        <a:cs typeface=""/>
      </a:majorFont>
      <a:minorFont>
        <a:latin typeface="Ralewa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34563FD-E86E-481F-927B-C2FDD348BDD0}" vid="{C0612B48-789E-46A5-AE62-7BEBCB0349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SSI 2017 PowerPoint v1</Template>
  <TotalTime>4620</TotalTime>
  <Words>859</Words>
  <Application>Microsoft Office PowerPoint</Application>
  <PresentationFormat>On-screen Show (4:3)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Open Sans</vt:lpstr>
      <vt:lpstr>Raleway regular</vt:lpstr>
      <vt:lpstr>SSI 2017 PowerPoint v1</vt:lpstr>
      <vt:lpstr>PowerPoint Presentation</vt:lpstr>
      <vt:lpstr>Outline</vt:lpstr>
      <vt:lpstr>Problem Definition:  Atmospheric Correction</vt:lpstr>
      <vt:lpstr>Surface vs. Atmospheric Components of the Signal</vt:lpstr>
      <vt:lpstr>Problem Definition:  Visualization and Classification</vt:lpstr>
      <vt:lpstr>Potential Solution:  the QUick Atmospheric Correction (QUAC)</vt:lpstr>
      <vt:lpstr>PowerPoint Presentation</vt:lpstr>
      <vt:lpstr>PowerPoint Presentation</vt:lpstr>
      <vt:lpstr>QUAC Upgrade for Non-Uniform Haze</vt:lpstr>
      <vt:lpstr>Results</vt:lpstr>
      <vt:lpstr>More Pretty Pictures</vt:lpstr>
      <vt:lpstr>What about first-principles atmospheric correction?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Adler-Golden</dc:creator>
  <cp:lastModifiedBy>Steve Adler-Golden</cp:lastModifiedBy>
  <cp:revision>81</cp:revision>
  <dcterms:created xsi:type="dcterms:W3CDTF">2017-11-14T15:31:41Z</dcterms:created>
  <dcterms:modified xsi:type="dcterms:W3CDTF">2018-06-08T17:28:40Z</dcterms:modified>
</cp:coreProperties>
</file>