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1" r:id="rId1"/>
  </p:sldMasterIdLst>
  <p:notesMasterIdLst>
    <p:notesMasterId r:id="rId22"/>
  </p:notesMasterIdLst>
  <p:handoutMasterIdLst>
    <p:handoutMasterId r:id="rId23"/>
  </p:handoutMasterIdLst>
  <p:sldIdLst>
    <p:sldId id="256" r:id="rId2"/>
    <p:sldId id="635" r:id="rId3"/>
    <p:sldId id="513" r:id="rId4"/>
    <p:sldId id="519" r:id="rId5"/>
    <p:sldId id="641" r:id="rId6"/>
    <p:sldId id="565" r:id="rId7"/>
    <p:sldId id="586" r:id="rId8"/>
    <p:sldId id="639" r:id="rId9"/>
    <p:sldId id="640" r:id="rId10"/>
    <p:sldId id="619" r:id="rId11"/>
    <p:sldId id="642" r:id="rId12"/>
    <p:sldId id="623" r:id="rId13"/>
    <p:sldId id="631" r:id="rId14"/>
    <p:sldId id="633" r:id="rId15"/>
    <p:sldId id="627" r:id="rId16"/>
    <p:sldId id="632" r:id="rId17"/>
    <p:sldId id="634" r:id="rId18"/>
    <p:sldId id="604" r:id="rId19"/>
    <p:sldId id="638" r:id="rId20"/>
    <p:sldId id="590" r:id="rId21"/>
  </p:sldIdLst>
  <p:sldSz cx="12192000" cy="6858000"/>
  <p:notesSz cx="6934200" cy="9232900"/>
  <p:embeddedFontLst>
    <p:embeddedFont>
      <p:font typeface="Cambria Math" panose="02040503050406030204" pitchFamily="18" charset="0"/>
      <p:regular r:id="rId24"/>
    </p:embeddedFont>
    <p:embeddedFont>
      <p:font typeface="Wingdings 3" panose="05040102010807070707" pitchFamily="18" charset="2"/>
      <p:regular r:id="rId25"/>
    </p:embeddedFon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Wingdings 2" panose="05020102010507070707" pitchFamily="18" charset="2"/>
      <p:regular r:id="rId32"/>
    </p:embeddedFont>
  </p:embeddedFontLst>
  <p:custDataLst>
    <p:tags r:id="rId33"/>
  </p:custDataLst>
  <p:defaultTextStyle>
    <a:defPPr>
      <a:defRPr lang="en-US"/>
    </a:defPPr>
    <a:lvl1pPr algn="l" rtl="0" eaLnBrk="0" fontAlgn="base" hangingPunct="0">
      <a:spcBef>
        <a:spcPct val="0"/>
      </a:spcBef>
      <a:spcAft>
        <a:spcPct val="0"/>
      </a:spcAft>
      <a:defRPr sz="2000" kern="1200" baseline="-25000">
        <a:solidFill>
          <a:srgbClr val="00009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000" kern="1200" baseline="-25000">
        <a:solidFill>
          <a:srgbClr val="000099"/>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000" kern="1200" baseline="-25000">
        <a:solidFill>
          <a:srgbClr val="000099"/>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000" kern="1200" baseline="-25000">
        <a:solidFill>
          <a:srgbClr val="000099"/>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000" kern="1200" baseline="-25000">
        <a:solidFill>
          <a:srgbClr val="000099"/>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baseline="-25000">
        <a:solidFill>
          <a:srgbClr val="000099"/>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baseline="-25000">
        <a:solidFill>
          <a:srgbClr val="000099"/>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baseline="-25000">
        <a:solidFill>
          <a:srgbClr val="000099"/>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baseline="-25000">
        <a:solidFill>
          <a:srgbClr val="000099"/>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 id="{0392426A-9BA4-42F2-930E-D0AD9504A5CB}">
          <p14:sldIdLst>
            <p14:sldId id="256"/>
            <p14:sldId id="635"/>
            <p14:sldId id="513"/>
            <p14:sldId id="519"/>
            <p14:sldId id="641"/>
          </p14:sldIdLst>
        </p14:section>
        <p14:section name="ATM Theory" id="{D0F32B79-3677-4691-B5EC-815BFF1B88F5}">
          <p14:sldIdLst>
            <p14:sldId id="565"/>
            <p14:sldId id="586"/>
            <p14:sldId id="639"/>
          </p14:sldIdLst>
        </p14:section>
        <p14:section name="Experimentation" id="{F56C8A93-5B60-49C5-B5F9-E6A1E3A5A194}">
          <p14:sldIdLst>
            <p14:sldId id="640"/>
            <p14:sldId id="619"/>
            <p14:sldId id="642"/>
            <p14:sldId id="623"/>
            <p14:sldId id="631"/>
            <p14:sldId id="633"/>
            <p14:sldId id="627"/>
            <p14:sldId id="632"/>
            <p14:sldId id="634"/>
          </p14:sldIdLst>
        </p14:section>
        <p14:section name="Monte Carlo" id="{20EA1459-8E6C-4D65-9815-147EEB017ABB}">
          <p14:sldIdLst>
            <p14:sldId id="604"/>
            <p14:sldId id="638"/>
            <p14:sldId id="590"/>
          </p14:sldIdLst>
        </p14:section>
        <p14:section name="Supporting Material" id="{A1A1DEE0-A2AF-4BD1-A94A-016956AB565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00"/>
    <a:srgbClr val="33CC33"/>
    <a:srgbClr val="00FF00"/>
    <a:srgbClr val="FF0000"/>
    <a:srgbClr val="FA3D50"/>
    <a:srgbClr val="99D9EA"/>
    <a:srgbClr val="870607"/>
    <a:srgbClr val="C4C4C4"/>
    <a:srgbClr val="286833"/>
    <a:srgbClr val="549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303" autoAdjust="0"/>
    <p:restoredTop sz="86707" autoAdjust="0"/>
  </p:normalViewPr>
  <p:slideViewPr>
    <p:cSldViewPr>
      <p:cViewPr varScale="1">
        <p:scale>
          <a:sx n="77" d="100"/>
          <a:sy n="77" d="100"/>
        </p:scale>
        <p:origin x="114" y="84"/>
      </p:cViewPr>
      <p:guideLst>
        <p:guide orient="horz" pos="2160"/>
        <p:guide pos="3840"/>
      </p:guideLst>
    </p:cSldViewPr>
  </p:slideViewPr>
  <p:outlineViewPr>
    <p:cViewPr>
      <p:scale>
        <a:sx n="33" d="100"/>
        <a:sy n="33" d="100"/>
      </p:scale>
      <p:origin x="0" y="42090"/>
    </p:cViewPr>
  </p:outlineViewPr>
  <p:notesTextViewPr>
    <p:cViewPr>
      <p:scale>
        <a:sx n="3" d="2"/>
        <a:sy n="3" d="2"/>
      </p:scale>
      <p:origin x="0" y="0"/>
    </p:cViewPr>
  </p:notesTextViewPr>
  <p:sorterViewPr>
    <p:cViewPr>
      <p:scale>
        <a:sx n="80" d="100"/>
        <a:sy n="80" d="100"/>
      </p:scale>
      <p:origin x="0" y="-51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bwMode="auto">
          <a:xfrm>
            <a:off x="2" y="2"/>
            <a:ext cx="3005448" cy="461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t" anchorCtr="0" compatLnSpc="1">
            <a:prstTxWarp prst="textNoShape">
              <a:avLst/>
            </a:prstTxWarp>
          </a:bodyPr>
          <a:lstStyle>
            <a:lvl1pPr defTabSz="923810" eaLnBrk="1" hangingPunct="1">
              <a:defRPr sz="1200" baseline="0">
                <a:solidFill>
                  <a:schemeClr val="tx1"/>
                </a:solidFill>
                <a:latin typeface="Arial" charset="0"/>
                <a:cs typeface="+mn-cs"/>
              </a:defRPr>
            </a:lvl1pPr>
          </a:lstStyle>
          <a:p>
            <a:pPr>
              <a:defRPr/>
            </a:pPr>
            <a:endParaRPr lang="en-US"/>
          </a:p>
        </p:txBody>
      </p:sp>
      <p:sp>
        <p:nvSpPr>
          <p:cNvPr id="189443" name="Rectangle 3"/>
          <p:cNvSpPr>
            <a:spLocks noGrp="1" noChangeArrowheads="1"/>
          </p:cNvSpPr>
          <p:nvPr>
            <p:ph type="dt" sz="quarter" idx="1"/>
          </p:nvPr>
        </p:nvSpPr>
        <p:spPr bwMode="auto">
          <a:xfrm>
            <a:off x="3927184" y="2"/>
            <a:ext cx="3005448" cy="461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t" anchorCtr="0" compatLnSpc="1">
            <a:prstTxWarp prst="textNoShape">
              <a:avLst/>
            </a:prstTxWarp>
          </a:bodyPr>
          <a:lstStyle>
            <a:lvl1pPr algn="r" defTabSz="923810" eaLnBrk="1" hangingPunct="1">
              <a:defRPr sz="1200" baseline="0">
                <a:solidFill>
                  <a:schemeClr val="tx1"/>
                </a:solidFill>
                <a:latin typeface="Arial" charset="0"/>
                <a:cs typeface="+mn-cs"/>
              </a:defRPr>
            </a:lvl1pPr>
          </a:lstStyle>
          <a:p>
            <a:pPr>
              <a:defRPr/>
            </a:pPr>
            <a:endParaRPr lang="en-US"/>
          </a:p>
        </p:txBody>
      </p:sp>
      <p:sp>
        <p:nvSpPr>
          <p:cNvPr id="189444" name="Rectangle 4"/>
          <p:cNvSpPr>
            <a:spLocks noGrp="1" noChangeArrowheads="1"/>
          </p:cNvSpPr>
          <p:nvPr>
            <p:ph type="ftr" sz="quarter" idx="2"/>
          </p:nvPr>
        </p:nvSpPr>
        <p:spPr bwMode="auto">
          <a:xfrm>
            <a:off x="2" y="8771099"/>
            <a:ext cx="3005448" cy="460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b" anchorCtr="0" compatLnSpc="1">
            <a:prstTxWarp prst="textNoShape">
              <a:avLst/>
            </a:prstTxWarp>
          </a:bodyPr>
          <a:lstStyle>
            <a:lvl1pPr defTabSz="923810" eaLnBrk="1" hangingPunct="1">
              <a:defRPr sz="1200" baseline="0">
                <a:solidFill>
                  <a:schemeClr val="tx1"/>
                </a:solidFill>
                <a:latin typeface="Arial" charset="0"/>
                <a:cs typeface="+mn-cs"/>
              </a:defRPr>
            </a:lvl1pPr>
          </a:lstStyle>
          <a:p>
            <a:pPr>
              <a:defRPr/>
            </a:pPr>
            <a:endParaRPr lang="en-US"/>
          </a:p>
        </p:txBody>
      </p:sp>
      <p:sp>
        <p:nvSpPr>
          <p:cNvPr id="189445" name="Rectangle 5"/>
          <p:cNvSpPr>
            <a:spLocks noGrp="1" noChangeArrowheads="1"/>
          </p:cNvSpPr>
          <p:nvPr>
            <p:ph type="sldNum" sz="quarter" idx="3"/>
          </p:nvPr>
        </p:nvSpPr>
        <p:spPr bwMode="auto">
          <a:xfrm>
            <a:off x="3927184" y="8771099"/>
            <a:ext cx="3005448" cy="460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b" anchorCtr="0" compatLnSpc="1">
            <a:prstTxWarp prst="textNoShape">
              <a:avLst/>
            </a:prstTxWarp>
          </a:bodyPr>
          <a:lstStyle>
            <a:lvl1pPr algn="r" defTabSz="920978" eaLnBrk="1" hangingPunct="1">
              <a:defRPr sz="1200" baseline="0">
                <a:solidFill>
                  <a:schemeClr val="tx1"/>
                </a:solidFill>
              </a:defRPr>
            </a:lvl1pPr>
          </a:lstStyle>
          <a:p>
            <a:pPr>
              <a:defRPr/>
            </a:pPr>
            <a:fld id="{142B860D-2281-4575-B5BD-BE3532F0A437}" type="slidenum">
              <a:rPr lang="en-US" altLang="en-US"/>
              <a:pPr>
                <a:defRPr/>
              </a:pPr>
              <a:t>‹#›</a:t>
            </a:fld>
            <a:endParaRPr lang="en-US" altLang="en-US"/>
          </a:p>
        </p:txBody>
      </p:sp>
    </p:spTree>
    <p:extLst>
      <p:ext uri="{BB962C8B-B14F-4D97-AF65-F5344CB8AC3E}">
        <p14:creationId xmlns:p14="http://schemas.microsoft.com/office/powerpoint/2010/main" val="707682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2" y="2"/>
            <a:ext cx="3005448" cy="461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t" anchorCtr="0" compatLnSpc="1">
            <a:prstTxWarp prst="textNoShape">
              <a:avLst/>
            </a:prstTxWarp>
          </a:bodyPr>
          <a:lstStyle>
            <a:lvl1pPr defTabSz="923810" eaLnBrk="1" hangingPunct="1">
              <a:defRPr sz="1200" baseline="0">
                <a:solidFill>
                  <a:schemeClr val="tx1"/>
                </a:solidFill>
                <a:latin typeface="Arial" charset="0"/>
                <a:cs typeface="+mn-cs"/>
              </a:defRPr>
            </a:lvl1pPr>
          </a:lstStyle>
          <a:p>
            <a:pPr>
              <a:defRPr/>
            </a:pPr>
            <a:endParaRPr lang="en-US"/>
          </a:p>
        </p:txBody>
      </p:sp>
      <p:sp>
        <p:nvSpPr>
          <p:cNvPr id="38915" name="Rectangle 3"/>
          <p:cNvSpPr>
            <a:spLocks noGrp="1" noChangeArrowheads="1"/>
          </p:cNvSpPr>
          <p:nvPr>
            <p:ph type="dt" idx="1"/>
          </p:nvPr>
        </p:nvSpPr>
        <p:spPr bwMode="auto">
          <a:xfrm>
            <a:off x="3927184" y="2"/>
            <a:ext cx="3005448" cy="461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t" anchorCtr="0" compatLnSpc="1">
            <a:prstTxWarp prst="textNoShape">
              <a:avLst/>
            </a:prstTxWarp>
          </a:bodyPr>
          <a:lstStyle>
            <a:lvl1pPr algn="r" defTabSz="923810" eaLnBrk="1" hangingPunct="1">
              <a:defRPr sz="1200" baseline="0">
                <a:solidFill>
                  <a:schemeClr val="tx1"/>
                </a:solidFill>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393700" y="695325"/>
            <a:ext cx="6146800" cy="3457575"/>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8917" name="Rectangle 5"/>
          <p:cNvSpPr>
            <a:spLocks noGrp="1" noChangeArrowheads="1"/>
          </p:cNvSpPr>
          <p:nvPr>
            <p:ph type="body" sz="quarter" idx="3"/>
          </p:nvPr>
        </p:nvSpPr>
        <p:spPr bwMode="auto">
          <a:xfrm>
            <a:off x="694048" y="4386345"/>
            <a:ext cx="5546104" cy="41530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2" y="8771099"/>
            <a:ext cx="3005448" cy="460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b" anchorCtr="0" compatLnSpc="1">
            <a:prstTxWarp prst="textNoShape">
              <a:avLst/>
            </a:prstTxWarp>
          </a:bodyPr>
          <a:lstStyle>
            <a:lvl1pPr defTabSz="923810" eaLnBrk="1" hangingPunct="1">
              <a:defRPr sz="1200" baseline="0">
                <a:solidFill>
                  <a:schemeClr val="tx1"/>
                </a:solidFill>
                <a:latin typeface="Arial" charset="0"/>
                <a:cs typeface="+mn-cs"/>
              </a:defRPr>
            </a:lvl1pPr>
          </a:lstStyle>
          <a:p>
            <a:pPr>
              <a:defRPr/>
            </a:pPr>
            <a:endParaRPr lang="en-US"/>
          </a:p>
        </p:txBody>
      </p:sp>
      <p:sp>
        <p:nvSpPr>
          <p:cNvPr id="38919" name="Rectangle 7"/>
          <p:cNvSpPr>
            <a:spLocks noGrp="1" noChangeArrowheads="1"/>
          </p:cNvSpPr>
          <p:nvPr>
            <p:ph type="sldNum" sz="quarter" idx="5"/>
          </p:nvPr>
        </p:nvSpPr>
        <p:spPr bwMode="auto">
          <a:xfrm>
            <a:off x="3927184" y="8771099"/>
            <a:ext cx="3005448" cy="460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64" tIns="46183" rIns="92364" bIns="46183" numCol="1" anchor="b" anchorCtr="0" compatLnSpc="1">
            <a:prstTxWarp prst="textNoShape">
              <a:avLst/>
            </a:prstTxWarp>
          </a:bodyPr>
          <a:lstStyle>
            <a:lvl1pPr algn="r" defTabSz="920978" eaLnBrk="1" hangingPunct="1">
              <a:defRPr sz="1200" baseline="0">
                <a:solidFill>
                  <a:schemeClr val="tx1"/>
                </a:solidFill>
              </a:defRPr>
            </a:lvl1pPr>
          </a:lstStyle>
          <a:p>
            <a:pPr>
              <a:defRPr/>
            </a:pPr>
            <a:fld id="{8C83F57A-C2C0-4982-829B-C6DA9F0ACB3A}" type="slidenum">
              <a:rPr lang="en-US" altLang="en-US"/>
              <a:pPr>
                <a:defRPr/>
              </a:pPr>
              <a:t>‹#›</a:t>
            </a:fld>
            <a:endParaRPr lang="en-US" altLang="en-US"/>
          </a:p>
        </p:txBody>
      </p:sp>
    </p:spTree>
    <p:extLst>
      <p:ext uri="{BB962C8B-B14F-4D97-AF65-F5344CB8AC3E}">
        <p14:creationId xmlns:p14="http://schemas.microsoft.com/office/powerpoint/2010/main" val="22287051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20978">
              <a:spcBef>
                <a:spcPct val="30000"/>
              </a:spcBef>
              <a:defRPr sz="1200">
                <a:solidFill>
                  <a:schemeClr val="tx1"/>
                </a:solidFill>
                <a:latin typeface="Arial" panose="020B0604020202020204" pitchFamily="34" charset="0"/>
              </a:defRPr>
            </a:lvl1pPr>
            <a:lvl2pPr marL="709295" indent="-271712" defTabSz="920978">
              <a:spcBef>
                <a:spcPct val="30000"/>
              </a:spcBef>
              <a:defRPr sz="1200">
                <a:solidFill>
                  <a:schemeClr val="tx1"/>
                </a:solidFill>
                <a:latin typeface="Arial" panose="020B0604020202020204" pitchFamily="34" charset="0"/>
              </a:defRPr>
            </a:lvl2pPr>
            <a:lvl3pPr marL="1091588" indent="-218002" defTabSz="920978">
              <a:spcBef>
                <a:spcPct val="30000"/>
              </a:spcBef>
              <a:defRPr sz="1200">
                <a:solidFill>
                  <a:schemeClr val="tx1"/>
                </a:solidFill>
                <a:latin typeface="Arial" panose="020B0604020202020204" pitchFamily="34" charset="0"/>
              </a:defRPr>
            </a:lvl3pPr>
            <a:lvl4pPr marL="1527591" indent="-218002" defTabSz="920978">
              <a:spcBef>
                <a:spcPct val="30000"/>
              </a:spcBef>
              <a:defRPr sz="1200">
                <a:solidFill>
                  <a:schemeClr val="tx1"/>
                </a:solidFill>
                <a:latin typeface="Arial" panose="020B0604020202020204" pitchFamily="34" charset="0"/>
              </a:defRPr>
            </a:lvl4pPr>
            <a:lvl5pPr marL="1965173" indent="-218002" defTabSz="920978">
              <a:spcBef>
                <a:spcPct val="30000"/>
              </a:spcBef>
              <a:defRPr sz="1200">
                <a:solidFill>
                  <a:schemeClr val="tx1"/>
                </a:solidFill>
                <a:latin typeface="Arial" panose="020B0604020202020204" pitchFamily="34" charset="0"/>
              </a:defRPr>
            </a:lvl5pPr>
            <a:lvl6pPr marL="2420133" indent="-218002" defTabSz="920978" eaLnBrk="0" fontAlgn="base" hangingPunct="0">
              <a:spcBef>
                <a:spcPct val="30000"/>
              </a:spcBef>
              <a:spcAft>
                <a:spcPct val="0"/>
              </a:spcAft>
              <a:defRPr sz="1200">
                <a:solidFill>
                  <a:schemeClr val="tx1"/>
                </a:solidFill>
                <a:latin typeface="Arial" panose="020B0604020202020204" pitchFamily="34" charset="0"/>
              </a:defRPr>
            </a:lvl6pPr>
            <a:lvl7pPr marL="2875093" indent="-218002" defTabSz="920978" eaLnBrk="0" fontAlgn="base" hangingPunct="0">
              <a:spcBef>
                <a:spcPct val="30000"/>
              </a:spcBef>
              <a:spcAft>
                <a:spcPct val="0"/>
              </a:spcAft>
              <a:defRPr sz="1200">
                <a:solidFill>
                  <a:schemeClr val="tx1"/>
                </a:solidFill>
                <a:latin typeface="Arial" panose="020B0604020202020204" pitchFamily="34" charset="0"/>
              </a:defRPr>
            </a:lvl7pPr>
            <a:lvl8pPr marL="3330052" indent="-218002" defTabSz="920978" eaLnBrk="0" fontAlgn="base" hangingPunct="0">
              <a:spcBef>
                <a:spcPct val="30000"/>
              </a:spcBef>
              <a:spcAft>
                <a:spcPct val="0"/>
              </a:spcAft>
              <a:defRPr sz="1200">
                <a:solidFill>
                  <a:schemeClr val="tx1"/>
                </a:solidFill>
                <a:latin typeface="Arial" panose="020B0604020202020204" pitchFamily="34" charset="0"/>
              </a:defRPr>
            </a:lvl8pPr>
            <a:lvl9pPr marL="3785012" indent="-218002" defTabSz="92097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55D684-E301-455F-A963-7E4D23B27224}" type="slidenum">
              <a:rPr lang="en-US" altLang="en-US" smtClean="0"/>
              <a:pPr>
                <a:spcBef>
                  <a:spcPct val="0"/>
                </a:spcBef>
              </a:pPr>
              <a:t>1</a:t>
            </a:fld>
            <a:endParaRPr lang="en-US" altLang="en-US" smtClean="0"/>
          </a:p>
        </p:txBody>
      </p:sp>
      <p:sp>
        <p:nvSpPr>
          <p:cNvPr id="18435" name="Rectangle 2"/>
          <p:cNvSpPr>
            <a:spLocks noGrp="1" noRot="1" noChangeAspect="1" noChangeArrowheads="1" noTextEdit="1"/>
          </p:cNvSpPr>
          <p:nvPr>
            <p:ph type="sldImg"/>
          </p:nvPr>
        </p:nvSpPr>
        <p:spPr>
          <a:xfrm>
            <a:off x="393700" y="695325"/>
            <a:ext cx="6146800" cy="3457575"/>
          </a:xfrm>
          <a:ln/>
        </p:spPr>
      </p:sp>
      <p:sp>
        <p:nvSpPr>
          <p:cNvPr id="1843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80048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Figure 6. (a) Diffraction-limited LSF comparison between ideal (floating point) and quantized to simulate various finite bit-depth detectors. </a:t>
            </a:r>
            <a:r>
              <a:rPr lang="en-US" sz="1200" kern="1200" smtClean="0">
                <a:solidFill>
                  <a:schemeClr val="tx1"/>
                </a:solidFill>
                <a:effectLst/>
                <a:latin typeface="Arial" charset="0"/>
                <a:ea typeface="+mn-ea"/>
                <a:cs typeface="+mn-cs"/>
              </a:rPr>
              <a:t>(b) Family of MTF curves computed from the diffraction-limited LSFs shown in (a).</a:t>
            </a:r>
          </a:p>
          <a:p>
            <a:endParaRPr lang="en-US"/>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13</a:t>
            </a:fld>
            <a:endParaRPr lang="en-US" altLang="en-US"/>
          </a:p>
        </p:txBody>
      </p:sp>
    </p:spTree>
    <p:extLst>
      <p:ext uri="{BB962C8B-B14F-4D97-AF65-F5344CB8AC3E}">
        <p14:creationId xmlns:p14="http://schemas.microsoft.com/office/powerpoint/2010/main" val="3433160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14</a:t>
            </a:fld>
            <a:endParaRPr lang="en-US" altLang="en-US"/>
          </a:p>
        </p:txBody>
      </p:sp>
    </p:spTree>
    <p:extLst>
      <p:ext uri="{BB962C8B-B14F-4D97-AF65-F5344CB8AC3E}">
        <p14:creationId xmlns:p14="http://schemas.microsoft.com/office/powerpoint/2010/main" val="2614423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Figure 5. Measured expansion cloud and mixing cloud droplet size distributions shown along with four theoretical fog model distributions. Note that the range of measured droplet radii is comparable to theoretical models, but measured number concentrations in the expansion cloud are significantly higher (peak of 450 cm</a:t>
            </a:r>
            <a:r>
              <a:rPr lang="en-US" sz="1200" kern="1200" baseline="30000" dirty="0" smtClean="0">
                <a:solidFill>
                  <a:schemeClr val="tx1"/>
                </a:solidFill>
                <a:effectLst/>
                <a:latin typeface="Arial" charset="0"/>
                <a:ea typeface="+mn-ea"/>
                <a:cs typeface="+mn-cs"/>
              </a:rPr>
              <a:t>-3</a:t>
            </a:r>
            <a:r>
              <a:rPr lang="en-US" sz="1200" kern="1200" dirty="0" smtClean="0">
                <a:solidFill>
                  <a:schemeClr val="tx1"/>
                </a:solidFill>
                <a:effectLst/>
                <a:latin typeface="Arial" charset="0"/>
                <a:ea typeface="+mn-ea"/>
                <a:cs typeface="+mn-cs"/>
              </a:rPr>
              <a:t>μm</a:t>
            </a:r>
            <a:r>
              <a:rPr lang="en-US" sz="1200" kern="1200" baseline="30000" dirty="0" smtClean="0">
                <a:solidFill>
                  <a:schemeClr val="tx1"/>
                </a:solidFill>
                <a:effectLst/>
                <a:latin typeface="Arial" charset="0"/>
                <a:ea typeface="+mn-ea"/>
                <a:cs typeface="+mn-cs"/>
              </a:rPr>
              <a:t>-1</a:t>
            </a:r>
            <a:r>
              <a:rPr lang="en-US" sz="1200" kern="1200" dirty="0" smtClean="0">
                <a:solidFill>
                  <a:schemeClr val="tx1"/>
                </a:solidFill>
                <a:effectLst/>
                <a:latin typeface="Arial" charset="0"/>
                <a:ea typeface="+mn-ea"/>
                <a:cs typeface="+mn-cs"/>
              </a:rPr>
              <a:t> vs 25 cm</a:t>
            </a:r>
            <a:r>
              <a:rPr lang="en-US" sz="1200" kern="1200" baseline="30000" dirty="0" smtClean="0">
                <a:solidFill>
                  <a:schemeClr val="tx1"/>
                </a:solidFill>
                <a:effectLst/>
                <a:latin typeface="Arial" charset="0"/>
                <a:ea typeface="+mn-ea"/>
                <a:cs typeface="+mn-cs"/>
              </a:rPr>
              <a:t>-3</a:t>
            </a:r>
            <a:r>
              <a:rPr lang="en-US" sz="1200" kern="1200" dirty="0" smtClean="0">
                <a:solidFill>
                  <a:schemeClr val="tx1"/>
                </a:solidFill>
                <a:effectLst/>
                <a:latin typeface="Arial" charset="0"/>
                <a:ea typeface="+mn-ea"/>
                <a:cs typeface="+mn-cs"/>
              </a:rPr>
              <a:t>μm</a:t>
            </a:r>
            <a:r>
              <a:rPr lang="en-US" sz="1200" kern="1200" baseline="30000" dirty="0" smtClean="0">
                <a:solidFill>
                  <a:schemeClr val="tx1"/>
                </a:solidFill>
                <a:effectLst/>
                <a:latin typeface="Arial" charset="0"/>
                <a:ea typeface="+mn-ea"/>
                <a:cs typeface="+mn-cs"/>
              </a:rPr>
              <a:t>-1</a:t>
            </a:r>
            <a:r>
              <a:rPr lang="en-US" sz="1200" kern="1200" dirty="0" smtClean="0">
                <a:solidFill>
                  <a:schemeClr val="tx1"/>
                </a:solidFill>
                <a:effectLst/>
                <a:latin typeface="Arial" charset="0"/>
                <a:ea typeface="+mn-ea"/>
                <a:cs typeface="+mn-cs"/>
              </a:rPr>
              <a:t> for heavy radiation fog model). This results in a much larger optical depth, </a:t>
            </a:r>
            <a:r>
              <a:rPr lang="en-US" sz="1200" i="1" kern="1200" dirty="0" smtClean="0">
                <a:solidFill>
                  <a:schemeClr val="tx1"/>
                </a:solidFill>
                <a:effectLst/>
                <a:latin typeface="Arial" charset="0"/>
                <a:ea typeface="+mn-ea"/>
                <a:cs typeface="+mn-cs"/>
              </a:rPr>
              <a:t>τ </a:t>
            </a:r>
            <a:r>
              <a:rPr lang="en-US" sz="1200" kern="1200" dirty="0" smtClean="0">
                <a:solidFill>
                  <a:schemeClr val="tx1"/>
                </a:solidFill>
                <a:effectLst/>
                <a:latin typeface="Arial" charset="0"/>
                <a:ea typeface="+mn-ea"/>
                <a:cs typeface="+mn-cs"/>
              </a:rPr>
              <a:t>over the short propagation distance of the chamber. Mixing cloud data supplied by Kamal </a:t>
            </a:r>
            <a:r>
              <a:rPr lang="en-US" sz="1200" kern="1200" dirty="0" err="1" smtClean="0">
                <a:solidFill>
                  <a:schemeClr val="tx1"/>
                </a:solidFill>
                <a:effectLst/>
                <a:latin typeface="Arial" charset="0"/>
                <a:ea typeface="+mn-ea"/>
                <a:cs typeface="+mn-cs"/>
              </a:rPr>
              <a:t>Chandrakar</a:t>
            </a:r>
            <a:r>
              <a:rPr lang="en-US" sz="1200" kern="1200" dirty="0" smtClean="0">
                <a:solidFill>
                  <a:schemeClr val="tx1"/>
                </a:solidFill>
                <a:effectLst/>
                <a:latin typeface="Arial" charset="0"/>
                <a:ea typeface="+mn-ea"/>
                <a:cs typeface="+mn-cs"/>
              </a:rPr>
              <a:t> (MTU).</a:t>
            </a:r>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15</a:t>
            </a:fld>
            <a:endParaRPr lang="en-US" altLang="en-US"/>
          </a:p>
        </p:txBody>
      </p:sp>
    </p:spTree>
    <p:extLst>
      <p:ext uri="{BB962C8B-B14F-4D97-AF65-F5344CB8AC3E}">
        <p14:creationId xmlns:p14="http://schemas.microsoft.com/office/powerpoint/2010/main" val="2745364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r>
              <a:rPr lang="en-US" baseline="0" dirty="0" smtClean="0">
                <a:solidFill>
                  <a:schemeClr val="bg2"/>
                </a:solidFill>
              </a:rPr>
              <a:t>(a) Impact of varying dominant droplet radius on [quantized] aerosol MTF, assuming constant optical depth.   (b) Variations in [quantized] aerosol MTF due to various optical depths, assuming the same dominant droplet radius. </a:t>
            </a:r>
            <a:endParaRPr lang="en-US" baseline="0" dirty="0">
              <a:solidFill>
                <a:schemeClr val="bg2"/>
              </a:solidFill>
            </a:endParaRPr>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16</a:t>
            </a:fld>
            <a:endParaRPr lang="en-US" altLang="en-US"/>
          </a:p>
        </p:txBody>
      </p:sp>
    </p:spTree>
    <p:extLst>
      <p:ext uri="{BB962C8B-B14F-4D97-AF65-F5344CB8AC3E}">
        <p14:creationId xmlns:p14="http://schemas.microsoft.com/office/powerpoint/2010/main" val="234245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17</a:t>
            </a:fld>
            <a:endParaRPr lang="en-US" altLang="en-US"/>
          </a:p>
        </p:txBody>
      </p:sp>
    </p:spTree>
    <p:extLst>
      <p:ext uri="{BB962C8B-B14F-4D97-AF65-F5344CB8AC3E}">
        <p14:creationId xmlns:p14="http://schemas.microsoft.com/office/powerpoint/2010/main" val="4189546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18</a:t>
            </a:fld>
            <a:endParaRPr lang="en-US" altLang="en-US"/>
          </a:p>
        </p:txBody>
      </p:sp>
    </p:spTree>
    <p:extLst>
      <p:ext uri="{BB962C8B-B14F-4D97-AF65-F5344CB8AC3E}">
        <p14:creationId xmlns:p14="http://schemas.microsoft.com/office/powerpoint/2010/main" val="362728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19</a:t>
            </a:fld>
            <a:endParaRPr lang="en-US" altLang="en-US"/>
          </a:p>
        </p:txBody>
      </p:sp>
    </p:spTree>
    <p:extLst>
      <p:ext uri="{BB962C8B-B14F-4D97-AF65-F5344CB8AC3E}">
        <p14:creationId xmlns:p14="http://schemas.microsoft.com/office/powerpoint/2010/main" val="357404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2</a:t>
            </a:fld>
            <a:endParaRPr lang="en-US" altLang="en-US"/>
          </a:p>
        </p:txBody>
      </p:sp>
    </p:spTree>
    <p:extLst>
      <p:ext uri="{BB962C8B-B14F-4D97-AF65-F5344CB8AC3E}">
        <p14:creationId xmlns:p14="http://schemas.microsoft.com/office/powerpoint/2010/main" val="2069399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http://www.scielo.org.za/scielo.php?pid=S0038-23532008000200011&amp;script=sci_arttext</a:t>
            </a:r>
          </a:p>
          <a:p>
            <a:r>
              <a:rPr lang="en-US" dirty="0" smtClean="0"/>
              <a:t>http://www.damianpeach.com/seeing1.htm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http://www.zeiss.com/microscopy/en_de/campus/all-tutorials/basic-microscopy/numerical-aperture-and-image-resolution.html</a:t>
            </a:r>
          </a:p>
          <a:p>
            <a:r>
              <a:rPr lang="en-US" dirty="0" smtClean="0"/>
              <a:t>https://spie.org/x34358.xml</a:t>
            </a:r>
            <a:endParaRPr lang="en-US" dirty="0"/>
          </a:p>
        </p:txBody>
      </p:sp>
      <p:sp>
        <p:nvSpPr>
          <p:cNvPr id="4" name="Slide Number Placeholder 3"/>
          <p:cNvSpPr>
            <a:spLocks noGrp="1"/>
          </p:cNvSpPr>
          <p:nvPr>
            <p:ph type="sldNum" sz="quarter" idx="10"/>
          </p:nvPr>
        </p:nvSpPr>
        <p:spPr/>
        <p:txBody>
          <a:bodyPr/>
          <a:lstStyle/>
          <a:p>
            <a:pPr>
              <a:defRPr/>
            </a:pPr>
            <a:fld id="{81569304-D763-4E8C-85D6-73611EC1BE44}" type="slidenum">
              <a:rPr lang="en-US" smtClean="0"/>
              <a:pPr>
                <a:defRPr/>
              </a:pPr>
              <a:t>3</a:t>
            </a:fld>
            <a:endParaRPr lang="en-US"/>
          </a:p>
        </p:txBody>
      </p:sp>
    </p:spTree>
    <p:extLst>
      <p:ext uri="{BB962C8B-B14F-4D97-AF65-F5344CB8AC3E}">
        <p14:creationId xmlns:p14="http://schemas.microsoft.com/office/powerpoint/2010/main" val="41502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http://www.zeiss.com/microscopy/en_de/campus/all-tutorials/basic-microscopy/numerical-aperture-and-image-resolution.html</a:t>
            </a:r>
          </a:p>
          <a:p>
            <a:r>
              <a:rPr lang="en-US" dirty="0" smtClean="0"/>
              <a:t>http://olympusmicro.com/primer/java/mtf/airydisksize/index.html</a:t>
            </a:r>
            <a:endParaRPr lang="en-US" dirty="0"/>
          </a:p>
        </p:txBody>
      </p:sp>
      <p:sp>
        <p:nvSpPr>
          <p:cNvPr id="4" name="Slide Number Placeholder 3"/>
          <p:cNvSpPr>
            <a:spLocks noGrp="1"/>
          </p:cNvSpPr>
          <p:nvPr>
            <p:ph type="sldNum" sz="quarter" idx="10"/>
          </p:nvPr>
        </p:nvSpPr>
        <p:spPr/>
        <p:txBody>
          <a:bodyPr/>
          <a:lstStyle/>
          <a:p>
            <a:pPr>
              <a:defRPr/>
            </a:pPr>
            <a:fld id="{81569304-D763-4E8C-85D6-73611EC1BE44}" type="slidenum">
              <a:rPr lang="en-US" smtClean="0"/>
              <a:pPr>
                <a:defRPr/>
              </a:pPr>
              <a:t>4</a:t>
            </a:fld>
            <a:endParaRPr lang="en-US"/>
          </a:p>
        </p:txBody>
      </p:sp>
    </p:spTree>
    <p:extLst>
      <p:ext uri="{BB962C8B-B14F-4D97-AF65-F5344CB8AC3E}">
        <p14:creationId xmlns:p14="http://schemas.microsoft.com/office/powerpoint/2010/main" val="416188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r>
              <a:rPr lang="en-US" dirty="0" smtClean="0"/>
              <a:t>Point</a:t>
            </a:r>
            <a:r>
              <a:rPr lang="en-US" baseline="0" dirty="0" smtClean="0"/>
              <a:t> spread function at the image plane is taken as a combination of direct (attenuated, </a:t>
            </a:r>
            <a:r>
              <a:rPr lang="en-US" baseline="0" dirty="0" err="1" smtClean="0"/>
              <a:t>unscattered</a:t>
            </a:r>
            <a:r>
              <a:rPr lang="en-US" baseline="0" dirty="0" smtClean="0"/>
              <a:t>) and diffuse (scattered)</a:t>
            </a:r>
            <a:endParaRPr lang="en-US" sz="1200" i="1" dirty="0" smtClean="0">
              <a:solidFill>
                <a:schemeClr val="bg2">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6</a:t>
            </a:fld>
            <a:endParaRPr lang="en-US" altLang="en-US"/>
          </a:p>
        </p:txBody>
      </p:sp>
    </p:spTree>
    <p:extLst>
      <p:ext uri="{BB962C8B-B14F-4D97-AF65-F5344CB8AC3E}">
        <p14:creationId xmlns:p14="http://schemas.microsoft.com/office/powerpoint/2010/main" val="150432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r>
              <a:rPr lang="en-US" dirty="0" smtClean="0"/>
              <a:t>Optical depth governs height of plateau, falloff is governed</a:t>
            </a:r>
            <a:r>
              <a:rPr lang="en-US" baseline="0" dirty="0" smtClean="0"/>
              <a:t> by aerosol size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dirty="0" smtClean="0">
                <a:solidFill>
                  <a:schemeClr val="bg2">
                    <a:lumMod val="50000"/>
                    <a:lumOff val="50000"/>
                  </a:schemeClr>
                </a:solidFill>
              </a:rPr>
              <a:t>Scattered component </a:t>
            </a:r>
            <a:r>
              <a:rPr lang="en-US" sz="1200" dirty="0" smtClean="0">
                <a:solidFill>
                  <a:schemeClr val="bg2">
                    <a:lumMod val="50000"/>
                    <a:lumOff val="50000"/>
                  </a:schemeClr>
                </a:solidFill>
              </a:rPr>
              <a:t>(bottom)</a:t>
            </a:r>
            <a:r>
              <a:rPr lang="en-US" sz="1200" baseline="0" dirty="0" smtClean="0">
                <a:solidFill>
                  <a:schemeClr val="bg2">
                    <a:lumMod val="50000"/>
                    <a:lumOff val="50000"/>
                  </a:schemeClr>
                </a:solidFill>
              </a:rPr>
              <a:t> </a:t>
            </a:r>
            <a:r>
              <a:rPr lang="en-US" sz="1200" dirty="0" smtClean="0">
                <a:solidFill>
                  <a:schemeClr val="bg2">
                    <a:lumMod val="50000"/>
                    <a:lumOff val="50000"/>
                  </a:schemeClr>
                </a:solidFill>
              </a:rPr>
              <a:t>occurs at </a:t>
            </a:r>
            <a:r>
              <a:rPr lang="en-US" sz="1200" i="1" dirty="0" smtClean="0">
                <a:solidFill>
                  <a:schemeClr val="bg2">
                    <a:lumMod val="50000"/>
                    <a:lumOff val="50000"/>
                  </a:schemeClr>
                </a:solidFill>
              </a:rPr>
              <a:t>lowest spatial frequencies</a:t>
            </a:r>
          </a:p>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8</a:t>
            </a:fld>
            <a:endParaRPr lang="en-US" altLang="en-US"/>
          </a:p>
        </p:txBody>
      </p:sp>
    </p:spTree>
    <p:extLst>
      <p:ext uri="{BB962C8B-B14F-4D97-AF65-F5344CB8AC3E}">
        <p14:creationId xmlns:p14="http://schemas.microsoft.com/office/powerpoint/2010/main" val="355011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Figure 4. (a) Illustration of experimental setup with monochromatic camera, positioned outside cloud chamber near an optical viewport, focused through the expansion cloud on binary knife-edge target located just outside opposite viewport. (b) Representative example of measured control image. (c) Example of knife-edge image taken through expansion cloud, demonstrating attenuation due to aerosol scattering in the visible band.</a:t>
            </a:r>
          </a:p>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10</a:t>
            </a:fld>
            <a:endParaRPr lang="en-US" altLang="en-US"/>
          </a:p>
        </p:txBody>
      </p:sp>
    </p:spTree>
    <p:extLst>
      <p:ext uri="{BB962C8B-B14F-4D97-AF65-F5344CB8AC3E}">
        <p14:creationId xmlns:p14="http://schemas.microsoft.com/office/powerpoint/2010/main" val="69822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Edge Spread Function (described</a:t>
            </a:r>
            <a:r>
              <a:rPr lang="en-US" baseline="0" dirty="0" smtClean="0"/>
              <a:t> by </a:t>
            </a:r>
            <a:r>
              <a:rPr lang="en-US" baseline="0" dirty="0" err="1" smtClean="0"/>
              <a:t>Boreman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11</a:t>
            </a:fld>
            <a:endParaRPr lang="en-US" altLang="en-US"/>
          </a:p>
        </p:txBody>
      </p:sp>
    </p:spTree>
    <p:extLst>
      <p:ext uri="{BB962C8B-B14F-4D97-AF65-F5344CB8AC3E}">
        <p14:creationId xmlns:p14="http://schemas.microsoft.com/office/powerpoint/2010/main" val="334172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5325"/>
            <a:ext cx="6146800" cy="3457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Figure 6. (a) Diffraction-limited LSF comparison between ideal (floating point) and quantized to simulate various finite bit-depth detectors. (b) Family of MTF curves computed from the diffraction-limited LSFs shown in (a).</a:t>
            </a:r>
          </a:p>
          <a:p>
            <a:endParaRPr lang="en-US" dirty="0"/>
          </a:p>
        </p:txBody>
      </p:sp>
      <p:sp>
        <p:nvSpPr>
          <p:cNvPr id="4" name="Slide Number Placeholder 3"/>
          <p:cNvSpPr>
            <a:spLocks noGrp="1"/>
          </p:cNvSpPr>
          <p:nvPr>
            <p:ph type="sldNum" sz="quarter" idx="10"/>
          </p:nvPr>
        </p:nvSpPr>
        <p:spPr/>
        <p:txBody>
          <a:bodyPr/>
          <a:lstStyle/>
          <a:p>
            <a:pPr>
              <a:defRPr/>
            </a:pPr>
            <a:fld id="{8C83F57A-C2C0-4982-829B-C6DA9F0ACB3A}" type="slidenum">
              <a:rPr lang="en-US" altLang="en-US" smtClean="0"/>
              <a:pPr>
                <a:defRPr/>
              </a:pPr>
              <a:t>12</a:t>
            </a:fld>
            <a:endParaRPr lang="en-US" altLang="en-US"/>
          </a:p>
        </p:txBody>
      </p:sp>
    </p:spTree>
    <p:extLst>
      <p:ext uri="{BB962C8B-B14F-4D97-AF65-F5344CB8AC3E}">
        <p14:creationId xmlns:p14="http://schemas.microsoft.com/office/powerpoint/2010/main" val="177666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wo Columns: Text + Im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0" y="0"/>
            <a:ext cx="10972800" cy="1143000"/>
          </a:xfrm>
          <a:prstGeom prst="rect">
            <a:avLst/>
          </a:prstGeom>
        </p:spPr>
        <p:txBody>
          <a:bodyPr rtlCol="0">
            <a:normAutofit/>
          </a:bodyPr>
          <a:lstStyle/>
          <a:p>
            <a:r>
              <a:rPr lang="en-US" smtClean="0"/>
              <a:t>Click to edit Master title style</a:t>
            </a:r>
            <a:endParaRPr lang="en-US"/>
          </a:p>
        </p:txBody>
      </p:sp>
      <p:sp>
        <p:nvSpPr>
          <p:cNvPr id="3" name="Text Placeholder 2"/>
          <p:cNvSpPr>
            <a:spLocks noGrp="1"/>
          </p:cNvSpPr>
          <p:nvPr>
            <p:ph type="body" sz="quarter" idx="11"/>
          </p:nvPr>
        </p:nvSpPr>
        <p:spPr>
          <a:xfrm>
            <a:off x="304800" y="1219200"/>
            <a:ext cx="59944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icture Placeholder 4"/>
          <p:cNvSpPr>
            <a:spLocks noGrp="1"/>
          </p:cNvSpPr>
          <p:nvPr>
            <p:ph type="pic" sz="quarter" idx="12"/>
          </p:nvPr>
        </p:nvSpPr>
        <p:spPr>
          <a:xfrm>
            <a:off x="6604000" y="1219200"/>
            <a:ext cx="5283200" cy="5029200"/>
          </a:xfrm>
        </p:spPr>
        <p:txBody>
          <a:bodyPr rtlCol="0">
            <a:normAutofit/>
          </a:bodyPr>
          <a:lstStyle/>
          <a:p>
            <a:pPr lvl="0"/>
            <a:r>
              <a:rPr lang="en-US" noProof="0" smtClean="0"/>
              <a:t>Click icon to add picture</a:t>
            </a:r>
            <a:endParaRPr lang="en-US" noProof="0"/>
          </a:p>
        </p:txBody>
      </p:sp>
      <p:sp>
        <p:nvSpPr>
          <p:cNvPr id="6" name="Slide Number Placeholder 3"/>
          <p:cNvSpPr>
            <a:spLocks noGrp="1"/>
          </p:cNvSpPr>
          <p:nvPr>
            <p:ph type="sldNum" sz="quarter" idx="13"/>
          </p:nvPr>
        </p:nvSpPr>
        <p:spPr/>
        <p:txBody>
          <a:bodyPr/>
          <a:lstStyle>
            <a:lvl1pPr>
              <a:defRPr/>
            </a:lvl1pPr>
          </a:lstStyle>
          <a:p>
            <a:pPr>
              <a:defRPr/>
            </a:pPr>
            <a:fld id="{0E08D1C7-AB4F-42F6-8A55-7F5736B83612}" type="slidenum">
              <a:rPr lang="en-US" altLang="en-US"/>
              <a:pPr>
                <a:defRPr/>
              </a:pPr>
              <a:t>‹#›</a:t>
            </a:fld>
            <a:endParaRPr lang="en-US" altLang="en-US"/>
          </a:p>
        </p:txBody>
      </p:sp>
    </p:spTree>
    <p:extLst>
      <p:ext uri="{BB962C8B-B14F-4D97-AF65-F5344CB8AC3E}">
        <p14:creationId xmlns:p14="http://schemas.microsoft.com/office/powerpoint/2010/main" val="401823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640239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98693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1234753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404996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428463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804253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3655467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839532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914401"/>
            <a:ext cx="11582400" cy="2362200"/>
          </a:xfrm>
        </p:spPr>
        <p:txBody>
          <a:bodyPr/>
          <a:lstStyle>
            <a:lvl1pPr>
              <a:defRPr>
                <a:solidFill>
                  <a:schemeClr val="bg2"/>
                </a:solidFill>
                <a:latin typeface="Calibri" panose="020F0502020204030204" pitchFamily="34" charset="0"/>
              </a:defRPr>
            </a:lvl1pPr>
            <a:lvl2pPr>
              <a:defRPr>
                <a:solidFill>
                  <a:schemeClr val="tx2">
                    <a:lumMod val="50000"/>
                  </a:schemeClr>
                </a:solidFill>
                <a:latin typeface="Calibri" panose="020F0502020204030204" pitchFamily="34" charset="0"/>
              </a:defRPr>
            </a:lvl2pPr>
            <a:lvl3pPr>
              <a:buClrTx/>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101600" y="6477000"/>
            <a:ext cx="1117600" cy="323850"/>
          </a:xfrm>
        </p:spPr>
        <p:txBody>
          <a:bodyPr/>
          <a:lstStyle>
            <a:lvl1pPr algn="l">
              <a:defRPr>
                <a:solidFill>
                  <a:schemeClr val="tx2">
                    <a:lumMod val="25000"/>
                  </a:schemeClr>
                </a:solidFill>
              </a:defRPr>
            </a:lvl1pPr>
          </a:lstStyle>
          <a:p>
            <a:pPr>
              <a:defRPr/>
            </a:pPr>
            <a:fld id="{33674AD2-397D-4041-832D-68C5ABF2EC8A}" type="slidenum">
              <a:rPr lang="en-US" altLang="en-US" smtClean="0"/>
              <a:pPr>
                <a:defRPr/>
              </a:pPr>
              <a:t>‹#›</a:t>
            </a:fld>
            <a:endParaRPr lang="en-US" altLang="en-US" dirty="0"/>
          </a:p>
        </p:txBody>
      </p:sp>
      <p:sp>
        <p:nvSpPr>
          <p:cNvPr id="21" name="Rectangle 20"/>
          <p:cNvSpPr/>
          <p:nvPr userDrawn="1"/>
        </p:nvSpPr>
        <p:spPr bwMode="auto">
          <a:xfrm>
            <a:off x="0" y="1643"/>
            <a:ext cx="12192000" cy="862730"/>
          </a:xfrm>
          <a:prstGeom prst="rect">
            <a:avLst/>
          </a:prstGeom>
          <a:solidFill>
            <a:schemeClr val="bg2"/>
          </a:solidFill>
          <a:ln>
            <a:noFill/>
          </a:ln>
          <a:effectLst/>
          <a:extLst/>
        </p:spPr>
        <p:txBody>
          <a:bodyPr vert="horz" wrap="square" lIns="91440" tIns="45720" rIns="91440" bIns="45720" numCol="1" rtlCol="0" anchor="t"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sp>
        <p:nvSpPr>
          <p:cNvPr id="23" name="Title 1"/>
          <p:cNvSpPr txBox="1">
            <a:spLocks/>
          </p:cNvSpPr>
          <p:nvPr userDrawn="1"/>
        </p:nvSpPr>
        <p:spPr bwMode="auto">
          <a:xfrm>
            <a:off x="1219200" y="5867"/>
            <a:ext cx="10769600" cy="858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endParaRPr lang="en-US" sz="3600" kern="0" baseline="0" dirty="0"/>
          </a:p>
        </p:txBody>
      </p:sp>
      <p:cxnSp>
        <p:nvCxnSpPr>
          <p:cNvPr id="24" name="Straight Connector 23"/>
          <p:cNvCxnSpPr/>
          <p:nvPr userDrawn="1"/>
        </p:nvCxnSpPr>
        <p:spPr bwMode="auto">
          <a:xfrm>
            <a:off x="0" y="853441"/>
            <a:ext cx="12192000" cy="0"/>
          </a:xfrm>
          <a:prstGeom prst="line">
            <a:avLst/>
          </a:prstGeom>
          <a:noFill/>
          <a:ln w="25400" cap="flat" cmpd="sng" algn="ctr">
            <a:solidFill>
              <a:srgbClr val="FFC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a:spLocks noGrp="1"/>
          </p:cNvSpPr>
          <p:nvPr>
            <p:ph type="title"/>
          </p:nvPr>
        </p:nvSpPr>
        <p:spPr>
          <a:xfrm>
            <a:off x="1117600" y="76201"/>
            <a:ext cx="10972800" cy="788173"/>
          </a:xfrm>
        </p:spPr>
        <p:txBody>
          <a:bodyPr anchor="b"/>
          <a:lstStyle>
            <a:lvl1pPr>
              <a:defRPr>
                <a:solidFill>
                  <a:schemeClr val="tx1"/>
                </a:solidFill>
                <a:latin typeface="Calibri" panose="020F0502020204030204" pitchFamily="34" charset="0"/>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a:stretch>
            <a:fillRect/>
          </a:stretch>
        </p:blipFill>
        <p:spPr>
          <a:xfrm>
            <a:off x="10711624" y="6331206"/>
            <a:ext cx="1404176" cy="469647"/>
          </a:xfrm>
          <a:prstGeom prst="rect">
            <a:avLst/>
          </a:prstGeom>
        </p:spPr>
      </p:pic>
      <p:pic>
        <p:nvPicPr>
          <p:cNvPr id="10" name="Picture 9"/>
          <p:cNvPicPr>
            <a:picLocks noChangeAspect="1"/>
          </p:cNvPicPr>
          <p:nvPr userDrawn="1"/>
        </p:nvPicPr>
        <p:blipFill>
          <a:blip r:embed="rId3">
            <a:clrChange>
              <a:clrFrom>
                <a:srgbClr val="FFFFFF"/>
              </a:clrFrom>
              <a:clrTo>
                <a:srgbClr val="FFFFFF">
                  <a:alpha val="0"/>
                </a:srgbClr>
              </a:clrTo>
            </a:clrChange>
          </a:blip>
          <a:stretch>
            <a:fillRect/>
          </a:stretch>
        </p:blipFill>
        <p:spPr>
          <a:xfrm>
            <a:off x="45157" y="46212"/>
            <a:ext cx="626650" cy="778383"/>
          </a:xfrm>
          <a:prstGeom prst="rect">
            <a:avLst/>
          </a:prstGeom>
        </p:spPr>
      </p:pic>
    </p:spTree>
    <p:extLst>
      <p:ext uri="{BB962C8B-B14F-4D97-AF65-F5344CB8AC3E}">
        <p14:creationId xmlns:p14="http://schemas.microsoft.com/office/powerpoint/2010/main" val="5078330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914401"/>
            <a:ext cx="11582400" cy="2362200"/>
          </a:xfrm>
        </p:spPr>
        <p:txBody>
          <a:bodyPr/>
          <a:lstStyle>
            <a:lvl1pPr>
              <a:defRPr>
                <a:solidFill>
                  <a:schemeClr val="bg2"/>
                </a:solidFill>
                <a:latin typeface="Calibri" panose="020F0502020204030204" pitchFamily="34" charset="0"/>
              </a:defRPr>
            </a:lvl1pPr>
            <a:lvl2pPr>
              <a:defRPr>
                <a:solidFill>
                  <a:schemeClr val="tx2">
                    <a:lumMod val="50000"/>
                  </a:schemeClr>
                </a:solidFill>
                <a:latin typeface="Calibri" panose="020F0502020204030204" pitchFamily="34" charset="0"/>
              </a:defRPr>
            </a:lvl2pPr>
            <a:lvl3pPr>
              <a:buClrTx/>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101600" y="6477000"/>
            <a:ext cx="1117600" cy="323850"/>
          </a:xfrm>
        </p:spPr>
        <p:txBody>
          <a:bodyPr/>
          <a:lstStyle>
            <a:lvl1pPr algn="l">
              <a:defRPr>
                <a:solidFill>
                  <a:schemeClr val="tx2">
                    <a:lumMod val="25000"/>
                  </a:schemeClr>
                </a:solidFill>
              </a:defRPr>
            </a:lvl1pPr>
          </a:lstStyle>
          <a:p>
            <a:pPr>
              <a:defRPr/>
            </a:pPr>
            <a:fld id="{33674AD2-397D-4041-832D-68C5ABF2EC8A}" type="slidenum">
              <a:rPr lang="en-US" altLang="en-US" smtClean="0"/>
              <a:pPr>
                <a:defRPr/>
              </a:pPr>
              <a:t>‹#›</a:t>
            </a:fld>
            <a:endParaRPr lang="en-US" alt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8314"/>
          <a:stretch/>
        </p:blipFill>
        <p:spPr>
          <a:xfrm>
            <a:off x="10058400" y="6477003"/>
            <a:ext cx="2032000" cy="309691"/>
          </a:xfrm>
          <a:prstGeom prst="rect">
            <a:avLst/>
          </a:prstGeom>
        </p:spPr>
      </p:pic>
      <p:sp>
        <p:nvSpPr>
          <p:cNvPr id="21" name="Rectangle 20"/>
          <p:cNvSpPr/>
          <p:nvPr userDrawn="1"/>
        </p:nvSpPr>
        <p:spPr bwMode="auto">
          <a:xfrm>
            <a:off x="0" y="1643"/>
            <a:ext cx="12192000" cy="862730"/>
          </a:xfrm>
          <a:prstGeom prst="rect">
            <a:avLst/>
          </a:prstGeom>
          <a:solidFill>
            <a:srgbClr val="404040"/>
          </a:solidFill>
          <a:ln>
            <a:noFill/>
          </a:ln>
          <a:effectLst/>
          <a:extLst/>
        </p:spPr>
        <p:txBody>
          <a:bodyPr vert="horz" wrap="square" lIns="91440" tIns="45720" rIns="91440" bIns="45720" numCol="1" rtlCol="0" anchor="t"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pic>
        <p:nvPicPr>
          <p:cNvPr id="22" name="Picture 21"/>
          <p:cNvPicPr>
            <a:picLocks noChangeAspect="1"/>
          </p:cNvPicPr>
          <p:nvPr userDrawn="1"/>
        </p:nvPicPr>
        <p:blipFill rotWithShape="1">
          <a:blip r:embed="rId3" cstate="print">
            <a:clrChange>
              <a:clrFrom>
                <a:srgbClr val="404040"/>
              </a:clrFrom>
              <a:clrTo>
                <a:srgbClr val="404040">
                  <a:alpha val="0"/>
                </a:srgbClr>
              </a:clrTo>
            </a:clrChange>
            <a:extLst>
              <a:ext uri="{28A0092B-C50C-407E-A947-70E740481C1C}">
                <a14:useLocalDpi xmlns:a14="http://schemas.microsoft.com/office/drawing/2010/main" val="0"/>
              </a:ext>
            </a:extLst>
          </a:blip>
          <a:srcRect l="32500" t="16667" r="30000" b="21111"/>
          <a:stretch/>
        </p:blipFill>
        <p:spPr>
          <a:xfrm>
            <a:off x="2" y="3"/>
            <a:ext cx="1219201" cy="853441"/>
          </a:xfrm>
          <a:prstGeom prst="rect">
            <a:avLst/>
          </a:prstGeom>
        </p:spPr>
      </p:pic>
      <p:sp>
        <p:nvSpPr>
          <p:cNvPr id="23" name="Title 1"/>
          <p:cNvSpPr txBox="1">
            <a:spLocks/>
          </p:cNvSpPr>
          <p:nvPr userDrawn="1"/>
        </p:nvSpPr>
        <p:spPr bwMode="auto">
          <a:xfrm>
            <a:off x="1219200" y="5867"/>
            <a:ext cx="10769600" cy="858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endParaRPr lang="en-US" sz="3600" kern="0" baseline="0" dirty="0"/>
          </a:p>
        </p:txBody>
      </p:sp>
      <p:cxnSp>
        <p:nvCxnSpPr>
          <p:cNvPr id="24" name="Straight Connector 23"/>
          <p:cNvCxnSpPr/>
          <p:nvPr userDrawn="1"/>
        </p:nvCxnSpPr>
        <p:spPr bwMode="auto">
          <a:xfrm>
            <a:off x="0" y="853441"/>
            <a:ext cx="12192000" cy="0"/>
          </a:xfrm>
          <a:prstGeom prst="line">
            <a:avLst/>
          </a:prstGeom>
          <a:noFill/>
          <a:ln w="25400" cap="flat" cmpd="sng" algn="ctr">
            <a:solidFill>
              <a:srgbClr val="870607"/>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itle 1"/>
          <p:cNvSpPr>
            <a:spLocks noGrp="1"/>
          </p:cNvSpPr>
          <p:nvPr>
            <p:ph type="title"/>
          </p:nvPr>
        </p:nvSpPr>
        <p:spPr>
          <a:xfrm>
            <a:off x="1219197" y="76201"/>
            <a:ext cx="10871203" cy="788173"/>
          </a:xfrm>
        </p:spPr>
        <p:txBody>
          <a:bodyPr anchor="b"/>
          <a:lstStyle>
            <a:lvl1pPr>
              <a:defRPr>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2820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s: Text +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0" y="0"/>
            <a:ext cx="10972800" cy="1143000"/>
          </a:xfrm>
          <a:prstGeom prst="rect">
            <a:avLst/>
          </a:prstGeom>
        </p:spPr>
        <p:txBody>
          <a:bodyPr rtlCol="0">
            <a:normAutofit/>
          </a:bodyPr>
          <a:lstStyle/>
          <a:p>
            <a:r>
              <a:rPr lang="en-US" smtClean="0"/>
              <a:t>Click to edit Master title style</a:t>
            </a:r>
            <a:endParaRPr lang="en-US"/>
          </a:p>
        </p:txBody>
      </p:sp>
      <p:sp>
        <p:nvSpPr>
          <p:cNvPr id="3" name="Text Placeholder 2"/>
          <p:cNvSpPr>
            <a:spLocks noGrp="1"/>
          </p:cNvSpPr>
          <p:nvPr>
            <p:ph type="body" sz="quarter" idx="11"/>
          </p:nvPr>
        </p:nvSpPr>
        <p:spPr>
          <a:xfrm>
            <a:off x="304800" y="1219200"/>
            <a:ext cx="5689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2"/>
          <p:cNvSpPr>
            <a:spLocks noGrp="1"/>
          </p:cNvSpPr>
          <p:nvPr>
            <p:ph type="body" sz="quarter" idx="12"/>
          </p:nvPr>
        </p:nvSpPr>
        <p:spPr>
          <a:xfrm>
            <a:off x="6225309" y="1219200"/>
            <a:ext cx="5661891" cy="5105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3"/>
          </p:nvPr>
        </p:nvSpPr>
        <p:spPr/>
        <p:txBody>
          <a:bodyPr/>
          <a:lstStyle>
            <a:lvl1pPr>
              <a:defRPr/>
            </a:lvl1pPr>
          </a:lstStyle>
          <a:p>
            <a:pPr>
              <a:defRPr/>
            </a:pPr>
            <a:fld id="{D8443F3F-4CC7-4FED-9FC4-515D3895B8E8}" type="slidenum">
              <a:rPr lang="en-US" altLang="en-US"/>
              <a:pPr>
                <a:defRPr/>
              </a:pPr>
              <a:t>‹#›</a:t>
            </a:fld>
            <a:endParaRPr lang="en-US" altLang="en-US"/>
          </a:p>
        </p:txBody>
      </p:sp>
    </p:spTree>
    <p:extLst>
      <p:ext uri="{BB962C8B-B14F-4D97-AF65-F5344CB8AC3E}">
        <p14:creationId xmlns:p14="http://schemas.microsoft.com/office/powerpoint/2010/main" val="3917004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95400"/>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95400"/>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8AFFC504-F011-4CDA-92DD-95065BCD1F6B}" type="slidenum">
              <a:rPr lang="en-US" altLang="en-US"/>
              <a:pPr>
                <a:defRPr/>
              </a:pPr>
              <a:t>‹#›</a:t>
            </a:fld>
            <a:endParaRPr lang="en-US" altLang="en-US"/>
          </a:p>
        </p:txBody>
      </p:sp>
    </p:spTree>
    <p:extLst>
      <p:ext uri="{BB962C8B-B14F-4D97-AF65-F5344CB8AC3E}">
        <p14:creationId xmlns:p14="http://schemas.microsoft.com/office/powerpoint/2010/main" val="289945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04800" y="0"/>
            <a:ext cx="10972800" cy="1143000"/>
          </a:xfrm>
          <a:prstGeom prst="rect">
            <a:avLst/>
          </a:prstGeom>
        </p:spPr>
        <p:txBody>
          <a:bodyPr rtlCol="0">
            <a:normAutofit/>
          </a:bodyPr>
          <a:lstStyle/>
          <a:p>
            <a:r>
              <a:rPr lang="en-US" smtClean="0"/>
              <a:t>Click to edit Master title style</a:t>
            </a:r>
            <a:endParaRPr lang="en-US"/>
          </a:p>
        </p:txBody>
      </p:sp>
      <p:sp>
        <p:nvSpPr>
          <p:cNvPr id="3" name="Text Placeholder 2"/>
          <p:cNvSpPr>
            <a:spLocks noGrp="1"/>
          </p:cNvSpPr>
          <p:nvPr>
            <p:ph type="body" sz="quarter" idx="11"/>
          </p:nvPr>
        </p:nvSpPr>
        <p:spPr>
          <a:xfrm>
            <a:off x="304800" y="1219200"/>
            <a:ext cx="11480800" cy="5029200"/>
          </a:xfrm>
        </p:spPr>
        <p:txBody>
          <a:bodyPr/>
          <a:lstStyle>
            <a:lvl3pPr marL="1005840">
              <a:defRPr/>
            </a:lvl3pPr>
            <a:lvl4pPr marL="1371600">
              <a:defRPr baseline="0">
                <a:solidFill>
                  <a:srgbClr val="003399"/>
                </a:solidFill>
              </a:defRPr>
            </a:lvl4pPr>
            <a:lvl5pPr marL="18288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946E68CD-BA29-4C99-833F-4E141FD41785}" type="slidenum">
              <a:rPr lang="en-US" altLang="en-US"/>
              <a:pPr>
                <a:defRPr/>
              </a:pPr>
              <a:t>‹#›</a:t>
            </a:fld>
            <a:endParaRPr lang="en-US" altLang="en-US"/>
          </a:p>
        </p:txBody>
      </p:sp>
    </p:spTree>
    <p:extLst>
      <p:ext uri="{BB962C8B-B14F-4D97-AF65-F5344CB8AC3E}">
        <p14:creationId xmlns:p14="http://schemas.microsoft.com/office/powerpoint/2010/main" val="192233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7718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30504582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
        <p:nvSpPr>
          <p:cNvPr id="3" name="Rectangle 2"/>
          <p:cNvSpPr/>
          <p:nvPr userDrawn="1"/>
        </p:nvSpPr>
        <p:spPr bwMode="auto">
          <a:xfrm>
            <a:off x="0" y="564933"/>
            <a:ext cx="12192000" cy="297517"/>
          </a:xfrm>
          <a:prstGeom prst="rect">
            <a:avLst/>
          </a:prstGeom>
          <a:solidFill>
            <a:srgbClr val="5959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1"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sp>
        <p:nvSpPr>
          <p:cNvPr id="5" name="Rectangle 4"/>
          <p:cNvSpPr/>
          <p:nvPr userDrawn="1"/>
        </p:nvSpPr>
        <p:spPr bwMode="auto">
          <a:xfrm>
            <a:off x="7007" y="3"/>
            <a:ext cx="12192000" cy="297517"/>
          </a:xfrm>
          <a:prstGeom prst="rect">
            <a:avLst/>
          </a:prstGeom>
          <a:solidFill>
            <a:srgbClr val="5959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1"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pic>
        <p:nvPicPr>
          <p:cNvPr id="7" name="Picture 6"/>
          <p:cNvPicPr>
            <a:picLocks noChangeAspect="1"/>
          </p:cNvPicPr>
          <p:nvPr userDrawn="1"/>
        </p:nvPicPr>
        <p:blipFill rotWithShape="1">
          <a:blip r:embed="rId3"/>
          <a:srcRect b="48112"/>
          <a:stretch/>
        </p:blipFill>
        <p:spPr>
          <a:xfrm>
            <a:off x="3251200" y="156021"/>
            <a:ext cx="3852192" cy="1748979"/>
          </a:xfrm>
          <a:prstGeom prst="rect">
            <a:avLst/>
          </a:prstGeom>
          <a:ln>
            <a:noFill/>
          </a:ln>
          <a:effectLst>
            <a:softEdge rad="112500"/>
          </a:effectLst>
        </p:spPr>
      </p:pic>
      <p:pic>
        <p:nvPicPr>
          <p:cNvPr id="8" name="Picture 7"/>
          <p:cNvPicPr>
            <a:picLocks noChangeAspect="1"/>
          </p:cNvPicPr>
          <p:nvPr userDrawn="1"/>
        </p:nvPicPr>
        <p:blipFill rotWithShape="1">
          <a:blip r:embed="rId3"/>
          <a:srcRect l="8866" t="53772" r="13999"/>
          <a:stretch/>
        </p:blipFill>
        <p:spPr>
          <a:xfrm>
            <a:off x="4417549" y="1842164"/>
            <a:ext cx="4043279" cy="2120239"/>
          </a:xfrm>
          <a:prstGeom prst="rect">
            <a:avLst/>
          </a:prstGeom>
          <a:ln>
            <a:noFill/>
          </a:ln>
          <a:effectLst>
            <a:softEdge rad="112500"/>
          </a:effectLst>
        </p:spPr>
      </p:pic>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415" t="34444" r="36056" b="36099"/>
          <a:stretch/>
        </p:blipFill>
        <p:spPr>
          <a:xfrm>
            <a:off x="8331200" y="76200"/>
            <a:ext cx="3860800" cy="1893891"/>
          </a:xfrm>
          <a:prstGeom prst="rect">
            <a:avLst/>
          </a:prstGeom>
          <a:ln>
            <a:noFill/>
          </a:ln>
          <a:effectLst>
            <a:softEdge rad="112500"/>
          </a:effectLst>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11122" t="5271" r="18869" b="30407"/>
          <a:stretch/>
        </p:blipFill>
        <p:spPr>
          <a:xfrm>
            <a:off x="101600" y="150991"/>
            <a:ext cx="3194296" cy="1754011"/>
          </a:xfrm>
          <a:prstGeom prst="rect">
            <a:avLst/>
          </a:prstGeom>
          <a:ln>
            <a:noFill/>
          </a:ln>
          <a:effectLst>
            <a:softEdge rad="112500"/>
          </a:effectLst>
        </p:spPr>
      </p:pic>
      <p:pic>
        <p:nvPicPr>
          <p:cNvPr id="14" name="Picture 13"/>
          <p:cNvPicPr>
            <a:picLocks noChangeAspect="1"/>
          </p:cNvPicPr>
          <p:nvPr userDrawn="1"/>
        </p:nvPicPr>
        <p:blipFill rotWithShape="1">
          <a:blip r:embed="rId6">
            <a:extLst>
              <a:ext uri="{28A0092B-C50C-407E-A947-70E740481C1C}">
                <a14:useLocalDpi xmlns:a14="http://schemas.microsoft.com/office/drawing/2010/main" val="0"/>
              </a:ext>
            </a:extLst>
          </a:blip>
          <a:srcRect l="7125" t="10169" r="9404" b="28746"/>
          <a:stretch/>
        </p:blipFill>
        <p:spPr>
          <a:xfrm>
            <a:off x="21022" y="1896189"/>
            <a:ext cx="4477407" cy="2088546"/>
          </a:xfrm>
          <a:prstGeom prst="rect">
            <a:avLst/>
          </a:prstGeom>
          <a:ln>
            <a:noFill/>
          </a:ln>
          <a:effectLst>
            <a:softEdge rad="112500"/>
          </a:effectLst>
        </p:spPr>
      </p:pic>
      <p:pic>
        <p:nvPicPr>
          <p:cNvPr id="18" name="Picture 17"/>
          <p:cNvPicPr>
            <a:picLocks noChangeAspect="1"/>
          </p:cNvPicPr>
          <p:nvPr userDrawn="1"/>
        </p:nvPicPr>
        <p:blipFill rotWithShape="1">
          <a:blip r:embed="rId7"/>
          <a:srcRect l="7677" t="5635" r="4582" b="4203"/>
          <a:stretch/>
        </p:blipFill>
        <p:spPr>
          <a:xfrm>
            <a:off x="8331202" y="1804553"/>
            <a:ext cx="3863385" cy="2147588"/>
          </a:xfrm>
          <a:prstGeom prst="rect">
            <a:avLst/>
          </a:prstGeom>
          <a:ln>
            <a:noFill/>
          </a:ln>
          <a:effectLst>
            <a:softEdge rad="112500"/>
          </a:effectLst>
        </p:spPr>
      </p:pic>
      <p:pic>
        <p:nvPicPr>
          <p:cNvPr id="15" name="Picture 14"/>
          <p:cNvPicPr>
            <a:picLocks noChangeAspect="1"/>
          </p:cNvPicPr>
          <p:nvPr userDrawn="1"/>
        </p:nvPicPr>
        <p:blipFill rotWithShape="1">
          <a:blip r:embed="rId8">
            <a:extLst>
              <a:ext uri="{28A0092B-C50C-407E-A947-70E740481C1C}">
                <a14:useLocalDpi xmlns:a14="http://schemas.microsoft.com/office/drawing/2010/main" val="0"/>
              </a:ext>
            </a:extLst>
          </a:blip>
          <a:srcRect l="33966" t="7703" r="53402" b="64073"/>
          <a:stretch/>
        </p:blipFill>
        <p:spPr>
          <a:xfrm>
            <a:off x="7038427" y="117190"/>
            <a:ext cx="1422400" cy="1787810"/>
          </a:xfrm>
          <a:prstGeom prst="rect">
            <a:avLst/>
          </a:prstGeom>
          <a:ln>
            <a:noFill/>
          </a:ln>
          <a:effectLst>
            <a:softEdge rad="112500"/>
          </a:effectLst>
        </p:spPr>
      </p:pic>
    </p:spTree>
    <p:extLst>
      <p:ext uri="{BB962C8B-B14F-4D97-AF65-F5344CB8AC3E}">
        <p14:creationId xmlns:p14="http://schemas.microsoft.com/office/powerpoint/2010/main" val="5094781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 name="Rectangle 19"/>
          <p:cNvSpPr/>
          <p:nvPr userDrawn="1"/>
        </p:nvSpPr>
        <p:spPr bwMode="auto">
          <a:xfrm>
            <a:off x="0" y="2373390"/>
            <a:ext cx="12192000" cy="1893810"/>
          </a:xfrm>
          <a:prstGeom prst="rect">
            <a:avLst/>
          </a:prstGeom>
          <a:solidFill>
            <a:schemeClr val="bg2"/>
          </a:solidFill>
          <a:ln w="9525" cap="flat" cmpd="sng" algn="ctr">
            <a:noFill/>
            <a:prstDash val="solid"/>
            <a:round/>
            <a:headEnd type="none" w="med" len="med"/>
            <a:tailEnd type="none" w="med" len="med"/>
          </a:ln>
          <a:effectLst/>
          <a:extLst/>
        </p:spPr>
        <p:txBody>
          <a:bodyPr vert="horz" wrap="square" lIns="91440" tIns="45720" rIns="91440" bIns="45720" numCol="1" rtlCol="0" anchor="t"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sp>
        <p:nvSpPr>
          <p:cNvPr id="19" name="Rectangle 18"/>
          <p:cNvSpPr/>
          <p:nvPr userDrawn="1"/>
        </p:nvSpPr>
        <p:spPr bwMode="auto">
          <a:xfrm>
            <a:off x="0" y="4256010"/>
            <a:ext cx="12192000" cy="260199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sp>
        <p:nvSpPr>
          <p:cNvPr id="5" name="Rectangle 4"/>
          <p:cNvSpPr/>
          <p:nvPr userDrawn="1"/>
        </p:nvSpPr>
        <p:spPr bwMode="auto">
          <a:xfrm>
            <a:off x="0" y="-4590"/>
            <a:ext cx="12192000" cy="237138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solidFill>
                  <a:schemeClr val="bg2"/>
                </a:solidFill>
                <a:latin typeface="Calibri" panose="020F050202020403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2">
                    <a:lumMod val="50000"/>
                  </a:schemeClr>
                </a:solidFill>
                <a:latin typeface="Calibri" panose="020F0502020204030204" pitchFamily="34" charset="0"/>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dirty="0" smtClean="0"/>
              <a:t>Click to edit Master text styles</a:t>
            </a:r>
          </a:p>
        </p:txBody>
      </p:sp>
      <p:pic>
        <p:nvPicPr>
          <p:cNvPr id="16" name="Picture 15"/>
          <p:cNvPicPr>
            <a:picLocks/>
          </p:cNvPicPr>
          <p:nvPr userDrawn="1"/>
        </p:nvPicPr>
        <p:blipFill>
          <a:blip r:embed="rId3">
            <a:clrChange>
              <a:clrFrom>
                <a:srgbClr val="FFFFFF"/>
              </a:clrFrom>
              <a:clrTo>
                <a:srgbClr val="FFFFFF">
                  <a:alpha val="0"/>
                </a:srgbClr>
              </a:clrTo>
            </a:clrChange>
          </a:blip>
          <a:stretch>
            <a:fillRect/>
          </a:stretch>
        </p:blipFill>
        <p:spPr>
          <a:xfrm>
            <a:off x="203202" y="2519190"/>
            <a:ext cx="1322927" cy="1627766"/>
          </a:xfrm>
          <a:prstGeom prst="rect">
            <a:avLst/>
          </a:prstGeom>
        </p:spPr>
      </p:pic>
      <p:pic>
        <p:nvPicPr>
          <p:cNvPr id="6" name="Picture 5"/>
          <p:cNvPicPr>
            <a:picLocks noChangeAspect="1"/>
          </p:cNvPicPr>
          <p:nvPr userDrawn="1"/>
        </p:nvPicPr>
        <p:blipFill rotWithShape="1">
          <a:blip r:embed="rId4"/>
          <a:srcRect t="11341" b="9227"/>
          <a:stretch/>
        </p:blipFill>
        <p:spPr>
          <a:xfrm>
            <a:off x="685800" y="647704"/>
            <a:ext cx="2743200" cy="1066792"/>
          </a:xfrm>
          <a:prstGeom prst="rect">
            <a:avLst/>
          </a:prstGeom>
        </p:spPr>
      </p:pic>
    </p:spTree>
    <p:extLst>
      <p:ext uri="{BB962C8B-B14F-4D97-AF65-F5344CB8AC3E}">
        <p14:creationId xmlns:p14="http://schemas.microsoft.com/office/powerpoint/2010/main" val="26729786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3656818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0" y="5105400"/>
            <a:ext cx="7315200" cy="914400"/>
          </a:xfrm>
          <a:prstGeom prst="rect">
            <a:avLst/>
          </a:prstGeom>
        </p:spPr>
        <p:txBody>
          <a:bodyPr/>
          <a:lstStyle>
            <a:lvl1pPr>
              <a:lnSpc>
                <a:spcPts val="3700"/>
              </a:lnSpc>
              <a:defRPr b="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03200" y="6019800"/>
            <a:ext cx="7315200" cy="533400"/>
          </a:xfrm>
          <a:prstGeom prst="rect">
            <a:avLst/>
          </a:prstGeom>
        </p:spPr>
        <p:txBody>
          <a:bodyPr>
            <a:normAutofit/>
          </a:bodyPr>
          <a:lstStyle>
            <a:lvl1pPr marL="0" indent="0">
              <a:buFontTx/>
              <a:buNone/>
              <a:defRPr sz="2800">
                <a:solidFill>
                  <a:schemeClr val="tx1">
                    <a:lumMod val="75000"/>
                  </a:schemeClr>
                </a:solidFill>
              </a:defRPr>
            </a:lvl1pPr>
            <a:lvl2pPr marL="365760" indent="0">
              <a:buFontTx/>
              <a:buNone/>
              <a:defRPr>
                <a:solidFill>
                  <a:schemeClr val="tx1">
                    <a:lumMod val="75000"/>
                  </a:schemeClr>
                </a:solidFill>
              </a:defRPr>
            </a:lvl2pPr>
            <a:lvl3pPr marL="777240" indent="0">
              <a:buFontTx/>
              <a:buNone/>
              <a:defRPr>
                <a:solidFill>
                  <a:schemeClr val="tx1">
                    <a:lumMod val="75000"/>
                  </a:schemeClr>
                </a:solidFill>
              </a:defRPr>
            </a:lvl3pPr>
            <a:lvl4pPr marL="1143000" indent="0">
              <a:buFontTx/>
              <a:buNone/>
              <a:defRPr>
                <a:solidFill>
                  <a:schemeClr val="tx1">
                    <a:lumMod val="75000"/>
                  </a:schemeClr>
                </a:solidFill>
              </a:defRPr>
            </a:lvl4pPr>
            <a:lvl5pPr marL="1543050" indent="0">
              <a:buFontTx/>
              <a:buNone/>
              <a:defRPr>
                <a:solidFill>
                  <a:schemeClr val="tx1">
                    <a:lumMod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4906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7213600" y="6457950"/>
            <a:ext cx="1117600" cy="323850"/>
          </a:xfrm>
          <a:prstGeom prst="rect">
            <a:avLst/>
          </a:prstGeom>
        </p:spPr>
        <p:txBody>
          <a:bodyPr vert="horz" wrap="square" lIns="91440" tIns="45720" rIns="91440" bIns="45720" numCol="1" anchor="t" anchorCtr="0" compatLnSpc="1">
            <a:prstTxWarp prst="textNoShape">
              <a:avLst/>
            </a:prstTxWarp>
          </a:bodyPr>
          <a:lstStyle>
            <a:lvl1pPr algn="r">
              <a:defRPr>
                <a:solidFill>
                  <a:schemeClr val="bg2"/>
                </a:solidFill>
              </a:defRPr>
            </a:lvl1pPr>
          </a:lstStyle>
          <a:p>
            <a:pPr>
              <a:defRPr/>
            </a:pPr>
            <a:fld id="{F810A215-5021-4F5A-BD72-34C88DCE61DB}" type="slidenum">
              <a:rPr lang="en-US" altLang="en-US"/>
              <a:pPr>
                <a:defRPr/>
              </a:pPr>
              <a:t>‹#›</a:t>
            </a:fld>
            <a:endParaRPr lang="en-US" altLang="en-US"/>
          </a:p>
        </p:txBody>
      </p:sp>
      <p:sp>
        <p:nvSpPr>
          <p:cNvPr id="1027" name="Title Placeholder 1"/>
          <p:cNvSpPr>
            <a:spLocks noGrp="1"/>
          </p:cNvSpPr>
          <p:nvPr>
            <p:ph type="title"/>
          </p:nvPr>
        </p:nvSpPr>
        <p:spPr bwMode="auto">
          <a:xfrm>
            <a:off x="304800" y="0"/>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304800" y="1295400"/>
            <a:ext cx="11582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9" r:id="rId4"/>
    <p:sldLayoutId id="2147483950" r:id="rId5"/>
    <p:sldLayoutId id="2147483963" r:id="rId6"/>
    <p:sldLayoutId id="2147483965"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47" r:id="rId18"/>
    <p:sldLayoutId id="2147483964" r:id="rId19"/>
    <p:sldLayoutId id="2147483948" r:id="rId20"/>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lr>
          <a:srgbClr val="7F7F7F"/>
        </a:buClr>
        <a:buSzPct val="85000"/>
        <a:buFont typeface="Wingdings 3" panose="05040102010807070707" pitchFamily="18" charset="2"/>
        <a:buChar char="Æ"/>
        <a:defRPr sz="3200">
          <a:solidFill>
            <a:srgbClr val="3366FF"/>
          </a:solidFill>
          <a:latin typeface="+mn-lt"/>
          <a:ea typeface="+mn-ea"/>
          <a:cs typeface="+mn-cs"/>
        </a:defRPr>
      </a:lvl1pPr>
      <a:lvl2pPr marL="639763" indent="-273050" algn="l" rtl="0" eaLnBrk="0" fontAlgn="base" hangingPunct="0">
        <a:spcBef>
          <a:spcPct val="20000"/>
        </a:spcBef>
        <a:spcAft>
          <a:spcPct val="0"/>
        </a:spcAft>
        <a:buClr>
          <a:srgbClr val="A6A6A6"/>
        </a:buClr>
        <a:buSzPct val="85000"/>
        <a:buFont typeface="Wingdings 3" panose="05040102010807070707" pitchFamily="18" charset="2"/>
        <a:buChar char="}"/>
        <a:defRPr sz="2800">
          <a:solidFill>
            <a:srgbClr val="002060"/>
          </a:solidFill>
          <a:latin typeface="+mn-lt"/>
        </a:defRPr>
      </a:lvl2pPr>
      <a:lvl3pPr marL="1004888" indent="-228600" algn="l" rtl="0" eaLnBrk="0" fontAlgn="base" hangingPunct="0">
        <a:spcBef>
          <a:spcPct val="20000"/>
        </a:spcBef>
        <a:spcAft>
          <a:spcPct val="0"/>
        </a:spcAft>
        <a:buClr>
          <a:srgbClr val="002060"/>
        </a:buClr>
        <a:buSzPct val="125000"/>
        <a:buFont typeface="Arial" panose="020B0604020202020204" pitchFamily="34" charset="0"/>
        <a:buChar char="▪"/>
        <a:defRPr sz="2400">
          <a:solidFill>
            <a:srgbClr val="7F7F7F"/>
          </a:solidFill>
          <a:latin typeface="+mn-lt"/>
        </a:defRPr>
      </a:lvl3pPr>
      <a:lvl4pPr marL="1371600" indent="-228600" algn="l" rtl="0" eaLnBrk="0" fontAlgn="base" hangingPunct="0">
        <a:spcBef>
          <a:spcPct val="20000"/>
        </a:spcBef>
        <a:spcAft>
          <a:spcPct val="0"/>
        </a:spcAft>
        <a:buClr>
          <a:srgbClr val="A6A6A6"/>
        </a:buClr>
        <a:buSzPct val="100000"/>
        <a:buFont typeface="Arial" panose="020B0604020202020204" pitchFamily="34" charset="0"/>
        <a:buChar char="•"/>
        <a:defRPr sz="2000">
          <a:solidFill>
            <a:srgbClr val="003399"/>
          </a:solidFill>
          <a:latin typeface="+mn-lt"/>
        </a:defRPr>
      </a:lvl4pPr>
      <a:lvl5pPr marL="1828800" indent="-285750" algn="l" rtl="0" eaLnBrk="0" fontAlgn="base" hangingPunct="0">
        <a:spcBef>
          <a:spcPct val="20000"/>
        </a:spcBef>
        <a:spcAft>
          <a:spcPct val="0"/>
        </a:spcAft>
        <a:buClr>
          <a:srgbClr val="000099"/>
        </a:buClr>
        <a:buSzPct val="70000"/>
        <a:buFont typeface="Wingdings 2" panose="05020102010507070707" pitchFamily="18" charset="2"/>
        <a:buChar char=""/>
        <a:defRPr>
          <a:solidFill>
            <a:srgbClr val="7F7F7F"/>
          </a:solidFill>
          <a:latin typeface="+mn-lt"/>
        </a:defRPr>
      </a:lvl5pPr>
      <a:lvl6pPr marL="2514600" indent="-228600" algn="l" rtl="0" eaLnBrk="1" fontAlgn="base" hangingPunct="1">
        <a:spcBef>
          <a:spcPct val="20000"/>
        </a:spcBef>
        <a:spcAft>
          <a:spcPct val="0"/>
        </a:spcAft>
        <a:buClr>
          <a:srgbClr val="0000FF"/>
        </a:buClr>
        <a:buSzPct val="70000"/>
        <a:buFont typeface="Wingdings" pitchFamily="2" charset="2"/>
        <a:defRPr>
          <a:solidFill>
            <a:srgbClr val="000099"/>
          </a:solidFill>
          <a:latin typeface="+mn-lt"/>
        </a:defRPr>
      </a:lvl6pPr>
      <a:lvl7pPr marL="2971800" indent="-228600" algn="l" rtl="0" eaLnBrk="1" fontAlgn="base" hangingPunct="1">
        <a:spcBef>
          <a:spcPct val="20000"/>
        </a:spcBef>
        <a:spcAft>
          <a:spcPct val="0"/>
        </a:spcAft>
        <a:buClr>
          <a:srgbClr val="0000FF"/>
        </a:buClr>
        <a:buSzPct val="70000"/>
        <a:buFont typeface="Wingdings" pitchFamily="2" charset="2"/>
        <a:defRPr>
          <a:solidFill>
            <a:srgbClr val="000099"/>
          </a:solidFill>
          <a:latin typeface="+mn-lt"/>
        </a:defRPr>
      </a:lvl7pPr>
      <a:lvl8pPr marL="3429000" indent="-228600" algn="l" rtl="0" eaLnBrk="1" fontAlgn="base" hangingPunct="1">
        <a:spcBef>
          <a:spcPct val="20000"/>
        </a:spcBef>
        <a:spcAft>
          <a:spcPct val="0"/>
        </a:spcAft>
        <a:buClr>
          <a:srgbClr val="0000FF"/>
        </a:buClr>
        <a:buSzPct val="70000"/>
        <a:buFont typeface="Wingdings" pitchFamily="2" charset="2"/>
        <a:defRPr>
          <a:solidFill>
            <a:srgbClr val="000099"/>
          </a:solidFill>
          <a:latin typeface="+mn-lt"/>
        </a:defRPr>
      </a:lvl8pPr>
      <a:lvl9pPr marL="3886200" indent="-228600" algn="l" rtl="0" eaLnBrk="1" fontAlgn="base" hangingPunct="1">
        <a:spcBef>
          <a:spcPct val="20000"/>
        </a:spcBef>
        <a:spcAft>
          <a:spcPct val="0"/>
        </a:spcAft>
        <a:buClr>
          <a:srgbClr val="0000FF"/>
        </a:buClr>
        <a:buSzPct val="70000"/>
        <a:buFont typeface="Wingdings" pitchFamily="2" charset="2"/>
        <a:defRPr>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20.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13"/>
          <p:cNvSpPr>
            <a:spLocks noGrp="1" noChangeArrowheads="1"/>
          </p:cNvSpPr>
          <p:nvPr>
            <p:ph type="title"/>
          </p:nvPr>
        </p:nvSpPr>
        <p:spPr>
          <a:xfrm>
            <a:off x="527713" y="4422340"/>
            <a:ext cx="7848600" cy="990600"/>
          </a:xfrm>
        </p:spPr>
        <p:txBody>
          <a:bodyPr>
            <a:noAutofit/>
          </a:bodyPr>
          <a:lstStyle/>
          <a:p>
            <a:pPr eaLnBrk="1" hangingPunct="1">
              <a:lnSpc>
                <a:spcPct val="100000"/>
              </a:lnSpc>
              <a:defRPr/>
            </a:pPr>
            <a:r>
              <a:rPr lang="en-US" sz="2400" dirty="0" smtClean="0">
                <a:latin typeface="Calibri Light" panose="020F0302020204030204" pitchFamily="34" charset="0"/>
              </a:rPr>
              <a:t>Corey D. </a:t>
            </a:r>
            <a:r>
              <a:rPr lang="en-US" sz="2400" dirty="0" err="1" smtClean="0">
                <a:latin typeface="Calibri Light" panose="020F0302020204030204" pitchFamily="34" charset="0"/>
              </a:rPr>
              <a:t>Packard,</a:t>
            </a:r>
            <a:r>
              <a:rPr lang="en-US" sz="2400" baseline="30000" dirty="0" err="1" smtClean="0">
                <a:latin typeface="Calibri Light" panose="020F0302020204030204" pitchFamily="34" charset="0"/>
              </a:rPr>
              <a:t>a,b</a:t>
            </a:r>
            <a:r>
              <a:rPr lang="en-US" sz="2400" baseline="30000" dirty="0" smtClean="0">
                <a:latin typeface="Calibri Light" panose="020F0302020204030204" pitchFamily="34" charset="0"/>
              </a:rPr>
              <a:t>,*</a:t>
            </a:r>
            <a:r>
              <a:rPr lang="en-US" sz="2400" dirty="0" smtClean="0">
                <a:latin typeface="Calibri Light" panose="020F0302020204030204" pitchFamily="34" charset="0"/>
              </a:rPr>
              <a:t> Raymond </a:t>
            </a:r>
            <a:r>
              <a:rPr lang="en-US" sz="2400" dirty="0">
                <a:latin typeface="Calibri Light" panose="020F0302020204030204" pitchFamily="34" charset="0"/>
              </a:rPr>
              <a:t>A. </a:t>
            </a:r>
            <a:r>
              <a:rPr lang="en-US" sz="2400" dirty="0" err="1" smtClean="0">
                <a:latin typeface="Calibri Light" panose="020F0302020204030204" pitchFamily="34" charset="0"/>
              </a:rPr>
              <a:t>Shaw,</a:t>
            </a:r>
            <a:r>
              <a:rPr lang="en-US" sz="2400" baseline="30000" dirty="0" err="1" smtClean="0">
                <a:latin typeface="Calibri Light" panose="020F0302020204030204" pitchFamily="34" charset="0"/>
              </a:rPr>
              <a:t>b</a:t>
            </a:r>
            <a:r>
              <a:rPr lang="en-US" sz="2400" dirty="0" smtClean="0">
                <a:latin typeface="Calibri Light" panose="020F0302020204030204" pitchFamily="34" charset="0"/>
              </a:rPr>
              <a:t> Will H. </a:t>
            </a:r>
            <a:r>
              <a:rPr lang="en-US" sz="2400" dirty="0" err="1" smtClean="0">
                <a:latin typeface="Calibri Light" panose="020F0302020204030204" pitchFamily="34" charset="0"/>
              </a:rPr>
              <a:t>Cantrell,</a:t>
            </a:r>
            <a:r>
              <a:rPr lang="en-US" sz="2400" baseline="30000" dirty="0" err="1" smtClean="0">
                <a:latin typeface="Calibri Light" panose="020F0302020204030204" pitchFamily="34" charset="0"/>
              </a:rPr>
              <a:t>b</a:t>
            </a:r>
            <a:r>
              <a:rPr lang="en-US" sz="2400" dirty="0" smtClean="0">
                <a:latin typeface="Calibri Light" panose="020F0302020204030204" pitchFamily="34" charset="0"/>
              </a:rPr>
              <a:t> Greg M. </a:t>
            </a:r>
            <a:r>
              <a:rPr lang="en-US" sz="2400" dirty="0" err="1" smtClean="0">
                <a:latin typeface="Calibri Light" panose="020F0302020204030204" pitchFamily="34" charset="0"/>
              </a:rPr>
              <a:t>Kinney,</a:t>
            </a:r>
            <a:r>
              <a:rPr lang="en-US" sz="2400" baseline="30000" dirty="0" err="1" smtClean="0">
                <a:latin typeface="Calibri Light" panose="020F0302020204030204" pitchFamily="34" charset="0"/>
              </a:rPr>
              <a:t>b</a:t>
            </a:r>
            <a:r>
              <a:rPr lang="en-US" sz="2400" dirty="0" smtClean="0">
                <a:latin typeface="Calibri Light" panose="020F0302020204030204" pitchFamily="34" charset="0"/>
              </a:rPr>
              <a:t> Michael C. </a:t>
            </a:r>
            <a:r>
              <a:rPr lang="en-US" sz="2400" dirty="0" err="1" smtClean="0">
                <a:latin typeface="Calibri Light" panose="020F0302020204030204" pitchFamily="34" charset="0"/>
              </a:rPr>
              <a:t>Roggemann,</a:t>
            </a:r>
            <a:r>
              <a:rPr lang="en-US" sz="2400" baseline="30000" dirty="0" err="1" smtClean="0">
                <a:latin typeface="Calibri Light" panose="020F0302020204030204" pitchFamily="34" charset="0"/>
              </a:rPr>
              <a:t>c</a:t>
            </a:r>
            <a:r>
              <a:rPr lang="en-US" sz="2400" dirty="0" smtClean="0">
                <a:latin typeface="Calibri Light" panose="020F0302020204030204" pitchFamily="34" charset="0"/>
              </a:rPr>
              <a:t> John R. </a:t>
            </a:r>
            <a:r>
              <a:rPr lang="en-US" sz="2400" dirty="0" err="1" smtClean="0">
                <a:latin typeface="Calibri Light" panose="020F0302020204030204" pitchFamily="34" charset="0"/>
              </a:rPr>
              <a:t>Valenzuela</a:t>
            </a:r>
            <a:r>
              <a:rPr lang="en-US" sz="2400" baseline="30000" dirty="0" err="1" smtClean="0">
                <a:latin typeface="Calibri Light" panose="020F0302020204030204" pitchFamily="34" charset="0"/>
              </a:rPr>
              <a:t>d</a:t>
            </a:r>
            <a:endParaRPr lang="en-US" sz="2400" dirty="0">
              <a:latin typeface="Calibri Light" panose="020F0302020204030204" pitchFamily="34" charset="0"/>
            </a:endParaRPr>
          </a:p>
        </p:txBody>
      </p:sp>
      <p:sp>
        <p:nvSpPr>
          <p:cNvPr id="17411" name="Text Placeholder 1"/>
          <p:cNvSpPr>
            <a:spLocks noGrp="1"/>
          </p:cNvSpPr>
          <p:nvPr>
            <p:ph type="body" sz="quarter" idx="10"/>
          </p:nvPr>
        </p:nvSpPr>
        <p:spPr>
          <a:xfrm>
            <a:off x="4351219" y="457200"/>
            <a:ext cx="3489562" cy="1449497"/>
          </a:xfrm>
          <a:ln w="50800" cmpd="thickThin">
            <a:solidFill>
              <a:schemeClr val="bg2"/>
            </a:solidFill>
          </a:ln>
        </p:spPr>
        <p:txBody>
          <a:bodyPr>
            <a:noAutofit/>
          </a:bodyPr>
          <a:lstStyle/>
          <a:p>
            <a:pPr algn="ctr" eaLnBrk="1" hangingPunct="1"/>
            <a:r>
              <a:rPr lang="en-US" altLang="en-US" sz="2000" b="1" i="1" dirty="0">
                <a:solidFill>
                  <a:schemeClr val="bg2"/>
                </a:solidFill>
              </a:rPr>
              <a:t>ATM-MIRS </a:t>
            </a:r>
            <a:r>
              <a:rPr lang="en-US" altLang="en-US" sz="2000" b="1" i="1" dirty="0" smtClean="0">
                <a:solidFill>
                  <a:schemeClr val="bg2"/>
                </a:solidFill>
              </a:rPr>
              <a:t>Meeting</a:t>
            </a:r>
          </a:p>
          <a:p>
            <a:pPr algn="ctr" eaLnBrk="1" hangingPunct="1"/>
            <a:r>
              <a:rPr lang="en-US" altLang="en-US" sz="1800" i="1" dirty="0" smtClean="0">
                <a:solidFill>
                  <a:schemeClr val="bg2"/>
                </a:solidFill>
              </a:rPr>
              <a:t>Atmospheric </a:t>
            </a:r>
            <a:r>
              <a:rPr lang="en-US" altLang="en-US" sz="1800" i="1" dirty="0">
                <a:solidFill>
                  <a:schemeClr val="bg2"/>
                </a:solidFill>
              </a:rPr>
              <a:t>Transmission </a:t>
            </a:r>
            <a:r>
              <a:rPr lang="en-US" altLang="en-US" sz="1800" i="1" dirty="0" smtClean="0">
                <a:solidFill>
                  <a:schemeClr val="bg2"/>
                </a:solidFill>
              </a:rPr>
              <a:t>Models</a:t>
            </a:r>
          </a:p>
          <a:p>
            <a:pPr algn="ctr" eaLnBrk="1" hangingPunct="1"/>
            <a:r>
              <a:rPr lang="en-US" altLang="en-US" sz="1800" i="1" dirty="0" smtClean="0">
                <a:solidFill>
                  <a:schemeClr val="bg2"/>
                </a:solidFill>
              </a:rPr>
              <a:t>Modeling </a:t>
            </a:r>
            <a:r>
              <a:rPr lang="en-US" altLang="en-US" sz="1800" i="1" dirty="0">
                <a:solidFill>
                  <a:schemeClr val="bg2"/>
                </a:solidFill>
              </a:rPr>
              <a:t>in Remote Sensing </a:t>
            </a:r>
            <a:endParaRPr lang="en-US" altLang="en-US" sz="1800" i="1" dirty="0" smtClean="0">
              <a:solidFill>
                <a:schemeClr val="bg2"/>
              </a:solidFill>
            </a:endParaRPr>
          </a:p>
          <a:p>
            <a:pPr algn="ctr" eaLnBrk="1" hangingPunct="1"/>
            <a:r>
              <a:rPr lang="en-US" altLang="en-US" sz="2000" i="1" dirty="0" smtClean="0">
                <a:solidFill>
                  <a:schemeClr val="bg2"/>
                </a:solidFill>
              </a:rPr>
              <a:t>June 4, 2018</a:t>
            </a:r>
            <a:endParaRPr lang="en-US" altLang="en-US" sz="2000" i="1" dirty="0">
              <a:solidFill>
                <a:schemeClr val="bg2"/>
              </a:solidFill>
            </a:endParaRPr>
          </a:p>
        </p:txBody>
      </p:sp>
      <p:sp>
        <p:nvSpPr>
          <p:cNvPr id="4" name="Rectangle 13"/>
          <p:cNvSpPr txBox="1">
            <a:spLocks noChangeArrowheads="1"/>
          </p:cNvSpPr>
          <p:nvPr/>
        </p:nvSpPr>
        <p:spPr bwMode="auto">
          <a:xfrm>
            <a:off x="2196152" y="2362200"/>
            <a:ext cx="862424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ts val="3700"/>
              </a:lnSpc>
              <a:spcBef>
                <a:spcPct val="0"/>
              </a:spcBef>
              <a:spcAft>
                <a:spcPct val="0"/>
              </a:spcAft>
              <a:defRPr sz="3600" b="0">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pPr algn="ctr" eaLnBrk="1" hangingPunct="1">
              <a:lnSpc>
                <a:spcPct val="100000"/>
              </a:lnSpc>
              <a:spcAft>
                <a:spcPts val="0"/>
              </a:spcAft>
              <a:defRPr/>
            </a:pPr>
            <a:r>
              <a:rPr lang="en-US" b="1" kern="0" baseline="0" dirty="0">
                <a:solidFill>
                  <a:schemeClr val="tx1"/>
                </a:solidFill>
              </a:rPr>
              <a:t>Measuring the detector-observed impact of optical blurring due to aerosols in a laboratory cloud </a:t>
            </a:r>
            <a:r>
              <a:rPr lang="en-US" b="1" kern="0" baseline="0" dirty="0" smtClean="0">
                <a:solidFill>
                  <a:schemeClr val="tx1"/>
                </a:solidFill>
              </a:rPr>
              <a:t>chamber</a:t>
            </a:r>
            <a:endParaRPr lang="en-US" b="1" kern="0" baseline="0" dirty="0">
              <a:solidFill>
                <a:schemeClr val="tx1"/>
              </a:solidFill>
            </a:endParaRPr>
          </a:p>
        </p:txBody>
      </p:sp>
      <p:sp>
        <p:nvSpPr>
          <p:cNvPr id="6" name="Rectangle 13"/>
          <p:cNvSpPr txBox="1">
            <a:spLocks noChangeArrowheads="1"/>
          </p:cNvSpPr>
          <p:nvPr/>
        </p:nvSpPr>
        <p:spPr bwMode="auto">
          <a:xfrm>
            <a:off x="527713" y="5520450"/>
            <a:ext cx="8229600" cy="1145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ts val="3700"/>
              </a:lnSpc>
              <a:spcBef>
                <a:spcPct val="0"/>
              </a:spcBef>
              <a:spcAft>
                <a:spcPct val="0"/>
              </a:spcAft>
              <a:defRPr sz="3600" b="0">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pPr eaLnBrk="1" hangingPunct="1">
              <a:lnSpc>
                <a:spcPct val="100000"/>
              </a:lnSpc>
              <a:defRPr/>
            </a:pPr>
            <a:r>
              <a:rPr lang="en-US" sz="1600" kern="0" baseline="30000" dirty="0">
                <a:latin typeface="Calibri Light" panose="020F0302020204030204" pitchFamily="34" charset="0"/>
              </a:rPr>
              <a:t>a</a:t>
            </a:r>
            <a:r>
              <a:rPr lang="en-US" sz="1600" kern="0" baseline="0" dirty="0">
                <a:latin typeface="Calibri Light" panose="020F0302020204030204" pitchFamily="34" charset="0"/>
              </a:rPr>
              <a:t> </a:t>
            </a:r>
            <a:r>
              <a:rPr lang="en-US" sz="1600" kern="0" baseline="0" dirty="0" smtClean="0">
                <a:latin typeface="Calibri Light" panose="020F0302020204030204" pitchFamily="34" charset="0"/>
              </a:rPr>
              <a:t>ThermoAnalytics</a:t>
            </a:r>
            <a:r>
              <a:rPr lang="en-US" sz="1600" kern="0" baseline="0" dirty="0">
                <a:latin typeface="Calibri Light" panose="020F0302020204030204" pitchFamily="34" charset="0"/>
              </a:rPr>
              <a:t>, Inc., 23440 Airpark Blvd., Calumet, MI 49913, USA</a:t>
            </a:r>
          </a:p>
          <a:p>
            <a:pPr eaLnBrk="1" hangingPunct="1">
              <a:lnSpc>
                <a:spcPct val="100000"/>
              </a:lnSpc>
              <a:defRPr/>
            </a:pPr>
            <a:r>
              <a:rPr lang="en-US" sz="1600" kern="0" baseline="30000" dirty="0">
                <a:latin typeface="Calibri Light" panose="020F0302020204030204" pitchFamily="34" charset="0"/>
              </a:rPr>
              <a:t>b</a:t>
            </a:r>
            <a:r>
              <a:rPr lang="en-US" sz="1600" kern="0" baseline="0" dirty="0">
                <a:latin typeface="Calibri Light" panose="020F0302020204030204" pitchFamily="34" charset="0"/>
              </a:rPr>
              <a:t> </a:t>
            </a:r>
            <a:r>
              <a:rPr lang="en-US" sz="1600" kern="0" baseline="0" dirty="0" smtClean="0">
                <a:latin typeface="Calibri Light" panose="020F0302020204030204" pitchFamily="34" charset="0"/>
              </a:rPr>
              <a:t>Department </a:t>
            </a:r>
            <a:r>
              <a:rPr lang="en-US" sz="1600" kern="0" baseline="0" dirty="0">
                <a:latin typeface="Calibri Light" panose="020F0302020204030204" pitchFamily="34" charset="0"/>
              </a:rPr>
              <a:t>of Physics and Atmospheric Sciences Program, Michigan Technological University</a:t>
            </a:r>
          </a:p>
          <a:p>
            <a:pPr eaLnBrk="1" hangingPunct="1">
              <a:lnSpc>
                <a:spcPct val="100000"/>
              </a:lnSpc>
              <a:defRPr/>
            </a:pPr>
            <a:r>
              <a:rPr lang="en-US" sz="1600" kern="0" baseline="30000" dirty="0">
                <a:latin typeface="Calibri Light" panose="020F0302020204030204" pitchFamily="34" charset="0"/>
              </a:rPr>
              <a:t>c</a:t>
            </a:r>
            <a:r>
              <a:rPr lang="en-US" sz="1600" kern="0" baseline="0" dirty="0">
                <a:latin typeface="Calibri Light" panose="020F0302020204030204" pitchFamily="34" charset="0"/>
              </a:rPr>
              <a:t> </a:t>
            </a:r>
            <a:r>
              <a:rPr lang="en-US" sz="1600" kern="0" baseline="0" dirty="0" smtClean="0">
                <a:latin typeface="Calibri Light" panose="020F0302020204030204" pitchFamily="34" charset="0"/>
              </a:rPr>
              <a:t>Department </a:t>
            </a:r>
            <a:r>
              <a:rPr lang="en-US" sz="1600" kern="0" baseline="0" dirty="0">
                <a:latin typeface="Calibri Light" panose="020F0302020204030204" pitchFamily="34" charset="0"/>
              </a:rPr>
              <a:t>of Electrical and Computer Engineering, Michigan Technological University</a:t>
            </a:r>
          </a:p>
          <a:p>
            <a:pPr eaLnBrk="1" hangingPunct="1">
              <a:lnSpc>
                <a:spcPct val="100000"/>
              </a:lnSpc>
              <a:defRPr/>
            </a:pPr>
            <a:r>
              <a:rPr lang="en-US" sz="1600" kern="0" baseline="30000" dirty="0" err="1">
                <a:latin typeface="Calibri Light" panose="020F0302020204030204" pitchFamily="34" charset="0"/>
              </a:rPr>
              <a:t>b,c</a:t>
            </a:r>
            <a:r>
              <a:rPr lang="en-US" sz="1600" kern="0" baseline="0" dirty="0">
                <a:latin typeface="Calibri Light" panose="020F0302020204030204" pitchFamily="34" charset="0"/>
              </a:rPr>
              <a:t> </a:t>
            </a:r>
            <a:r>
              <a:rPr lang="en-US" sz="1600" kern="0" baseline="0" dirty="0" smtClean="0">
                <a:latin typeface="Calibri Light" panose="020F0302020204030204" pitchFamily="34" charset="0"/>
              </a:rPr>
              <a:t>1400 </a:t>
            </a:r>
            <a:r>
              <a:rPr lang="en-US" sz="1600" kern="0" baseline="0" dirty="0">
                <a:latin typeface="Calibri Light" panose="020F0302020204030204" pitchFamily="34" charset="0"/>
              </a:rPr>
              <a:t>Townsend Drive, Houghton, MI 49931, USA</a:t>
            </a:r>
          </a:p>
          <a:p>
            <a:pPr eaLnBrk="1" hangingPunct="1">
              <a:lnSpc>
                <a:spcPct val="100000"/>
              </a:lnSpc>
              <a:defRPr/>
            </a:pPr>
            <a:r>
              <a:rPr lang="en-US" sz="1600" kern="0" baseline="30000" dirty="0">
                <a:latin typeface="Calibri Light" panose="020F0302020204030204" pitchFamily="34" charset="0"/>
              </a:rPr>
              <a:t>d</a:t>
            </a:r>
            <a:r>
              <a:rPr lang="en-US" sz="1600" kern="0" baseline="0" dirty="0">
                <a:latin typeface="Calibri Light" panose="020F0302020204030204" pitchFamily="34" charset="0"/>
              </a:rPr>
              <a:t> </a:t>
            </a:r>
            <a:r>
              <a:rPr lang="en-US" sz="1600" kern="0" baseline="0" dirty="0" smtClean="0">
                <a:latin typeface="Calibri Light" panose="020F0302020204030204" pitchFamily="34" charset="0"/>
              </a:rPr>
              <a:t>Integrity </a:t>
            </a:r>
            <a:r>
              <a:rPr lang="en-US" sz="1600" kern="0" baseline="0" dirty="0">
                <a:latin typeface="Calibri Light" panose="020F0302020204030204" pitchFamily="34" charset="0"/>
              </a:rPr>
              <a:t>Applications, Inc., 15020 Conference Center Drive Suite 100, Chantilly, VA 20151, USA</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576"/>
          <a:stretch/>
        </p:blipFill>
        <p:spPr>
          <a:xfrm>
            <a:off x="8555891" y="409431"/>
            <a:ext cx="3392038" cy="3523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2089" y="990600"/>
            <a:ext cx="1067604" cy="1064551"/>
          </a:xfrm>
          <a:prstGeom prst="rect">
            <a:avLst/>
          </a:prstGeom>
        </p:spPr>
      </p:pic>
      <p:pic>
        <p:nvPicPr>
          <p:cNvPr id="12" name="Picture 11"/>
          <p:cNvPicPr>
            <a:picLocks noChangeAspect="1"/>
          </p:cNvPicPr>
          <p:nvPr/>
        </p:nvPicPr>
        <p:blipFill>
          <a:blip r:embed="rId5"/>
          <a:stretch>
            <a:fillRect/>
          </a:stretch>
        </p:blipFill>
        <p:spPr>
          <a:xfrm>
            <a:off x="9220200" y="4594074"/>
            <a:ext cx="2606438" cy="19580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00200" y="5257800"/>
            <a:ext cx="8534400" cy="1516320"/>
          </a:xfrm>
        </p:spPr>
        <p:txBody>
          <a:bodyPr/>
          <a:lstStyle/>
          <a:p>
            <a:r>
              <a:rPr lang="en-US" sz="2800" dirty="0"/>
              <a:t>Binary knife-edge images were photographed through expansion clouds (and empty chamber for control)</a:t>
            </a:r>
          </a:p>
          <a:p>
            <a:pPr lvl="1"/>
            <a:r>
              <a:rPr lang="en-US" sz="2400" dirty="0"/>
              <a:t>Aerosol MTFs were calculated from these images</a:t>
            </a:r>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10</a:t>
            </a:fld>
            <a:endParaRPr lang="en-US" altLang="en-US" dirty="0"/>
          </a:p>
        </p:txBody>
      </p:sp>
      <p:sp>
        <p:nvSpPr>
          <p:cNvPr id="4" name="Title 3"/>
          <p:cNvSpPr>
            <a:spLocks noGrp="1"/>
          </p:cNvSpPr>
          <p:nvPr>
            <p:ph type="title"/>
          </p:nvPr>
        </p:nvSpPr>
        <p:spPr/>
        <p:txBody>
          <a:bodyPr/>
          <a:lstStyle/>
          <a:p>
            <a:r>
              <a:rPr lang="en-US" dirty="0" smtClean="0"/>
              <a:t>MTU Pi Chamber: Expansion Cloud Tests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4953"/>
          <a:stretch/>
        </p:blipFill>
        <p:spPr>
          <a:xfrm>
            <a:off x="1480624" y="990600"/>
            <a:ext cx="4158176" cy="416108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698"/>
          <a:stretch/>
        </p:blipFill>
        <p:spPr>
          <a:xfrm>
            <a:off x="5791200" y="990600"/>
            <a:ext cx="4920176" cy="4161081"/>
          </a:xfrm>
          <a:prstGeom prst="rect">
            <a:avLst/>
          </a:prstGeom>
        </p:spPr>
      </p:pic>
    </p:spTree>
    <p:extLst>
      <p:ext uri="{BB962C8B-B14F-4D97-AF65-F5344CB8AC3E}">
        <p14:creationId xmlns:p14="http://schemas.microsoft.com/office/powerpoint/2010/main" val="23596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61995" y="1074965"/>
                <a:ext cx="8686800" cy="2971799"/>
              </a:xfrm>
            </p:spPr>
            <p:txBody>
              <a:bodyPr/>
              <a:lstStyle/>
              <a:p>
                <a:pPr>
                  <a:spcBef>
                    <a:spcPts val="1200"/>
                  </a:spcBef>
                </a:pPr>
                <a:r>
                  <a:rPr lang="en-US" dirty="0" smtClean="0"/>
                  <a:t>Edge Spread Function (ESF):</a:t>
                </a:r>
              </a:p>
              <a:p>
                <a:pPr lvl="1">
                  <a:spcBef>
                    <a:spcPts val="1200"/>
                  </a:spcBef>
                </a:pPr>
                <a14:m>
                  <m:oMath xmlns:m="http://schemas.openxmlformats.org/officeDocument/2006/math">
                    <m:r>
                      <a:rPr lang="en-US" sz="2400" i="1">
                        <a:latin typeface="Cambria Math" panose="02040503050406030204" pitchFamily="18" charset="0"/>
                      </a:rPr>
                      <m:t>𝐸𝑆𝐹</m:t>
                    </m:r>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rPr>
                      <m:t>=</m:t>
                    </m:r>
                    <m:r>
                      <a:rPr lang="en-US" sz="2400" i="1">
                        <a:latin typeface="Cambria Math" panose="02040503050406030204" pitchFamily="18" charset="0"/>
                      </a:rPr>
                      <m:t>𝑃𝑆𝐹</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𝑠𝑡𝑒𝑝</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oMath>
                </a14:m>
                <a:endParaRPr lang="en-US" sz="2400" dirty="0"/>
              </a:p>
              <a:p>
                <a:pPr lvl="1">
                  <a:spcBef>
                    <a:spcPts val="1200"/>
                  </a:spcBef>
                </a:pPr>
                <a14:m>
                  <m:oMath xmlns:m="http://schemas.openxmlformats.org/officeDocument/2006/math">
                    <m:r>
                      <m:rPr>
                        <m:sty m:val="p"/>
                      </m:rPr>
                      <a:rPr lang="en-US" sz="2400">
                        <a:latin typeface="Cambria Math" panose="02040503050406030204" pitchFamily="18" charset="0"/>
                      </a:rPr>
                      <m:t>LSF</m:t>
                    </m:r>
                    <m:d>
                      <m:dPr>
                        <m:ctrlPr>
                          <a:rPr lang="en-US" sz="2400" i="1">
                            <a:latin typeface="Cambria Math" panose="02040503050406030204" pitchFamily="18" charset="0"/>
                          </a:rPr>
                        </m:ctrlPr>
                      </m:dPr>
                      <m:e>
                        <m:r>
                          <m:rPr>
                            <m:sty m:val="p"/>
                          </m:rPr>
                          <a:rPr lang="en-US" sz="2400">
                            <a:latin typeface="Cambria Math" panose="02040503050406030204" pitchFamily="18" charset="0"/>
                          </a:rPr>
                          <m:t>x</m:t>
                        </m:r>
                      </m:e>
                    </m:d>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m:t>
                        </m:r>
                      </m:num>
                      <m:den>
                        <m:r>
                          <a:rPr lang="en-US" sz="2400" i="1">
                            <a:latin typeface="Cambria Math" panose="02040503050406030204" pitchFamily="18" charset="0"/>
                          </a:rPr>
                          <m:t>𝑑</m:t>
                        </m:r>
                        <m:r>
                          <m:rPr>
                            <m:sty m:val="p"/>
                          </m:rPr>
                          <a:rPr lang="en-US" sz="2400">
                            <a:latin typeface="Cambria Math" panose="02040503050406030204" pitchFamily="18" charset="0"/>
                          </a:rPr>
                          <m:t>x</m:t>
                        </m:r>
                      </m:den>
                    </m:f>
                    <m:r>
                      <a:rPr lang="en-US" sz="2400" i="1">
                        <a:latin typeface="Cambria Math" panose="02040503050406030204" pitchFamily="18" charset="0"/>
                      </a:rPr>
                      <m:t>𝐸𝑆𝐹</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oMath>
                </a14:m>
                <a:endParaRPr lang="en-US" sz="2400" dirty="0"/>
              </a:p>
              <a:p>
                <a:pPr lvl="1">
                  <a:spcBef>
                    <a:spcPts val="1200"/>
                  </a:spcBef>
                </a:pPr>
                <a14:m>
                  <m:oMath xmlns:m="http://schemas.openxmlformats.org/officeDocument/2006/math">
                    <m:r>
                      <a:rPr lang="en-US" sz="2400" i="1">
                        <a:latin typeface="Cambria Math" panose="02040503050406030204" pitchFamily="18" charset="0"/>
                        <a:ea typeface="Cambria Math" panose="02040503050406030204" pitchFamily="18" charset="0"/>
                      </a:rPr>
                      <m:t>𝑀𝑇𝐹</m:t>
                    </m:r>
                    <m:d>
                      <m:dPr>
                        <m:ctrlPr>
                          <a:rPr lang="en-US" sz="2400" i="1">
                            <a:latin typeface="Cambria Math" panose="02040503050406030204" pitchFamily="18" charset="0"/>
                            <a:ea typeface="Cambria Math" panose="02040503050406030204" pitchFamily="18" charset="0"/>
                          </a:rPr>
                        </m:ctrlPr>
                      </m:dPr>
                      <m:e>
                        <m:r>
                          <a:rPr lang="el-GR" sz="2400" i="1">
                            <a:latin typeface="Cambria Math" panose="02040503050406030204" pitchFamily="18" charset="0"/>
                            <a:ea typeface="Cambria Math" panose="02040503050406030204" pitchFamily="18" charset="0"/>
                          </a:rPr>
                          <m:t>𝜌</m:t>
                        </m:r>
                        <m:r>
                          <a:rPr lang="en-US" sz="2400" i="1">
                            <a:latin typeface="Cambria Math" panose="02040503050406030204" pitchFamily="18" charset="0"/>
                            <a:ea typeface="Cambria Math" panose="02040503050406030204" pitchFamily="18" charset="0"/>
                          </a:rPr>
                          <m:t>,0</m:t>
                        </m:r>
                      </m:e>
                    </m:d>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ℱ</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𝐿𝑆𝐹</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e>
                    </m:d>
                  </m:oMath>
                </a14:m>
                <a:endParaRPr lang="en-US" sz="24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61995" y="1074965"/>
                <a:ext cx="8686800" cy="2971799"/>
              </a:xfrm>
              <a:blipFill rotWithShape="0">
                <a:blip r:embed="rId3"/>
                <a:stretch>
                  <a:fillRect l="-1263" t="-2664"/>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11</a:t>
            </a:fld>
            <a:endParaRPr lang="en-US" altLang="en-US" dirty="0"/>
          </a:p>
        </p:txBody>
      </p:sp>
      <p:sp>
        <p:nvSpPr>
          <p:cNvPr id="4" name="Title 3"/>
          <p:cNvSpPr>
            <a:spLocks noGrp="1"/>
          </p:cNvSpPr>
          <p:nvPr>
            <p:ph type="title"/>
          </p:nvPr>
        </p:nvSpPr>
        <p:spPr/>
        <p:txBody>
          <a:bodyPr/>
          <a:lstStyle/>
          <a:p>
            <a:r>
              <a:rPr lang="en-US" dirty="0" smtClean="0"/>
              <a:t>Edge Spread Function Method: Binary Knife-Edge</a:t>
            </a:r>
            <a:endParaRPr lang="en-US" dirty="0"/>
          </a:p>
        </p:txBody>
      </p:sp>
      <p:pic>
        <p:nvPicPr>
          <p:cNvPr id="5" name="Picture 4"/>
          <p:cNvPicPr>
            <a:picLocks noChangeAspect="1"/>
          </p:cNvPicPr>
          <p:nvPr/>
        </p:nvPicPr>
        <p:blipFill rotWithShape="1">
          <a:blip r:embed="rId4"/>
          <a:srcRect l="56944" t="7788" r="9723" b="30979"/>
          <a:stretch/>
        </p:blipFill>
        <p:spPr>
          <a:xfrm>
            <a:off x="9448800" y="1295400"/>
            <a:ext cx="2489468" cy="3159904"/>
          </a:xfrm>
          <a:prstGeom prst="rect">
            <a:avLst/>
          </a:prstGeom>
        </p:spPr>
      </p:pic>
      <p:pic>
        <p:nvPicPr>
          <p:cNvPr id="6" name="Picture 5"/>
          <p:cNvPicPr>
            <a:picLocks noChangeAspect="1"/>
          </p:cNvPicPr>
          <p:nvPr/>
        </p:nvPicPr>
        <p:blipFill rotWithShape="1">
          <a:blip r:embed="rId5"/>
          <a:srcRect/>
          <a:stretch/>
        </p:blipFill>
        <p:spPr>
          <a:xfrm>
            <a:off x="678597" y="3620878"/>
            <a:ext cx="8318263" cy="2792560"/>
          </a:xfrm>
          <a:prstGeom prst="rect">
            <a:avLst/>
          </a:prstGeom>
        </p:spPr>
      </p:pic>
    </p:spTree>
    <p:extLst>
      <p:ext uri="{BB962C8B-B14F-4D97-AF65-F5344CB8AC3E}">
        <p14:creationId xmlns:p14="http://schemas.microsoft.com/office/powerpoint/2010/main" val="2334126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1000" y="990601"/>
            <a:ext cx="8991600" cy="5257799"/>
          </a:xfrm>
        </p:spPr>
        <p:txBody>
          <a:bodyPr/>
          <a:lstStyle/>
          <a:p>
            <a:r>
              <a:rPr lang="en-US" sz="2800" dirty="0"/>
              <a:t>Measured control MTF deviated from ideal response</a:t>
            </a:r>
          </a:p>
          <a:p>
            <a:endParaRPr lang="en-US" sz="2800" dirty="0" smtClean="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What is the explanation for this?</a:t>
            </a:r>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12</a:t>
            </a:fld>
            <a:endParaRPr lang="en-US" altLang="en-US" dirty="0"/>
          </a:p>
        </p:txBody>
      </p:sp>
      <p:sp>
        <p:nvSpPr>
          <p:cNvPr id="4" name="Title 3"/>
          <p:cNvSpPr>
            <a:spLocks noGrp="1"/>
          </p:cNvSpPr>
          <p:nvPr>
            <p:ph type="title"/>
          </p:nvPr>
        </p:nvSpPr>
        <p:spPr/>
        <p:txBody>
          <a:bodyPr/>
          <a:lstStyle/>
          <a:p>
            <a:r>
              <a:rPr lang="en-US" dirty="0" smtClean="0"/>
              <a:t>Experimental MTF Calculation: CONTROL</a:t>
            </a:r>
            <a:endParaRPr lang="en-US" dirty="0"/>
          </a:p>
        </p:txBody>
      </p:sp>
      <p:pic>
        <p:nvPicPr>
          <p:cNvPr id="7" name="Picture 6"/>
          <p:cNvPicPr>
            <a:picLocks noChangeAspect="1"/>
          </p:cNvPicPr>
          <p:nvPr/>
        </p:nvPicPr>
        <p:blipFill>
          <a:blip r:embed="rId3"/>
          <a:stretch>
            <a:fillRect/>
          </a:stretch>
        </p:blipFill>
        <p:spPr>
          <a:xfrm>
            <a:off x="762000" y="1600201"/>
            <a:ext cx="10721621" cy="4419600"/>
          </a:xfrm>
          <a:prstGeom prst="rect">
            <a:avLst/>
          </a:prstGeom>
        </p:spPr>
      </p:pic>
      <p:cxnSp>
        <p:nvCxnSpPr>
          <p:cNvPr id="11" name="Straight Arrow Connector 10"/>
          <p:cNvCxnSpPr/>
          <p:nvPr/>
        </p:nvCxnSpPr>
        <p:spPr bwMode="auto">
          <a:xfrm flipV="1">
            <a:off x="2286000" y="4267200"/>
            <a:ext cx="0" cy="838200"/>
          </a:xfrm>
          <a:prstGeom prst="straightConnector1">
            <a:avLst/>
          </a:prstGeom>
          <a:noFill/>
          <a:ln w="63500">
            <a:solidFill>
              <a:srgbClr val="33CC33"/>
            </a:solidFill>
            <a:headEnd type="triangle"/>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Arrow Connector 15"/>
          <p:cNvCxnSpPr/>
          <p:nvPr/>
        </p:nvCxnSpPr>
        <p:spPr bwMode="auto">
          <a:xfrm flipV="1">
            <a:off x="8915400" y="1981200"/>
            <a:ext cx="0" cy="457200"/>
          </a:xfrm>
          <a:prstGeom prst="straightConnector1">
            <a:avLst/>
          </a:prstGeom>
          <a:noFill/>
          <a:ln w="44450">
            <a:solidFill>
              <a:srgbClr val="33CC33"/>
            </a:solidFill>
            <a:headEnd type="triangle"/>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60631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154" y="1371600"/>
            <a:ext cx="9638646" cy="3983476"/>
          </a:xfrm>
          <a:prstGeom prst="rect">
            <a:avLst/>
          </a:prstGeom>
        </p:spPr>
      </p:pic>
      <p:sp>
        <p:nvSpPr>
          <p:cNvPr id="8" name="Content Placeholder 7"/>
          <p:cNvSpPr>
            <a:spLocks noGrp="1"/>
          </p:cNvSpPr>
          <p:nvPr>
            <p:ph idx="1"/>
          </p:nvPr>
        </p:nvSpPr>
        <p:spPr>
          <a:xfrm>
            <a:off x="152400" y="914400"/>
            <a:ext cx="11277600" cy="2362200"/>
          </a:xfrm>
        </p:spPr>
        <p:txBody>
          <a:bodyPr/>
          <a:lstStyle/>
          <a:p>
            <a:r>
              <a:rPr lang="en-US" sz="2800" dirty="0"/>
              <a:t>Quantization (due to detector dynamic range) appears to be a necessary consideration</a:t>
            </a:r>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13</a:t>
            </a:fld>
            <a:endParaRPr lang="en-US" altLang="en-US" dirty="0"/>
          </a:p>
        </p:txBody>
      </p:sp>
      <p:sp>
        <p:nvSpPr>
          <p:cNvPr id="4" name="Title 3"/>
          <p:cNvSpPr>
            <a:spLocks noGrp="1"/>
          </p:cNvSpPr>
          <p:nvPr>
            <p:ph type="title"/>
          </p:nvPr>
        </p:nvSpPr>
        <p:spPr/>
        <p:txBody>
          <a:bodyPr/>
          <a:lstStyle/>
          <a:p>
            <a:r>
              <a:rPr lang="en-US" dirty="0" smtClean="0"/>
              <a:t>Experimental MTF Calculation: CONTROL</a:t>
            </a:r>
            <a:endParaRPr lang="en-US" dirty="0"/>
          </a:p>
        </p:txBody>
      </p:sp>
      <p:sp>
        <p:nvSpPr>
          <p:cNvPr id="5" name="TextBox 4"/>
          <p:cNvSpPr txBox="1"/>
          <p:nvPr/>
        </p:nvSpPr>
        <p:spPr>
          <a:xfrm>
            <a:off x="2438400" y="5455384"/>
            <a:ext cx="8115300" cy="1631216"/>
          </a:xfrm>
          <a:prstGeom prst="rect">
            <a:avLst/>
          </a:prstGeom>
          <a:noFill/>
        </p:spPr>
        <p:txBody>
          <a:bodyPr wrap="square" rtlCol="0">
            <a:spAutoFit/>
          </a:bodyPr>
          <a:lstStyle/>
          <a:p>
            <a:pPr marL="457200" indent="-457200">
              <a:buAutoNum type="alphaLcParenBoth"/>
            </a:pPr>
            <a:r>
              <a:rPr lang="en-US" baseline="0" dirty="0" smtClean="0">
                <a:solidFill>
                  <a:schemeClr val="bg2"/>
                </a:solidFill>
              </a:rPr>
              <a:t>Diffraction-limited </a:t>
            </a:r>
            <a:r>
              <a:rPr lang="en-US" baseline="0" dirty="0">
                <a:solidFill>
                  <a:schemeClr val="bg2"/>
                </a:solidFill>
              </a:rPr>
              <a:t>LSF comparison between ideal (floating point) and quantized to simulate various finite bit-depth detectors. </a:t>
            </a:r>
            <a:endParaRPr lang="en-US" baseline="0" dirty="0" smtClean="0">
              <a:solidFill>
                <a:schemeClr val="bg2"/>
              </a:solidFill>
            </a:endParaRPr>
          </a:p>
          <a:p>
            <a:pPr marL="457200" indent="-457200">
              <a:buAutoNum type="alphaLcParenBoth"/>
            </a:pPr>
            <a:r>
              <a:rPr lang="en-US" baseline="0" dirty="0" smtClean="0">
                <a:solidFill>
                  <a:schemeClr val="bg2"/>
                </a:solidFill>
              </a:rPr>
              <a:t>Family </a:t>
            </a:r>
            <a:r>
              <a:rPr lang="en-US" baseline="0" dirty="0">
                <a:solidFill>
                  <a:schemeClr val="bg2"/>
                </a:solidFill>
              </a:rPr>
              <a:t>of MTF curves computed from the diffraction-limited LSFs shown in (a).</a:t>
            </a:r>
          </a:p>
          <a:p>
            <a:endParaRPr lang="en-US" baseline="0" dirty="0">
              <a:solidFill>
                <a:schemeClr val="bg2"/>
              </a:solidFill>
            </a:endParaRPr>
          </a:p>
        </p:txBody>
      </p:sp>
    </p:spTree>
    <p:extLst>
      <p:ext uri="{BB962C8B-B14F-4D97-AF65-F5344CB8AC3E}">
        <p14:creationId xmlns:p14="http://schemas.microsoft.com/office/powerpoint/2010/main" val="1033823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14</a:t>
            </a:fld>
            <a:endParaRPr lang="en-US" altLang="en-US" dirty="0"/>
          </a:p>
        </p:txBody>
      </p:sp>
      <p:sp>
        <p:nvSpPr>
          <p:cNvPr id="4" name="Title 3"/>
          <p:cNvSpPr>
            <a:spLocks noGrp="1"/>
          </p:cNvSpPr>
          <p:nvPr>
            <p:ph type="title"/>
          </p:nvPr>
        </p:nvSpPr>
        <p:spPr/>
        <p:txBody>
          <a:bodyPr/>
          <a:lstStyle/>
          <a:p>
            <a:r>
              <a:rPr lang="en-US" dirty="0" smtClean="0"/>
              <a:t>Experimental Aerosol MTFs</a:t>
            </a:r>
            <a:endParaRPr lang="en-US" dirty="0"/>
          </a:p>
        </p:txBody>
      </p:sp>
      <p:sp>
        <p:nvSpPr>
          <p:cNvPr id="10" name="TextBox 9"/>
          <p:cNvSpPr txBox="1"/>
          <p:nvPr/>
        </p:nvSpPr>
        <p:spPr>
          <a:xfrm>
            <a:off x="1117600" y="4845784"/>
            <a:ext cx="10159999" cy="1323439"/>
          </a:xfrm>
          <a:prstGeom prst="rect">
            <a:avLst/>
          </a:prstGeom>
          <a:noFill/>
        </p:spPr>
        <p:txBody>
          <a:bodyPr wrap="square" rtlCol="0">
            <a:spAutoFit/>
          </a:bodyPr>
          <a:lstStyle/>
          <a:p>
            <a:pPr marL="457200" indent="-457200">
              <a:buAutoNum type="alphaLcParenBoth"/>
            </a:pPr>
            <a:r>
              <a:rPr lang="en-US" baseline="0" dirty="0">
                <a:solidFill>
                  <a:schemeClr val="bg2"/>
                </a:solidFill>
              </a:rPr>
              <a:t>Normalized line spread function measured during Expansion Cloud #3 </a:t>
            </a:r>
            <a:r>
              <a:rPr lang="en-US" baseline="0" dirty="0" smtClean="0">
                <a:solidFill>
                  <a:schemeClr val="bg2"/>
                </a:solidFill>
              </a:rPr>
              <a:t>through </a:t>
            </a:r>
            <a:r>
              <a:rPr lang="en-US" baseline="0" dirty="0">
                <a:solidFill>
                  <a:schemeClr val="bg2"/>
                </a:solidFill>
              </a:rPr>
              <a:t>the MTU cloud chamber. </a:t>
            </a:r>
          </a:p>
          <a:p>
            <a:endParaRPr lang="en-US" baseline="0" dirty="0">
              <a:solidFill>
                <a:schemeClr val="bg2"/>
              </a:solidFill>
            </a:endParaRPr>
          </a:p>
          <a:p>
            <a:pPr marL="457200" indent="-457200">
              <a:buFont typeface="Wingdings" panose="05000000000000000000" pitchFamily="2" charset="2"/>
              <a:buAutoNum type="alphaLcParenBoth" startAt="2"/>
            </a:pPr>
            <a:r>
              <a:rPr lang="en-US" baseline="0" dirty="0">
                <a:solidFill>
                  <a:schemeClr val="bg2"/>
                </a:solidFill>
              </a:rPr>
              <a:t>Measured aerosol MTFs obtained from imagery captured through expansion clouds.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06695"/>
            <a:ext cx="10058400" cy="3753327"/>
          </a:xfrm>
          <a:prstGeom prst="rect">
            <a:avLst/>
          </a:prstGeom>
        </p:spPr>
      </p:pic>
    </p:spTree>
    <p:extLst>
      <p:ext uri="{BB962C8B-B14F-4D97-AF65-F5344CB8AC3E}">
        <p14:creationId xmlns:p14="http://schemas.microsoft.com/office/powerpoint/2010/main" val="149316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15</a:t>
            </a:fld>
            <a:endParaRPr lang="en-US" altLang="en-US" dirty="0"/>
          </a:p>
        </p:txBody>
      </p:sp>
      <p:sp>
        <p:nvSpPr>
          <p:cNvPr id="4" name="Title 3"/>
          <p:cNvSpPr>
            <a:spLocks noGrp="1"/>
          </p:cNvSpPr>
          <p:nvPr>
            <p:ph type="title"/>
          </p:nvPr>
        </p:nvSpPr>
        <p:spPr/>
        <p:txBody>
          <a:bodyPr/>
          <a:lstStyle/>
          <a:p>
            <a:r>
              <a:rPr lang="en-US" dirty="0" smtClean="0"/>
              <a:t>Measured and Theoretical Distributions</a:t>
            </a:r>
            <a:endParaRPr lang="en-US" dirty="0"/>
          </a:p>
        </p:txBody>
      </p:sp>
      <p:sp>
        <p:nvSpPr>
          <p:cNvPr id="6" name="Content Placeholder 5"/>
          <p:cNvSpPr>
            <a:spLocks noGrp="1"/>
          </p:cNvSpPr>
          <p:nvPr>
            <p:ph idx="1"/>
          </p:nvPr>
        </p:nvSpPr>
        <p:spPr>
          <a:xfrm>
            <a:off x="381000" y="914404"/>
            <a:ext cx="8686800" cy="2209799"/>
          </a:xfrm>
        </p:spPr>
        <p:txBody>
          <a:bodyPr/>
          <a:lstStyle/>
          <a:p>
            <a:r>
              <a:rPr lang="en-US" dirty="0" smtClean="0"/>
              <a:t>Particle Size Distribution Functions</a:t>
            </a:r>
          </a:p>
          <a:p>
            <a:pPr lvl="1"/>
            <a:r>
              <a:rPr lang="en-US" dirty="0" smtClean="0"/>
              <a:t>Theoretical fog models (MODTRAN)</a:t>
            </a:r>
          </a:p>
          <a:p>
            <a:pPr lvl="1"/>
            <a:r>
              <a:rPr lang="en-US" b="1" dirty="0" smtClean="0"/>
              <a:t>Chamber-measured expansion cloud</a:t>
            </a:r>
          </a:p>
          <a:p>
            <a:pPr lvl="1"/>
            <a:r>
              <a:rPr lang="en-US" b="1" i="1" dirty="0" smtClean="0"/>
              <a:t>Chamber-measured mixing cloud</a:t>
            </a:r>
            <a:endParaRPr lang="en-US" b="1" i="1"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458201" y="914401"/>
            <a:ext cx="2666999" cy="2329170"/>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3047997"/>
            <a:ext cx="10058400" cy="3782707"/>
          </a:xfrm>
          <a:prstGeom prst="rect">
            <a:avLst/>
          </a:prstGeom>
        </p:spPr>
      </p:pic>
    </p:spTree>
    <p:extLst>
      <p:ext uri="{BB962C8B-B14F-4D97-AF65-F5344CB8AC3E}">
        <p14:creationId xmlns:p14="http://schemas.microsoft.com/office/powerpoint/2010/main" val="219218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16</a:t>
            </a:fld>
            <a:endParaRPr lang="en-US" altLang="en-US" dirty="0"/>
          </a:p>
        </p:txBody>
      </p:sp>
      <p:sp>
        <p:nvSpPr>
          <p:cNvPr id="4" name="Title 3"/>
          <p:cNvSpPr>
            <a:spLocks noGrp="1"/>
          </p:cNvSpPr>
          <p:nvPr>
            <p:ph type="title"/>
          </p:nvPr>
        </p:nvSpPr>
        <p:spPr/>
        <p:txBody>
          <a:bodyPr/>
          <a:lstStyle/>
          <a:p>
            <a:r>
              <a:rPr lang="en-US" dirty="0" smtClean="0"/>
              <a:t>Impact of Quantization on Predicted Aerosol MTFs</a:t>
            </a:r>
            <a:endParaRPr lang="en-US" dirty="0"/>
          </a:p>
        </p:txBody>
      </p:sp>
      <p:sp>
        <p:nvSpPr>
          <p:cNvPr id="5" name="TextBox 4"/>
          <p:cNvSpPr txBox="1"/>
          <p:nvPr/>
        </p:nvSpPr>
        <p:spPr>
          <a:xfrm>
            <a:off x="1676400" y="5689937"/>
            <a:ext cx="8915400" cy="1015663"/>
          </a:xfrm>
          <a:prstGeom prst="rect">
            <a:avLst/>
          </a:prstGeom>
          <a:noFill/>
        </p:spPr>
        <p:txBody>
          <a:bodyPr wrap="square" rtlCol="0">
            <a:spAutoFit/>
          </a:bodyPr>
          <a:lstStyle/>
          <a:p>
            <a:r>
              <a:rPr lang="en-US" baseline="0" dirty="0" smtClean="0">
                <a:solidFill>
                  <a:schemeClr val="bg2"/>
                </a:solidFill>
              </a:rPr>
              <a:t>(a) Impact </a:t>
            </a:r>
            <a:r>
              <a:rPr lang="en-US" baseline="0" dirty="0">
                <a:solidFill>
                  <a:schemeClr val="bg2"/>
                </a:solidFill>
              </a:rPr>
              <a:t>of varying dominant droplet radius on [quantized] aerosol MTF, assuming constant optical depth.   </a:t>
            </a:r>
            <a:r>
              <a:rPr lang="en-US" baseline="0" dirty="0" smtClean="0">
                <a:solidFill>
                  <a:schemeClr val="bg2"/>
                </a:solidFill>
              </a:rPr>
              <a:t>(</a:t>
            </a:r>
            <a:r>
              <a:rPr lang="en-US" baseline="0" dirty="0">
                <a:solidFill>
                  <a:schemeClr val="bg2"/>
                </a:solidFill>
              </a:rPr>
              <a:t>b) Variations in [quantized] aerosol MTF due to various optical depths, assuming the same dominant droplet radius. </a:t>
            </a: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043" y="762000"/>
            <a:ext cx="11023507" cy="4861262"/>
          </a:xfrm>
          <a:prstGeom prst="rect">
            <a:avLst/>
          </a:prstGeom>
        </p:spPr>
      </p:pic>
    </p:spTree>
    <p:extLst>
      <p:ext uri="{BB962C8B-B14F-4D97-AF65-F5344CB8AC3E}">
        <p14:creationId xmlns:p14="http://schemas.microsoft.com/office/powerpoint/2010/main" val="2435686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914401"/>
            <a:ext cx="11582400" cy="2362200"/>
          </a:xfrm>
        </p:spPr>
        <p:txBody>
          <a:bodyPr/>
          <a:lstStyle/>
          <a:p>
            <a:r>
              <a:rPr lang="en-US" sz="2800" dirty="0"/>
              <a:t>Predicted aerosol </a:t>
            </a:r>
            <a:r>
              <a:rPr lang="en-US" sz="2800" dirty="0" smtClean="0"/>
              <a:t>MTF vs Image-derived aerosol MTF</a:t>
            </a:r>
            <a:endParaRPr lang="en-US" sz="2800" dirty="0"/>
          </a:p>
          <a:p>
            <a:pPr lvl="1"/>
            <a:r>
              <a:rPr lang="en-US" sz="2400" dirty="0"/>
              <a:t> Theoretical MTF expressions, measured cloud conditions and optical sensor system dynamic range limitations are </a:t>
            </a:r>
            <a:r>
              <a:rPr lang="en-US" sz="2400" dirty="0" smtClean="0"/>
              <a:t>combined; compared to image-derived aerosol MTF</a:t>
            </a:r>
            <a:endParaRPr lang="en-US" sz="2400" dirty="0"/>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17</a:t>
            </a:fld>
            <a:endParaRPr lang="en-US" altLang="en-US" dirty="0"/>
          </a:p>
        </p:txBody>
      </p:sp>
      <p:sp>
        <p:nvSpPr>
          <p:cNvPr id="4" name="Title 3"/>
          <p:cNvSpPr>
            <a:spLocks noGrp="1"/>
          </p:cNvSpPr>
          <p:nvPr>
            <p:ph type="title"/>
          </p:nvPr>
        </p:nvSpPr>
        <p:spPr>
          <a:xfrm>
            <a:off x="914400" y="76201"/>
            <a:ext cx="11176000" cy="788173"/>
          </a:xfrm>
        </p:spPr>
        <p:txBody>
          <a:bodyPr/>
          <a:lstStyle/>
          <a:p>
            <a:r>
              <a:rPr lang="en-US" dirty="0" smtClean="0"/>
              <a:t>Aerosol MTF Comparison: Measured vs </a:t>
            </a:r>
            <a:r>
              <a:rPr lang="en-US" sz="3200" dirty="0" smtClean="0"/>
              <a:t>(Quantized)</a:t>
            </a:r>
            <a:r>
              <a:rPr lang="en-US" dirty="0" smtClean="0"/>
              <a:t> Theory</a:t>
            </a:r>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2057400"/>
            <a:ext cx="9375444" cy="4687722"/>
          </a:xfrm>
          <a:prstGeom prst="rect">
            <a:avLst/>
          </a:prstGeom>
        </p:spPr>
      </p:pic>
    </p:spTree>
    <p:extLst>
      <p:ext uri="{BB962C8B-B14F-4D97-AF65-F5344CB8AC3E}">
        <p14:creationId xmlns:p14="http://schemas.microsoft.com/office/powerpoint/2010/main" val="2691757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914400"/>
            <a:ext cx="11430000" cy="5791200"/>
          </a:xfrm>
        </p:spPr>
        <p:txBody>
          <a:bodyPr/>
          <a:lstStyle/>
          <a:p>
            <a:r>
              <a:rPr lang="en-US" dirty="0" smtClean="0"/>
              <a:t>Motivation for Monte Carlo simulation:</a:t>
            </a:r>
          </a:p>
          <a:p>
            <a:pPr lvl="1"/>
            <a:r>
              <a:rPr lang="en-US" sz="2400" dirty="0"/>
              <a:t>Aerosol scattering theory is being experimentally verified in the cloud chamber</a:t>
            </a:r>
          </a:p>
          <a:p>
            <a:pPr lvl="1"/>
            <a:r>
              <a:rPr lang="en-US" sz="2400" dirty="0"/>
              <a:t>Cloud chamber is critical for ground truth but has physical limitations </a:t>
            </a:r>
            <a:r>
              <a:rPr lang="en-US" sz="2400" dirty="0" smtClean="0"/>
              <a:t>(e.g., cloud </a:t>
            </a:r>
            <a:r>
              <a:rPr lang="en-US" sz="2400" dirty="0"/>
              <a:t>density, propagation </a:t>
            </a:r>
            <a:r>
              <a:rPr lang="en-US" sz="2400" dirty="0" smtClean="0"/>
              <a:t>length) </a:t>
            </a:r>
            <a:endParaRPr lang="en-US" sz="2400" dirty="0"/>
          </a:p>
          <a:p>
            <a:pPr lvl="1"/>
            <a:r>
              <a:rPr lang="en-US" sz="2400" dirty="0"/>
              <a:t>Monte Carlo serves as an efficient “bridge” between theoretical and experimental approaches</a:t>
            </a:r>
          </a:p>
          <a:p>
            <a:pPr lvl="2"/>
            <a:r>
              <a:rPr lang="en-US" sz="2000" dirty="0"/>
              <a:t>MC can be scaled up to explore longer propagation lengths, etc.</a:t>
            </a:r>
          </a:p>
          <a:p>
            <a:pPr lvl="1"/>
            <a:r>
              <a:rPr lang="en-US" sz="2400" dirty="0"/>
              <a:t>Simulations allow complex scenarios (which would be difficult for mathematical examination) to be analyzed and visualized</a:t>
            </a:r>
          </a:p>
          <a:p>
            <a:pPr lvl="2"/>
            <a:r>
              <a:rPr lang="en-US" sz="2000" dirty="0"/>
              <a:t>Heterogeneous particle </a:t>
            </a:r>
            <a:r>
              <a:rPr lang="en-US" sz="2000" dirty="0" smtClean="0"/>
              <a:t>distributions with any </a:t>
            </a:r>
            <a:r>
              <a:rPr lang="en-US" sz="2000" dirty="0"/>
              <a:t>(reasonable) cloud density</a:t>
            </a:r>
          </a:p>
          <a:p>
            <a:pPr lvl="2"/>
            <a:r>
              <a:rPr lang="en-US" sz="2000" dirty="0" smtClean="0"/>
              <a:t>Longer propagation distances</a:t>
            </a:r>
          </a:p>
          <a:p>
            <a:r>
              <a:rPr lang="en-US" dirty="0" smtClean="0"/>
              <a:t>MC simulations can be used to improve experimental design</a:t>
            </a:r>
          </a:p>
          <a:p>
            <a:pPr lvl="1"/>
            <a:r>
              <a:rPr lang="en-US" sz="2400" dirty="0" smtClean="0"/>
              <a:t>How to illuminate, sensor type and location, etc.</a:t>
            </a:r>
            <a:endParaRPr lang="en-US" sz="2400" dirty="0"/>
          </a:p>
        </p:txBody>
      </p:sp>
      <p:sp>
        <p:nvSpPr>
          <p:cNvPr id="4" name="Title 3"/>
          <p:cNvSpPr>
            <a:spLocks noGrp="1"/>
          </p:cNvSpPr>
          <p:nvPr>
            <p:ph type="title"/>
          </p:nvPr>
        </p:nvSpPr>
        <p:spPr/>
        <p:txBody>
          <a:bodyPr/>
          <a:lstStyle/>
          <a:p>
            <a:r>
              <a:rPr lang="en-US" dirty="0" smtClean="0"/>
              <a:t>Monte Carlo Photon Scattering Simulation</a:t>
            </a:r>
            <a:endParaRPr lang="en-US" dirty="0"/>
          </a:p>
        </p:txBody>
      </p:sp>
      <p:sp>
        <p:nvSpPr>
          <p:cNvPr id="2" name="Slide Number Placeholder 1"/>
          <p:cNvSpPr>
            <a:spLocks noGrp="1"/>
          </p:cNvSpPr>
          <p:nvPr>
            <p:ph type="sldNum" sz="quarter" idx="10"/>
          </p:nvPr>
        </p:nvSpPr>
        <p:spPr/>
        <p:txBody>
          <a:bodyPr/>
          <a:lstStyle/>
          <a:p>
            <a:pPr>
              <a:defRPr/>
            </a:pPr>
            <a:fld id="{33674AD2-397D-4041-832D-68C5ABF2EC8A}" type="slidenum">
              <a:rPr lang="en-US" altLang="en-US" smtClean="0"/>
              <a:pPr>
                <a:defRPr/>
              </a:pPr>
              <a:t>18</a:t>
            </a:fld>
            <a:endParaRPr lang="en-US" altLang="en-US" dirty="0"/>
          </a:p>
        </p:txBody>
      </p:sp>
    </p:spTree>
    <p:extLst>
      <p:ext uri="{BB962C8B-B14F-4D97-AF65-F5344CB8AC3E}">
        <p14:creationId xmlns:p14="http://schemas.microsoft.com/office/powerpoint/2010/main" val="992111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4876800"/>
            <a:ext cx="10439400" cy="1905000"/>
          </a:xfrm>
        </p:spPr>
        <p:txBody>
          <a:bodyPr/>
          <a:lstStyle/>
          <a:p>
            <a:r>
              <a:rPr lang="en-US" sz="2800" dirty="0"/>
              <a:t>Monte Carlo simulations allow complex aerosol scattering scenarios to be analyzed (and visualized)</a:t>
            </a:r>
          </a:p>
          <a:p>
            <a:pPr lvl="1"/>
            <a:r>
              <a:rPr lang="en-US" sz="2400" dirty="0"/>
              <a:t>Heterogeneous particle </a:t>
            </a:r>
            <a:r>
              <a:rPr lang="en-US" sz="2400" dirty="0" smtClean="0"/>
              <a:t>distributions (e.g. </a:t>
            </a:r>
            <a:r>
              <a:rPr lang="en-US" sz="2400" dirty="0" err="1" smtClean="0"/>
              <a:t>polydisperse</a:t>
            </a:r>
            <a:r>
              <a:rPr lang="en-US" sz="2400" dirty="0"/>
              <a:t>)</a:t>
            </a:r>
          </a:p>
          <a:p>
            <a:pPr lvl="1"/>
            <a:r>
              <a:rPr lang="en-US" sz="2400" dirty="0" smtClean="0"/>
              <a:t>Non-uniform spatial distributions</a:t>
            </a:r>
            <a:endParaRPr lang="en-US" sz="2400" dirty="0"/>
          </a:p>
        </p:txBody>
      </p:sp>
      <p:sp>
        <p:nvSpPr>
          <p:cNvPr id="4" name="Title 3"/>
          <p:cNvSpPr>
            <a:spLocks noGrp="1"/>
          </p:cNvSpPr>
          <p:nvPr>
            <p:ph type="title"/>
          </p:nvPr>
        </p:nvSpPr>
        <p:spPr/>
        <p:txBody>
          <a:bodyPr/>
          <a:lstStyle/>
          <a:p>
            <a:r>
              <a:rPr lang="en-US" dirty="0" smtClean="0"/>
              <a:t>Monte Carlo Photon Scattering Simulation</a:t>
            </a:r>
            <a:endParaRPr lang="en-US" dirty="0"/>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360"/>
          <a:stretch/>
        </p:blipFill>
        <p:spPr>
          <a:xfrm>
            <a:off x="152400" y="685803"/>
            <a:ext cx="5943600" cy="4415233"/>
          </a:xfrm>
          <a:prstGeom prst="rect">
            <a:avLst/>
          </a:prstGeom>
        </p:spPr>
      </p:pic>
      <p:pic>
        <p:nvPicPr>
          <p:cNvPr id="7" name="Picture 6"/>
          <p:cNvPicPr>
            <a:picLocks noChangeAspect="1"/>
          </p:cNvPicPr>
          <p:nvPr/>
        </p:nvPicPr>
        <p:blipFill>
          <a:blip r:embed="rId4"/>
          <a:stretch>
            <a:fillRect/>
          </a:stretch>
        </p:blipFill>
        <p:spPr>
          <a:xfrm>
            <a:off x="6705600" y="1051682"/>
            <a:ext cx="5120022" cy="3637809"/>
          </a:xfrm>
          <a:prstGeom prst="rect">
            <a:avLst/>
          </a:prstGeom>
        </p:spPr>
      </p:pic>
      <p:sp>
        <p:nvSpPr>
          <p:cNvPr id="2" name="Slide Number Placeholder 1"/>
          <p:cNvSpPr>
            <a:spLocks noGrp="1"/>
          </p:cNvSpPr>
          <p:nvPr>
            <p:ph type="sldNum" sz="quarter" idx="10"/>
          </p:nvPr>
        </p:nvSpPr>
        <p:spPr/>
        <p:txBody>
          <a:bodyPr/>
          <a:lstStyle/>
          <a:p>
            <a:pPr>
              <a:defRPr/>
            </a:pPr>
            <a:fld id="{33674AD2-397D-4041-832D-68C5ABF2EC8A}" type="slidenum">
              <a:rPr lang="en-US" altLang="en-US" smtClean="0"/>
              <a:pPr>
                <a:defRPr/>
              </a:pPr>
              <a:t>19</a:t>
            </a:fld>
            <a:endParaRPr lang="en-US" altLang="en-US" dirty="0"/>
          </a:p>
        </p:txBody>
      </p:sp>
    </p:spTree>
    <p:extLst>
      <p:ext uri="{BB962C8B-B14F-4D97-AF65-F5344CB8AC3E}">
        <p14:creationId xmlns:p14="http://schemas.microsoft.com/office/powerpoint/2010/main" val="1118398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077052"/>
            <a:ext cx="8686800" cy="5184018"/>
          </a:xfrm>
        </p:spPr>
        <p:txBody>
          <a:bodyPr/>
          <a:lstStyle/>
          <a:p>
            <a:r>
              <a:rPr lang="en-US" sz="2800" dirty="0" smtClean="0"/>
              <a:t>Summary of remote sensing degradation sources</a:t>
            </a:r>
          </a:p>
          <a:p>
            <a:r>
              <a:rPr lang="en-US" sz="2800" dirty="0" smtClean="0"/>
              <a:t>Point </a:t>
            </a:r>
            <a:r>
              <a:rPr lang="en-US" sz="2800" dirty="0"/>
              <a:t>s</a:t>
            </a:r>
            <a:r>
              <a:rPr lang="en-US" sz="2800" dirty="0" smtClean="0"/>
              <a:t>pread function and Modulation transfer function</a:t>
            </a:r>
          </a:p>
          <a:p>
            <a:r>
              <a:rPr lang="en-US" sz="2800" dirty="0" smtClean="0"/>
              <a:t>Aerosol PSF and MTF expressions</a:t>
            </a:r>
          </a:p>
          <a:p>
            <a:r>
              <a:rPr lang="en-US" sz="2800" dirty="0" smtClean="0"/>
              <a:t>MTU Cloud Chamber measurements of aerosol MTF through expansion clouds</a:t>
            </a:r>
          </a:p>
          <a:p>
            <a:r>
              <a:rPr lang="en-US" sz="2800" dirty="0" smtClean="0"/>
              <a:t>Comparison with predicted aerosol MTFs</a:t>
            </a:r>
          </a:p>
          <a:p>
            <a:pPr lvl="1"/>
            <a:r>
              <a:rPr lang="en-US" sz="2400" dirty="0" smtClean="0"/>
              <a:t>Paper has been accepted; </a:t>
            </a:r>
            <a:r>
              <a:rPr lang="en-US" sz="2400" dirty="0"/>
              <a:t>p</a:t>
            </a:r>
            <a:r>
              <a:rPr lang="en-US" sz="2400" dirty="0" smtClean="0"/>
              <a:t>ending publication</a:t>
            </a:r>
          </a:p>
          <a:p>
            <a:pPr lvl="1"/>
            <a:r>
              <a:rPr lang="en-US" sz="2400" dirty="0"/>
              <a:t> </a:t>
            </a:r>
            <a:endParaRPr lang="en-US" sz="2400" dirty="0" smtClean="0"/>
          </a:p>
          <a:p>
            <a:pPr lvl="1"/>
            <a:endParaRPr lang="en-US" sz="3600" dirty="0"/>
          </a:p>
          <a:p>
            <a:pPr marL="366713" lvl="1" indent="0">
              <a:buNone/>
            </a:pPr>
            <a:endParaRPr lang="en-US" sz="2000" dirty="0" smtClean="0"/>
          </a:p>
          <a:p>
            <a:r>
              <a:rPr lang="en-US" sz="2800" dirty="0" smtClean="0"/>
              <a:t>Future work: Monte Carlo scattering simulations</a:t>
            </a:r>
          </a:p>
          <a:p>
            <a:pPr lvl="1"/>
            <a:endParaRPr lang="en-US" sz="2400" i="1" dirty="0"/>
          </a:p>
        </p:txBody>
      </p:sp>
      <p:sp>
        <p:nvSpPr>
          <p:cNvPr id="4" name="Title 3"/>
          <p:cNvSpPr>
            <a:spLocks noGrp="1"/>
          </p:cNvSpPr>
          <p:nvPr>
            <p:ph type="title"/>
          </p:nvPr>
        </p:nvSpPr>
        <p:spPr/>
        <p:txBody>
          <a:bodyPr/>
          <a:lstStyle/>
          <a:p>
            <a:r>
              <a:rPr lang="en-US" dirty="0" smtClean="0"/>
              <a:t>Agenda</a:t>
            </a:r>
            <a:endParaRPr lang="en-US" dirty="0"/>
          </a:p>
        </p:txBody>
      </p:sp>
      <p:sp>
        <p:nvSpPr>
          <p:cNvPr id="6" name="Slide Number Placeholder 5"/>
          <p:cNvSpPr>
            <a:spLocks noGrp="1"/>
          </p:cNvSpPr>
          <p:nvPr>
            <p:ph type="sldNum" sz="quarter" idx="10"/>
          </p:nvPr>
        </p:nvSpPr>
        <p:spPr/>
        <p:txBody>
          <a:bodyPr/>
          <a:lstStyle/>
          <a:p>
            <a:pPr>
              <a:defRPr/>
            </a:pPr>
            <a:fld id="{33674AD2-397D-4041-832D-68C5ABF2EC8A}" type="slidenum">
              <a:rPr lang="en-US" altLang="en-US" smtClean="0"/>
              <a:pPr>
                <a:defRPr/>
              </a:pPr>
              <a:t>2</a:t>
            </a:fld>
            <a:endParaRPr lang="en-US" altLang="en-US" dirty="0"/>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b="44493"/>
          <a:stretch/>
        </p:blipFill>
        <p:spPr>
          <a:xfrm>
            <a:off x="949656" y="4523096"/>
            <a:ext cx="7592704" cy="1311467"/>
          </a:xfrm>
          <a:prstGeom prst="rect">
            <a:avLst/>
          </a:prstGeom>
        </p:spPr>
      </p:pic>
      <p:pic>
        <p:nvPicPr>
          <p:cNvPr id="8" name="Picture 7"/>
          <p:cNvPicPr>
            <a:picLocks noChangeAspect="1"/>
          </p:cNvPicPr>
          <p:nvPr/>
        </p:nvPicPr>
        <p:blipFill>
          <a:blip r:embed="rId4"/>
          <a:stretch>
            <a:fillRect/>
          </a:stretch>
        </p:blipFill>
        <p:spPr>
          <a:xfrm>
            <a:off x="9288581" y="1077052"/>
            <a:ext cx="2606438" cy="195800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8902" y="3293744"/>
            <a:ext cx="2985795" cy="2967326"/>
          </a:xfrm>
          <a:prstGeom prst="rect">
            <a:avLst/>
          </a:prstGeom>
        </p:spPr>
      </p:pic>
    </p:spTree>
    <p:extLst>
      <p:ext uri="{BB962C8B-B14F-4D97-AF65-F5344CB8AC3E}">
        <p14:creationId xmlns:p14="http://schemas.microsoft.com/office/powerpoint/2010/main" val="715779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67000" y="1219200"/>
            <a:ext cx="6858000" cy="5142112"/>
          </a:xfrm>
          <a:prstGeom prst="rect">
            <a:avLst/>
          </a:prstGeom>
        </p:spPr>
      </p:pic>
      <p:sp>
        <p:nvSpPr>
          <p:cNvPr id="2" name="Content Placeholder 1"/>
          <p:cNvSpPr>
            <a:spLocks noGrp="1"/>
          </p:cNvSpPr>
          <p:nvPr>
            <p:ph idx="1"/>
          </p:nvPr>
        </p:nvSpPr>
        <p:spPr>
          <a:xfrm>
            <a:off x="2819400" y="2209800"/>
            <a:ext cx="5156060" cy="1066800"/>
          </a:xfrm>
        </p:spPr>
        <p:txBody>
          <a:bodyPr/>
          <a:lstStyle/>
          <a:p>
            <a:pPr marL="0" indent="0" algn="ctr">
              <a:buNone/>
            </a:pPr>
            <a:r>
              <a:rPr lang="en-US" sz="5400" dirty="0">
                <a:solidFill>
                  <a:schemeClr val="tx1"/>
                </a:solidFill>
              </a:rPr>
              <a:t>Questions?</a:t>
            </a:r>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20</a:t>
            </a:fld>
            <a:endParaRPr lang="en-US" altLang="en-US" dirty="0"/>
          </a:p>
        </p:txBody>
      </p:sp>
      <p:sp>
        <p:nvSpPr>
          <p:cNvPr id="4" name="Title 3"/>
          <p:cNvSpPr>
            <a:spLocks noGrp="1"/>
          </p:cNvSpPr>
          <p:nvPr>
            <p:ph type="title"/>
          </p:nvPr>
        </p:nvSpPr>
        <p:spPr/>
        <p:txBody>
          <a:bodyPr/>
          <a:lstStyle/>
          <a:p>
            <a:r>
              <a:rPr lang="en-US" dirty="0" smtClean="0"/>
              <a:t>Thanks for your attention!</a:t>
            </a:r>
            <a:endParaRPr lang="en-US" dirty="0"/>
          </a:p>
        </p:txBody>
      </p:sp>
    </p:spTree>
    <p:extLst>
      <p:ext uri="{BB962C8B-B14F-4D97-AF65-F5344CB8AC3E}">
        <p14:creationId xmlns:p14="http://schemas.microsoft.com/office/powerpoint/2010/main" val="178161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152400" y="1066800"/>
            <a:ext cx="4675987" cy="5562600"/>
          </a:xfrm>
        </p:spPr>
        <p:txBody>
          <a:bodyPr/>
          <a:lstStyle/>
          <a:p>
            <a:pPr>
              <a:spcBef>
                <a:spcPts val="600"/>
              </a:spcBef>
              <a:spcAft>
                <a:spcPts val="0"/>
              </a:spcAft>
            </a:pPr>
            <a:r>
              <a:rPr lang="en-US" sz="2400" dirty="0"/>
              <a:t>Atmospheric (optical) Turbulence</a:t>
            </a:r>
          </a:p>
          <a:p>
            <a:pPr lvl="1">
              <a:spcBef>
                <a:spcPts val="600"/>
              </a:spcBef>
              <a:spcAft>
                <a:spcPts val="0"/>
              </a:spcAft>
            </a:pPr>
            <a:r>
              <a:rPr lang="en-US" sz="2000" dirty="0"/>
              <a:t>Blurring due to random atmospheric fluid motion and temperature-driven fluctuations in refractive index</a:t>
            </a:r>
          </a:p>
          <a:p>
            <a:pPr>
              <a:spcBef>
                <a:spcPts val="600"/>
              </a:spcBef>
              <a:spcAft>
                <a:spcPts val="0"/>
              </a:spcAft>
            </a:pPr>
            <a:r>
              <a:rPr lang="en-US" sz="2400" dirty="0"/>
              <a:t>Aperture/Lens</a:t>
            </a:r>
          </a:p>
          <a:p>
            <a:pPr lvl="1">
              <a:spcBef>
                <a:spcPts val="600"/>
              </a:spcBef>
              <a:spcAft>
                <a:spcPts val="0"/>
              </a:spcAft>
            </a:pPr>
            <a:r>
              <a:rPr lang="en-US" sz="2000" dirty="0"/>
              <a:t>Finite-sized apertures of optical systems cause diffractive blurring in measured imagery</a:t>
            </a:r>
          </a:p>
          <a:p>
            <a:pPr>
              <a:spcBef>
                <a:spcPts val="600"/>
              </a:spcBef>
              <a:spcAft>
                <a:spcPts val="0"/>
              </a:spcAft>
            </a:pPr>
            <a:r>
              <a:rPr lang="en-US" sz="2400" dirty="0"/>
              <a:t>Detector pixels</a:t>
            </a:r>
          </a:p>
          <a:p>
            <a:pPr lvl="1">
              <a:spcBef>
                <a:spcPts val="600"/>
              </a:spcBef>
              <a:spcAft>
                <a:spcPts val="0"/>
              </a:spcAft>
            </a:pPr>
            <a:r>
              <a:rPr lang="en-US" sz="1800" dirty="0"/>
              <a:t>Finite detector pixel footprint leads to blurring as well</a:t>
            </a:r>
          </a:p>
          <a:p>
            <a:pPr>
              <a:spcBef>
                <a:spcPts val="600"/>
              </a:spcBef>
              <a:spcAft>
                <a:spcPts val="0"/>
              </a:spcAft>
            </a:pPr>
            <a:r>
              <a:rPr lang="en-US" sz="2400" dirty="0"/>
              <a:t>Aerosol scattering</a:t>
            </a:r>
          </a:p>
          <a:p>
            <a:pPr lvl="1">
              <a:spcBef>
                <a:spcPts val="600"/>
              </a:spcBef>
              <a:spcAft>
                <a:spcPts val="0"/>
              </a:spcAft>
            </a:pPr>
            <a:r>
              <a:rPr lang="en-US" sz="1800" dirty="0"/>
              <a:t>Potential blurring due to scattering of light by cloud/fog aerosol droplets</a:t>
            </a:r>
          </a:p>
        </p:txBody>
      </p:sp>
      <p:sp>
        <p:nvSpPr>
          <p:cNvPr id="2" name="Slide Number Placeholder 1"/>
          <p:cNvSpPr>
            <a:spLocks noGrp="1"/>
          </p:cNvSpPr>
          <p:nvPr>
            <p:ph type="sldNum" sz="quarter" idx="10"/>
          </p:nvPr>
        </p:nvSpPr>
        <p:spPr>
          <a:prstGeom prst="rect">
            <a:avLst/>
          </a:prstGeom>
        </p:spPr>
        <p:txBody>
          <a:bodyPr/>
          <a:lstStyle/>
          <a:p>
            <a:fld id="{33075CE0-EA61-4FCF-AD4A-CB9332F8D1DE}" type="slidenum">
              <a:rPr lang="en-US" smtClean="0"/>
              <a:pPr/>
              <a:t>3</a:t>
            </a:fld>
            <a:endParaRPr lang="en-US" dirty="0"/>
          </a:p>
        </p:txBody>
      </p:sp>
      <p:sp>
        <p:nvSpPr>
          <p:cNvPr id="6" name="Title 5"/>
          <p:cNvSpPr>
            <a:spLocks noGrp="1"/>
          </p:cNvSpPr>
          <p:nvPr>
            <p:ph type="title"/>
          </p:nvPr>
        </p:nvSpPr>
        <p:spPr/>
        <p:txBody>
          <a:bodyPr/>
          <a:lstStyle/>
          <a:p>
            <a:r>
              <a:rPr lang="en-US" dirty="0" smtClean="0"/>
              <a:t>Summary: Sources of remote sensing degradation</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9369426" y="3791597"/>
            <a:ext cx="2593974" cy="1638300"/>
          </a:xfrm>
          <a:prstGeom prst="rect">
            <a:avLst/>
          </a:prstGeom>
        </p:spPr>
      </p:pic>
      <p:grpSp>
        <p:nvGrpSpPr>
          <p:cNvPr id="3" name="Group 2"/>
          <p:cNvGrpSpPr>
            <a:grpSpLocks noChangeAspect="1"/>
          </p:cNvGrpSpPr>
          <p:nvPr/>
        </p:nvGrpSpPr>
        <p:grpSpPr>
          <a:xfrm>
            <a:off x="5410200" y="2895600"/>
            <a:ext cx="2749450" cy="1347101"/>
            <a:chOff x="5943600" y="2596896"/>
            <a:chExt cx="2438400" cy="1194701"/>
          </a:xfrm>
        </p:grpSpPr>
        <p:pic>
          <p:nvPicPr>
            <p:cNvPr id="33" name="Picture 32"/>
            <p:cNvPicPr>
              <a:picLocks noChangeAspect="1"/>
            </p:cNvPicPr>
            <p:nvPr/>
          </p:nvPicPr>
          <p:blipFill rotWithShape="1">
            <a:blip r:embed="rId4"/>
            <a:srcRect t="3" r="42918" b="530"/>
            <a:stretch/>
          </p:blipFill>
          <p:spPr>
            <a:xfrm>
              <a:off x="7162800" y="2596896"/>
              <a:ext cx="1219200" cy="1194701"/>
            </a:xfrm>
            <a:prstGeom prst="rect">
              <a:avLst/>
            </a:prstGeom>
          </p:spPr>
        </p:pic>
        <p:pic>
          <p:nvPicPr>
            <p:cNvPr id="34" name="Picture 33"/>
            <p:cNvPicPr>
              <a:picLocks noChangeAspect="1"/>
            </p:cNvPicPr>
            <p:nvPr/>
          </p:nvPicPr>
          <p:blipFill rotWithShape="1">
            <a:blip r:embed="rId5"/>
            <a:srcRect t="-1" r="42918" b="224"/>
            <a:stretch/>
          </p:blipFill>
          <p:spPr>
            <a:xfrm>
              <a:off x="5943600" y="2596896"/>
              <a:ext cx="1219200" cy="1194701"/>
            </a:xfrm>
            <a:prstGeom prst="rect">
              <a:avLst/>
            </a:prstGeom>
          </p:spPr>
        </p:pic>
      </p:grpSp>
      <p:pic>
        <p:nvPicPr>
          <p:cNvPr id="10" name="Picture 9" descr="http://www.scielo.org.za/img/revistas/sajs/v104n3-4/a11fig01.gif"/>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73811" y="1018332"/>
            <a:ext cx="3760989" cy="1724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6558770" y="4395101"/>
            <a:ext cx="2432830" cy="2405749"/>
          </a:xfrm>
          <a:prstGeom prst="rect">
            <a:avLst/>
          </a:prstGeom>
        </p:spPr>
      </p:pic>
    </p:spTree>
    <p:extLst>
      <p:ext uri="{BB962C8B-B14F-4D97-AF65-F5344CB8AC3E}">
        <p14:creationId xmlns:p14="http://schemas.microsoft.com/office/powerpoint/2010/main" val="13983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6" end="6"/>
                                            </p:txEl>
                                          </p:spTgt>
                                        </p:tgtEl>
                                        <p:attrNameLst>
                                          <p:attrName>style.visibility</p:attrName>
                                        </p:attrNameLst>
                                      </p:cBhvr>
                                      <p:to>
                                        <p:strVal val="visible"/>
                                      </p:to>
                                    </p:set>
                                    <p:animEffect transition="in" filter="fade">
                                      <p:cBhvr>
                                        <p:cTn id="22" dur="500"/>
                                        <p:tgtEl>
                                          <p:spTgt spid="1331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315">
                                            <p:txEl>
                                              <p:pRg st="7" end="7"/>
                                            </p:txEl>
                                          </p:spTgt>
                                        </p:tgtEl>
                                        <p:attrNameLst>
                                          <p:attrName>style.visibility</p:attrName>
                                        </p:attrNameLst>
                                      </p:cBhvr>
                                      <p:to>
                                        <p:strVal val="visible"/>
                                      </p:to>
                                    </p:set>
                                    <p:animEffect transition="in" filter="fade">
                                      <p:cBhvr>
                                        <p:cTn id="25" dur="500"/>
                                        <p:tgtEl>
                                          <p:spTgt spid="13315">
                                            <p:txEl>
                                              <p:pRg st="7" end="7"/>
                                            </p:txEl>
                                          </p:spTgt>
                                        </p:tgtEl>
                                      </p:cBhvr>
                                    </p:animEffect>
                                  </p:childTnLst>
                                </p:cTn>
                              </p:par>
                            </p:childTnLst>
                          </p:cTn>
                        </p:par>
                        <p:par>
                          <p:cTn id="26" fill="hold">
                            <p:stCondLst>
                              <p:cond delay="500"/>
                            </p:stCondLst>
                            <p:childTnLst>
                              <p:par>
                                <p:cTn id="27" presetID="10" presetClass="entr" presetSubtype="0" fill="hold" nodeType="after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t="-2" r="106" b="223"/>
          <a:stretch/>
        </p:blipFill>
        <p:spPr>
          <a:xfrm>
            <a:off x="6725881" y="1780983"/>
            <a:ext cx="2765289" cy="1548413"/>
          </a:xfrm>
          <a:prstGeom prst="rect">
            <a:avLst/>
          </a:prstGeom>
        </p:spPr>
      </p:pic>
      <p:sp>
        <p:nvSpPr>
          <p:cNvPr id="13315" name="Content Placeholder 2"/>
          <p:cNvSpPr>
            <a:spLocks noGrp="1"/>
          </p:cNvSpPr>
          <p:nvPr>
            <p:ph idx="1"/>
          </p:nvPr>
        </p:nvSpPr>
        <p:spPr>
          <a:xfrm>
            <a:off x="304800" y="914403"/>
            <a:ext cx="11049000" cy="5605046"/>
          </a:xfrm>
        </p:spPr>
        <p:txBody>
          <a:bodyPr/>
          <a:lstStyle/>
          <a:p>
            <a:pPr>
              <a:spcBef>
                <a:spcPts val="600"/>
              </a:spcBef>
              <a:spcAft>
                <a:spcPts val="600"/>
              </a:spcAft>
            </a:pPr>
            <a:r>
              <a:rPr lang="en-US" sz="2200" b="1" dirty="0"/>
              <a:t>Point spread function (PSF) </a:t>
            </a:r>
            <a:r>
              <a:rPr lang="en-US" sz="2200" dirty="0"/>
              <a:t>describes, in the </a:t>
            </a:r>
            <a:r>
              <a:rPr lang="en-US" sz="2200" b="1" i="1" dirty="0"/>
              <a:t>spatial domain</a:t>
            </a:r>
            <a:r>
              <a:rPr lang="en-US" sz="2200" dirty="0"/>
              <a:t>, how well optics are able to focus incident light on a detector or focal plane</a:t>
            </a:r>
          </a:p>
          <a:p>
            <a:pPr>
              <a:spcBef>
                <a:spcPts val="600"/>
              </a:spcBef>
              <a:spcAft>
                <a:spcPts val="600"/>
              </a:spcAft>
            </a:pPr>
            <a:endParaRPr lang="en-US" sz="2200" b="1" i="1" dirty="0"/>
          </a:p>
          <a:p>
            <a:pPr>
              <a:spcBef>
                <a:spcPts val="600"/>
              </a:spcBef>
              <a:spcAft>
                <a:spcPts val="600"/>
              </a:spcAft>
            </a:pPr>
            <a:endParaRPr lang="en-US" sz="2200" b="1" i="1" dirty="0"/>
          </a:p>
          <a:p>
            <a:pPr marL="366713" lvl="1" indent="0">
              <a:spcBef>
                <a:spcPts val="600"/>
              </a:spcBef>
              <a:spcAft>
                <a:spcPts val="600"/>
              </a:spcAft>
              <a:buNone/>
            </a:pPr>
            <a:endParaRPr lang="en-US" sz="4000" b="1" i="1" dirty="0"/>
          </a:p>
          <a:p>
            <a:pPr>
              <a:spcBef>
                <a:spcPts val="600"/>
              </a:spcBef>
              <a:spcAft>
                <a:spcPts val="600"/>
              </a:spcAft>
            </a:pPr>
            <a:r>
              <a:rPr lang="en-US" sz="2200" b="1" dirty="0"/>
              <a:t>Modulation transfer function (MTF) </a:t>
            </a:r>
            <a:r>
              <a:rPr lang="en-US" sz="2200" dirty="0"/>
              <a:t>is the </a:t>
            </a:r>
            <a:r>
              <a:rPr lang="en-US" sz="2200" b="1" i="1" dirty="0"/>
              <a:t>spatial frequency response</a:t>
            </a:r>
            <a:r>
              <a:rPr lang="en-US" sz="2200" dirty="0"/>
              <a:t> of an optical system which describes which spatial frequencies are passed</a:t>
            </a:r>
          </a:p>
        </p:txBody>
      </p:sp>
      <p:sp>
        <p:nvSpPr>
          <p:cNvPr id="2" name="Slide Number Placeholder 1"/>
          <p:cNvSpPr>
            <a:spLocks noGrp="1"/>
          </p:cNvSpPr>
          <p:nvPr>
            <p:ph type="sldNum" sz="quarter" idx="10"/>
          </p:nvPr>
        </p:nvSpPr>
        <p:spPr>
          <a:prstGeom prst="rect">
            <a:avLst/>
          </a:prstGeom>
        </p:spPr>
        <p:txBody>
          <a:bodyPr/>
          <a:lstStyle/>
          <a:p>
            <a:fld id="{33075CE0-EA61-4FCF-AD4A-CB9332F8D1DE}" type="slidenum">
              <a:rPr lang="en-US" smtClean="0"/>
              <a:pPr/>
              <a:t>4</a:t>
            </a:fld>
            <a:endParaRPr lang="en-US" dirty="0"/>
          </a:p>
        </p:txBody>
      </p:sp>
      <p:sp>
        <p:nvSpPr>
          <p:cNvPr id="6" name="Title 5"/>
          <p:cNvSpPr>
            <a:spLocks noGrp="1"/>
          </p:cNvSpPr>
          <p:nvPr>
            <p:ph type="title"/>
          </p:nvPr>
        </p:nvSpPr>
        <p:spPr>
          <a:xfrm>
            <a:off x="762000" y="122830"/>
            <a:ext cx="11353800" cy="749127"/>
          </a:xfrm>
        </p:spPr>
        <p:txBody>
          <a:bodyPr/>
          <a:lstStyle/>
          <a:p>
            <a:pPr>
              <a:lnSpc>
                <a:spcPts val="3500"/>
              </a:lnSpc>
            </a:pPr>
            <a:r>
              <a:rPr lang="en-US" sz="3400" dirty="0"/>
              <a:t>Point Spread Function </a:t>
            </a:r>
            <a:r>
              <a:rPr lang="en-US" sz="3400" dirty="0" smtClean="0"/>
              <a:t>&amp; Modulation </a:t>
            </a:r>
            <a:r>
              <a:rPr lang="en-US" sz="3400" dirty="0"/>
              <a:t>Transfer Function (MTF)</a:t>
            </a:r>
          </a:p>
        </p:txBody>
      </p:sp>
      <p:pic>
        <p:nvPicPr>
          <p:cNvPr id="7" name="Picture 6"/>
          <p:cNvPicPr>
            <a:picLocks noChangeAspect="1"/>
          </p:cNvPicPr>
          <p:nvPr/>
        </p:nvPicPr>
        <p:blipFill rotWithShape="1">
          <a:blip r:embed="rId4"/>
          <a:srcRect r="6182"/>
          <a:stretch/>
        </p:blipFill>
        <p:spPr>
          <a:xfrm>
            <a:off x="3533237" y="1649974"/>
            <a:ext cx="1953163" cy="1876944"/>
          </a:xfrm>
          <a:prstGeom prst="rect">
            <a:avLst/>
          </a:prstGeom>
        </p:spPr>
      </p:pic>
      <p:pic>
        <p:nvPicPr>
          <p:cNvPr id="9" name="Picture 8"/>
          <p:cNvPicPr>
            <a:picLocks noChangeAspect="1"/>
          </p:cNvPicPr>
          <p:nvPr/>
        </p:nvPicPr>
        <p:blipFill>
          <a:blip r:embed="rId5"/>
          <a:stretch>
            <a:fillRect/>
          </a:stretch>
        </p:blipFill>
        <p:spPr>
          <a:xfrm>
            <a:off x="6725881" y="1780104"/>
            <a:ext cx="2756641" cy="1550173"/>
          </a:xfrm>
          <a:prstGeom prst="rect">
            <a:avLst/>
          </a:prstGeom>
        </p:spPr>
      </p:pic>
      <p:sp>
        <p:nvSpPr>
          <p:cNvPr id="10" name="TextBox 9"/>
          <p:cNvSpPr txBox="1"/>
          <p:nvPr/>
        </p:nvSpPr>
        <p:spPr>
          <a:xfrm>
            <a:off x="1371600" y="2198829"/>
            <a:ext cx="2110009" cy="584775"/>
          </a:xfrm>
          <a:prstGeom prst="rect">
            <a:avLst/>
          </a:prstGeom>
          <a:noFill/>
        </p:spPr>
        <p:txBody>
          <a:bodyPr wrap="square" rtlCol="0">
            <a:spAutoFit/>
          </a:bodyPr>
          <a:lstStyle/>
          <a:p>
            <a:pPr algn="ctr"/>
            <a:r>
              <a:rPr lang="en-US" sz="1600" b="1" baseline="0" dirty="0">
                <a:solidFill>
                  <a:schemeClr val="bg2">
                    <a:lumMod val="65000"/>
                    <a:lumOff val="35000"/>
                  </a:schemeClr>
                </a:solidFill>
              </a:rPr>
              <a:t>PSF superimposed on a detector array</a:t>
            </a:r>
          </a:p>
        </p:txBody>
      </p:sp>
      <p:sp>
        <p:nvSpPr>
          <p:cNvPr id="11" name="TextBox 10"/>
          <p:cNvSpPr txBox="1"/>
          <p:nvPr/>
        </p:nvSpPr>
        <p:spPr>
          <a:xfrm>
            <a:off x="9469078" y="2075717"/>
            <a:ext cx="1884722" cy="830997"/>
          </a:xfrm>
          <a:prstGeom prst="rect">
            <a:avLst/>
          </a:prstGeom>
          <a:noFill/>
        </p:spPr>
        <p:txBody>
          <a:bodyPr wrap="square" rtlCol="0">
            <a:spAutoFit/>
          </a:bodyPr>
          <a:lstStyle/>
          <a:p>
            <a:pPr algn="ctr"/>
            <a:r>
              <a:rPr lang="en-US" sz="1600" b="1" baseline="0" dirty="0">
                <a:solidFill>
                  <a:schemeClr val="bg2">
                    <a:lumMod val="65000"/>
                    <a:lumOff val="35000"/>
                  </a:schemeClr>
                </a:solidFill>
              </a:rPr>
              <a:t>Impact of PSF </a:t>
            </a:r>
          </a:p>
          <a:p>
            <a:pPr algn="ctr"/>
            <a:r>
              <a:rPr lang="en-US" sz="1600" b="1" baseline="0" dirty="0">
                <a:solidFill>
                  <a:schemeClr val="bg2">
                    <a:lumMod val="65000"/>
                    <a:lumOff val="35000"/>
                  </a:schemeClr>
                </a:solidFill>
              </a:rPr>
              <a:t>on point sources of light</a:t>
            </a:r>
          </a:p>
        </p:txBody>
      </p:sp>
      <p:grpSp>
        <p:nvGrpSpPr>
          <p:cNvPr id="16" name="Group 15"/>
          <p:cNvGrpSpPr/>
          <p:nvPr/>
        </p:nvGrpSpPr>
        <p:grpSpPr>
          <a:xfrm>
            <a:off x="1905000" y="4237192"/>
            <a:ext cx="7162800" cy="2651589"/>
            <a:chOff x="457200" y="4237189"/>
            <a:chExt cx="7162800" cy="2651589"/>
          </a:xfrm>
        </p:grpSpPr>
        <p:pic>
          <p:nvPicPr>
            <p:cNvPr id="4" name="Picture 3"/>
            <p:cNvPicPr>
              <a:picLocks noChangeAspect="1"/>
            </p:cNvPicPr>
            <p:nvPr/>
          </p:nvPicPr>
          <p:blipFill rotWithShape="1">
            <a:blip r:embed="rId6">
              <a:clrChange>
                <a:clrFrom>
                  <a:srgbClr val="FFFFFF"/>
                </a:clrFrom>
                <a:clrTo>
                  <a:srgbClr val="FFFFFF">
                    <a:alpha val="0"/>
                  </a:srgbClr>
                </a:clrTo>
              </a:clrChange>
            </a:blip>
            <a:srcRect l="38840" t="8156" r="-594" b="6721"/>
            <a:stretch/>
          </p:blipFill>
          <p:spPr>
            <a:xfrm>
              <a:off x="457200" y="4248192"/>
              <a:ext cx="3075917" cy="2228808"/>
            </a:xfrm>
            <a:prstGeom prst="rect">
              <a:avLst/>
            </a:prstGeom>
          </p:spPr>
        </p:pic>
        <p:pic>
          <p:nvPicPr>
            <p:cNvPr id="12" name="Picture 11"/>
            <p:cNvPicPr>
              <a:picLocks noChangeAspect="1"/>
            </p:cNvPicPr>
            <p:nvPr/>
          </p:nvPicPr>
          <p:blipFill rotWithShape="1">
            <a:blip r:embed="rId6">
              <a:clrChange>
                <a:clrFrom>
                  <a:srgbClr val="FFFFFF"/>
                </a:clrFrom>
                <a:clrTo>
                  <a:srgbClr val="FFFFFF">
                    <a:alpha val="0"/>
                  </a:srgbClr>
                </a:clrTo>
              </a:clrChange>
            </a:blip>
            <a:srcRect l="594" t="7736" r="61160" b="6721"/>
            <a:stretch/>
          </p:blipFill>
          <p:spPr>
            <a:xfrm>
              <a:off x="5715000" y="4237189"/>
              <a:ext cx="1905000" cy="2239811"/>
            </a:xfrm>
            <a:prstGeom prst="rect">
              <a:avLst/>
            </a:prstGeom>
          </p:spPr>
        </p:pic>
        <p:sp>
          <p:nvSpPr>
            <p:cNvPr id="13" name="TextBox 12"/>
            <p:cNvSpPr txBox="1"/>
            <p:nvPr/>
          </p:nvSpPr>
          <p:spPr>
            <a:xfrm>
              <a:off x="1828800" y="6519446"/>
              <a:ext cx="5423641" cy="369332"/>
            </a:xfrm>
            <a:prstGeom prst="rect">
              <a:avLst/>
            </a:prstGeom>
            <a:noFill/>
          </p:spPr>
          <p:txBody>
            <a:bodyPr wrap="square" rtlCol="0">
              <a:spAutoFit/>
            </a:bodyPr>
            <a:lstStyle/>
            <a:p>
              <a:pPr algn="ctr"/>
              <a:r>
                <a:rPr lang="en-US" sz="1800" b="1" baseline="0" dirty="0">
                  <a:solidFill>
                    <a:schemeClr val="bg2"/>
                  </a:solidFill>
                </a:rPr>
                <a:t>Fourier relationship between PSF and MTF</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4648200"/>
              <a:ext cx="1285705" cy="1285705"/>
            </a:xfrm>
            <a:prstGeom prst="rect">
              <a:avLst/>
            </a:prstGeom>
          </p:spPr>
        </p:pic>
        <p:sp>
          <p:nvSpPr>
            <p:cNvPr id="15" name="Right Arrow 14"/>
            <p:cNvSpPr/>
            <p:nvPr/>
          </p:nvSpPr>
          <p:spPr bwMode="auto">
            <a:xfrm>
              <a:off x="3657600" y="5193378"/>
              <a:ext cx="485605" cy="591006"/>
            </a:xfrm>
            <a:prstGeom prst="rightArrow">
              <a:avLst/>
            </a:prstGeom>
            <a:solidFill>
              <a:schemeClr val="accent1">
                <a:lumMod val="20000"/>
                <a:lumOff val="80000"/>
              </a:schemeClr>
            </a:solidFill>
            <a:ln>
              <a:solidFill>
                <a:schemeClr val="bg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1" compatLnSpc="1">
              <a:prstTxWarp prst="textNoShape">
                <a:avLst/>
              </a:prstTxWarp>
              <a:spAutoFit/>
            </a:bodyPr>
            <a:lstStyle/>
            <a:p>
              <a:endParaRPr lang="en-US">
                <a:latin typeface="Arial" charset="0"/>
              </a:endParaRPr>
            </a:p>
          </p:txBody>
        </p:sp>
        <p:sp>
          <p:nvSpPr>
            <p:cNvPr id="17" name="Right Arrow 16"/>
            <p:cNvSpPr/>
            <p:nvPr/>
          </p:nvSpPr>
          <p:spPr bwMode="auto">
            <a:xfrm>
              <a:off x="5181600" y="5201478"/>
              <a:ext cx="457200" cy="591006"/>
            </a:xfrm>
            <a:prstGeom prst="rightArrow">
              <a:avLst/>
            </a:prstGeom>
            <a:solidFill>
              <a:schemeClr val="accent1">
                <a:lumMod val="20000"/>
                <a:lumOff val="80000"/>
              </a:schemeClr>
            </a:solidFill>
            <a:ln>
              <a:solidFill>
                <a:schemeClr val="bg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1" compatLnSpc="1">
              <a:prstTxWarp prst="textNoShape">
                <a:avLst/>
              </a:prstTxWarp>
              <a:spAutoFit/>
            </a:bodyPr>
            <a:lstStyle/>
            <a:p>
              <a:endParaRPr lang="en-US">
                <a:latin typeface="Arial" charset="0"/>
              </a:endParaRPr>
            </a:p>
          </p:txBody>
        </p:sp>
      </p:grpSp>
    </p:spTree>
    <p:extLst>
      <p:ext uri="{BB962C8B-B14F-4D97-AF65-F5344CB8AC3E}">
        <p14:creationId xmlns:p14="http://schemas.microsoft.com/office/powerpoint/2010/main" val="136860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4" end="4"/>
                                            </p:txEl>
                                          </p:spTgt>
                                        </p:tgtEl>
                                        <p:attrNameLst>
                                          <p:attrName>style.visibility</p:attrName>
                                        </p:attrNameLst>
                                      </p:cBhvr>
                                      <p:to>
                                        <p:strVal val="visible"/>
                                      </p:to>
                                    </p:set>
                                    <p:animEffect transition="in" filter="fade">
                                      <p:cBhvr>
                                        <p:cTn id="12" dur="500"/>
                                        <p:tgtEl>
                                          <p:spTgt spid="13315">
                                            <p:txEl>
                                              <p:pRg st="4" end="4"/>
                                            </p:txEl>
                                          </p:spTgt>
                                        </p:tgtEl>
                                      </p:cBhvr>
                                    </p:animEffect>
                                  </p:childTnLst>
                                </p:cTn>
                              </p:par>
                            </p:childTnLst>
                          </p:cTn>
                        </p:par>
                        <p:par>
                          <p:cTn id="13" fill="hold">
                            <p:stCondLst>
                              <p:cond delay="500"/>
                            </p:stCondLst>
                            <p:childTnLst>
                              <p:par>
                                <p:cTn id="14" presetID="22" presetClass="entr" presetSubtype="8"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914400"/>
            <a:ext cx="11582400" cy="5333999"/>
          </a:xfrm>
        </p:spPr>
        <p:txBody>
          <a:bodyPr/>
          <a:lstStyle/>
          <a:p>
            <a:r>
              <a:rPr lang="en-US" dirty="0"/>
              <a:t>Spatial frequency can be expressed as the number of “cycles” per mm (or per degree of visual angle )</a:t>
            </a:r>
          </a:p>
          <a:p>
            <a:pPr lvl="1">
              <a:spcBef>
                <a:spcPts val="600"/>
              </a:spcBef>
              <a:spcAft>
                <a:spcPts val="300"/>
              </a:spcAft>
            </a:pPr>
            <a:r>
              <a:rPr lang="en-US" sz="2400" dirty="0"/>
              <a:t>A “cycle” is a complete light-dark bar repetition</a:t>
            </a:r>
          </a:p>
          <a:p>
            <a:pPr lvl="1">
              <a:spcBef>
                <a:spcPts val="600"/>
              </a:spcBef>
              <a:spcAft>
                <a:spcPts val="300"/>
              </a:spcAft>
            </a:pPr>
            <a:r>
              <a:rPr lang="en-US" sz="2400" dirty="0"/>
              <a:t>Units of cy/mm [or cy/</a:t>
            </a:r>
            <a:r>
              <a:rPr lang="en-US" sz="2400" dirty="0" err="1"/>
              <a:t>mrad</a:t>
            </a:r>
            <a:r>
              <a:rPr lang="en-US" sz="2400" dirty="0" smtClean="0"/>
              <a:t>]</a:t>
            </a:r>
            <a:endParaRPr lang="en-US" sz="2800" dirty="0" smtClean="0"/>
          </a:p>
          <a:p>
            <a:pPr>
              <a:spcBef>
                <a:spcPts val="600"/>
              </a:spcBef>
              <a:spcAft>
                <a:spcPts val="300"/>
              </a:spcAft>
            </a:pPr>
            <a:r>
              <a:rPr lang="en-US" dirty="0" smtClean="0"/>
              <a:t>Images </a:t>
            </a:r>
            <a:r>
              <a:rPr lang="en-US" dirty="0"/>
              <a:t>without high spatial frequencies are limited in their ability to capture fine detail</a:t>
            </a:r>
          </a:p>
          <a:p>
            <a:pPr lvl="1">
              <a:spcBef>
                <a:spcPts val="600"/>
              </a:spcBef>
              <a:spcAft>
                <a:spcPts val="300"/>
              </a:spcAft>
            </a:pPr>
            <a:r>
              <a:rPr lang="en-US" sz="2400" dirty="0"/>
              <a:t>Sending an image through a low-pass filter removes higher spatial frequencies, resulting in a loss of detail (</a:t>
            </a:r>
            <a:r>
              <a:rPr lang="en-US" sz="2400" b="1" dirty="0"/>
              <a:t>blurring</a:t>
            </a:r>
            <a:r>
              <a:rPr lang="en-US" sz="2400" dirty="0" smtClean="0"/>
              <a:t>)</a:t>
            </a:r>
          </a:p>
          <a:p>
            <a:pPr marL="366713" lvl="1" indent="0">
              <a:spcBef>
                <a:spcPts val="600"/>
              </a:spcBef>
              <a:spcAft>
                <a:spcPts val="300"/>
              </a:spcAft>
              <a:buNone/>
            </a:pPr>
            <a:endParaRPr lang="en-US" sz="1100" dirty="0" smtClean="0"/>
          </a:p>
          <a:p>
            <a:pPr>
              <a:spcBef>
                <a:spcPts val="600"/>
              </a:spcBef>
              <a:spcAft>
                <a:spcPts val="300"/>
              </a:spcAft>
            </a:pPr>
            <a:r>
              <a:rPr lang="en-US" dirty="0" smtClean="0"/>
              <a:t>Can we develop and verify 								an aerosol MTF in a 							laboratory setting?</a:t>
            </a: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5</a:t>
            </a:fld>
            <a:endParaRPr lang="en-US" altLang="en-US" dirty="0"/>
          </a:p>
        </p:txBody>
      </p:sp>
      <p:sp>
        <p:nvSpPr>
          <p:cNvPr id="4" name="Title 3"/>
          <p:cNvSpPr>
            <a:spLocks noGrp="1"/>
          </p:cNvSpPr>
          <p:nvPr>
            <p:ph type="title"/>
          </p:nvPr>
        </p:nvSpPr>
        <p:spPr/>
        <p:txBody>
          <a:bodyPr/>
          <a:lstStyle/>
          <a:p>
            <a:r>
              <a:rPr lang="en-US" dirty="0" smtClean="0"/>
              <a:t>Impact of MTF Spatial Frequency Response</a:t>
            </a:r>
            <a:endParaRPr lang="en-US" dirty="0"/>
          </a:p>
        </p:txBody>
      </p:sp>
      <p:pic>
        <p:nvPicPr>
          <p:cNvPr id="5" name="Picture 4"/>
          <p:cNvPicPr>
            <a:picLocks noChangeAspect="1"/>
          </p:cNvPicPr>
          <p:nvPr/>
        </p:nvPicPr>
        <p:blipFill rotWithShape="1">
          <a:blip r:embed="rId2">
            <a:clrChange>
              <a:clrFrom>
                <a:srgbClr val="EDF2FB"/>
              </a:clrFrom>
              <a:clrTo>
                <a:srgbClr val="EDF2FB">
                  <a:alpha val="0"/>
                </a:srgbClr>
              </a:clrTo>
            </a:clrChange>
          </a:blip>
          <a:srcRect l="19355" t="5946" r="16129" b="64326"/>
          <a:stretch/>
        </p:blipFill>
        <p:spPr>
          <a:xfrm>
            <a:off x="7943454" y="1808480"/>
            <a:ext cx="1117600" cy="838200"/>
          </a:xfrm>
          <a:prstGeom prst="rect">
            <a:avLst/>
          </a:prstGeom>
        </p:spPr>
      </p:pic>
      <p:pic>
        <p:nvPicPr>
          <p:cNvPr id="6" name="Picture 5"/>
          <p:cNvPicPr>
            <a:picLocks noChangeAspect="1"/>
          </p:cNvPicPr>
          <p:nvPr/>
        </p:nvPicPr>
        <p:blipFill rotWithShape="1">
          <a:blip r:embed="rId2">
            <a:clrChange>
              <a:clrFrom>
                <a:srgbClr val="EDF2FB"/>
              </a:clrFrom>
              <a:clrTo>
                <a:srgbClr val="EDF2FB">
                  <a:alpha val="0"/>
                </a:srgbClr>
              </a:clrTo>
            </a:clrChange>
          </a:blip>
          <a:srcRect l="19355" t="53512" r="16128" b="12795"/>
          <a:stretch/>
        </p:blipFill>
        <p:spPr>
          <a:xfrm>
            <a:off x="9474200" y="1752600"/>
            <a:ext cx="1117600" cy="949960"/>
          </a:xfrm>
          <a:prstGeom prst="rect">
            <a:avLst/>
          </a:prstGeom>
        </p:spPr>
      </p:pic>
      <p:pic>
        <p:nvPicPr>
          <p:cNvPr id="7" name="Picture 6"/>
          <p:cNvPicPr>
            <a:picLocks noChangeAspect="1"/>
          </p:cNvPicPr>
          <p:nvPr/>
        </p:nvPicPr>
        <p:blipFill rotWithShape="1">
          <a:blip r:embed="rId3">
            <a:clrChange>
              <a:clrFrom>
                <a:srgbClr val="EDF2FB"/>
              </a:clrFrom>
              <a:clrTo>
                <a:srgbClr val="EDF2FB">
                  <a:alpha val="0"/>
                </a:srgbClr>
              </a:clrTo>
            </a:clrChange>
          </a:blip>
          <a:srcRect l="6426" t="52582" b="11737"/>
          <a:stretch/>
        </p:blipFill>
        <p:spPr>
          <a:xfrm>
            <a:off x="6567109" y="5710356"/>
            <a:ext cx="1524000" cy="994197"/>
          </a:xfrm>
          <a:prstGeom prst="rect">
            <a:avLst/>
          </a:prstGeom>
        </p:spPr>
      </p:pic>
      <p:pic>
        <p:nvPicPr>
          <p:cNvPr id="8" name="Picture 7"/>
          <p:cNvPicPr>
            <a:picLocks noChangeAspect="1"/>
          </p:cNvPicPr>
          <p:nvPr/>
        </p:nvPicPr>
        <p:blipFill rotWithShape="1">
          <a:blip r:embed="rId3">
            <a:clrChange>
              <a:clrFrom>
                <a:srgbClr val="EDF2FB"/>
              </a:clrFrom>
              <a:clrTo>
                <a:srgbClr val="EDF2FB">
                  <a:alpha val="0"/>
                </a:srgbClr>
              </a:clrTo>
            </a:clrChange>
          </a:blip>
          <a:srcRect t="3358" b="60564"/>
          <a:stretch/>
        </p:blipFill>
        <p:spPr>
          <a:xfrm>
            <a:off x="6400800" y="4502714"/>
            <a:ext cx="1690309" cy="1043346"/>
          </a:xfrm>
          <a:prstGeom prst="rect">
            <a:avLst/>
          </a:prstGeom>
        </p:spPr>
      </p:pic>
      <p:sp>
        <p:nvSpPr>
          <p:cNvPr id="9" name="TextBox 8"/>
          <p:cNvSpPr txBox="1"/>
          <p:nvPr/>
        </p:nvSpPr>
        <p:spPr>
          <a:xfrm>
            <a:off x="8077200" y="4680879"/>
            <a:ext cx="2893182" cy="400110"/>
          </a:xfrm>
          <a:prstGeom prst="rect">
            <a:avLst/>
          </a:prstGeom>
          <a:noFill/>
        </p:spPr>
        <p:txBody>
          <a:bodyPr wrap="square" rtlCol="0">
            <a:spAutoFit/>
          </a:bodyPr>
          <a:lstStyle/>
          <a:p>
            <a:pPr algn="ctr"/>
            <a:r>
              <a:rPr lang="en-US" b="1" i="1" baseline="0" dirty="0" smtClean="0">
                <a:solidFill>
                  <a:schemeClr val="bg2"/>
                </a:solidFill>
              </a:rPr>
              <a:t>Detail is preserved</a:t>
            </a:r>
            <a:endParaRPr lang="en-US" b="1" i="1" baseline="0" dirty="0">
              <a:solidFill>
                <a:schemeClr val="bg2"/>
              </a:solidFill>
            </a:endParaRPr>
          </a:p>
        </p:txBody>
      </p:sp>
      <p:sp>
        <p:nvSpPr>
          <p:cNvPr id="10" name="TextBox 9"/>
          <p:cNvSpPr txBox="1"/>
          <p:nvPr/>
        </p:nvSpPr>
        <p:spPr>
          <a:xfrm>
            <a:off x="8077200" y="5848289"/>
            <a:ext cx="2893182" cy="400110"/>
          </a:xfrm>
          <a:prstGeom prst="rect">
            <a:avLst/>
          </a:prstGeom>
          <a:noFill/>
        </p:spPr>
        <p:txBody>
          <a:bodyPr wrap="square" rtlCol="0">
            <a:spAutoFit/>
          </a:bodyPr>
          <a:lstStyle/>
          <a:p>
            <a:pPr algn="ctr"/>
            <a:r>
              <a:rPr lang="en-US" b="1" i="1" baseline="0" dirty="0" smtClean="0">
                <a:solidFill>
                  <a:schemeClr val="bg2"/>
                </a:solidFill>
              </a:rPr>
              <a:t>Detail is blurred</a:t>
            </a:r>
            <a:endParaRPr lang="en-US" b="1" i="1" baseline="0" dirty="0">
              <a:solidFill>
                <a:schemeClr val="bg2"/>
              </a:solidFill>
            </a:endParaRPr>
          </a:p>
        </p:txBody>
      </p:sp>
    </p:spTree>
    <p:extLst>
      <p:ext uri="{BB962C8B-B14F-4D97-AF65-F5344CB8AC3E}">
        <p14:creationId xmlns:p14="http://schemas.microsoft.com/office/powerpoint/2010/main" val="32927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864374"/>
            <a:ext cx="7506580" cy="5993626"/>
          </a:xfrm>
          <a:prstGeom prst="rect">
            <a:avLst/>
          </a:prstGeom>
        </p:spPr>
      </p:pic>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6</a:t>
            </a:fld>
            <a:endParaRPr lang="en-US" altLang="en-US" dirty="0"/>
          </a:p>
        </p:txBody>
      </p:sp>
      <p:sp>
        <p:nvSpPr>
          <p:cNvPr id="4" name="Title 3"/>
          <p:cNvSpPr>
            <a:spLocks noGrp="1"/>
          </p:cNvSpPr>
          <p:nvPr>
            <p:ph type="title"/>
          </p:nvPr>
        </p:nvSpPr>
        <p:spPr/>
        <p:txBody>
          <a:bodyPr/>
          <a:lstStyle/>
          <a:p>
            <a:r>
              <a:rPr lang="en-US" dirty="0" smtClean="0"/>
              <a:t>Theoretical PSFs with aerosol scattering</a:t>
            </a:r>
            <a:endParaRPr lang="en-US" dirty="0"/>
          </a:p>
        </p:txBody>
      </p:sp>
      <p:sp>
        <p:nvSpPr>
          <p:cNvPr id="14" name="TextBox 13"/>
          <p:cNvSpPr txBox="1"/>
          <p:nvPr/>
        </p:nvSpPr>
        <p:spPr>
          <a:xfrm>
            <a:off x="9101906" y="1581090"/>
            <a:ext cx="1337497" cy="400110"/>
          </a:xfrm>
          <a:prstGeom prst="rect">
            <a:avLst/>
          </a:prstGeom>
          <a:noFill/>
        </p:spPr>
        <p:txBody>
          <a:bodyPr wrap="square" rtlCol="0">
            <a:spAutoFit/>
          </a:bodyPr>
          <a:lstStyle/>
          <a:p>
            <a:r>
              <a:rPr lang="en-US" b="1" baseline="0" dirty="0" smtClean="0">
                <a:solidFill>
                  <a:schemeClr val="bg2"/>
                </a:solidFill>
              </a:rPr>
              <a:t>Direct</a:t>
            </a:r>
            <a:endParaRPr lang="en-US" b="1" baseline="0" dirty="0">
              <a:solidFill>
                <a:schemeClr val="bg2"/>
              </a:solidFill>
            </a:endParaRPr>
          </a:p>
        </p:txBody>
      </p:sp>
      <p:sp>
        <p:nvSpPr>
          <p:cNvPr id="15" name="TextBox 14"/>
          <p:cNvSpPr txBox="1"/>
          <p:nvPr/>
        </p:nvSpPr>
        <p:spPr>
          <a:xfrm>
            <a:off x="9101906" y="3581400"/>
            <a:ext cx="1337497" cy="400110"/>
          </a:xfrm>
          <a:prstGeom prst="rect">
            <a:avLst/>
          </a:prstGeom>
          <a:noFill/>
        </p:spPr>
        <p:txBody>
          <a:bodyPr wrap="square" rtlCol="0">
            <a:spAutoFit/>
          </a:bodyPr>
          <a:lstStyle/>
          <a:p>
            <a:r>
              <a:rPr lang="en-US" b="1" baseline="0" dirty="0" smtClean="0">
                <a:solidFill>
                  <a:schemeClr val="bg2"/>
                </a:solidFill>
              </a:rPr>
              <a:t>Diffuse</a:t>
            </a:r>
            <a:endParaRPr lang="en-US" b="1" baseline="0" dirty="0">
              <a:solidFill>
                <a:schemeClr val="bg2"/>
              </a:solidFill>
            </a:endParaRPr>
          </a:p>
        </p:txBody>
      </p:sp>
      <p:sp>
        <p:nvSpPr>
          <p:cNvPr id="16" name="TextBox 15"/>
          <p:cNvSpPr txBox="1"/>
          <p:nvPr/>
        </p:nvSpPr>
        <p:spPr>
          <a:xfrm>
            <a:off x="9101906" y="5467290"/>
            <a:ext cx="1337497" cy="400110"/>
          </a:xfrm>
          <a:prstGeom prst="rect">
            <a:avLst/>
          </a:prstGeom>
          <a:noFill/>
        </p:spPr>
        <p:txBody>
          <a:bodyPr wrap="square" rtlCol="0">
            <a:spAutoFit/>
          </a:bodyPr>
          <a:lstStyle/>
          <a:p>
            <a:r>
              <a:rPr lang="en-US" b="1" baseline="0" dirty="0" smtClean="0">
                <a:solidFill>
                  <a:schemeClr val="bg2"/>
                </a:solidFill>
              </a:rPr>
              <a:t>Total</a:t>
            </a:r>
            <a:endParaRPr lang="en-US" b="1" baseline="0" dirty="0">
              <a:solidFill>
                <a:schemeClr val="bg2"/>
              </a:solidFill>
            </a:endParaRPr>
          </a:p>
        </p:txBody>
      </p:sp>
    </p:spTree>
    <p:extLst>
      <p:ext uri="{BB962C8B-B14F-4D97-AF65-F5344CB8AC3E}">
        <p14:creationId xmlns:p14="http://schemas.microsoft.com/office/powerpoint/2010/main" val="3610722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3"/>
            <a:ext cx="8686800" cy="3200399"/>
          </a:xfrm>
        </p:spPr>
        <p:txBody>
          <a:bodyPr/>
          <a:lstStyle/>
          <a:p>
            <a:r>
              <a:rPr lang="en-US" sz="2400" dirty="0"/>
              <a:t>Aerosol MTF, with aperture diffraction:</a:t>
            </a:r>
          </a:p>
          <a:p>
            <a:pPr marL="366713" lvl="1" indent="0">
              <a:buNone/>
            </a:pPr>
            <a:r>
              <a:rPr lang="en-US" sz="2400" dirty="0"/>
              <a:t> </a:t>
            </a:r>
            <a:r>
              <a:rPr lang="en-US" sz="800" dirty="0"/>
              <a:t> </a:t>
            </a:r>
          </a:p>
          <a:p>
            <a:pPr marL="366713" lvl="1" indent="0">
              <a:buNone/>
            </a:pPr>
            <a:r>
              <a:rPr lang="en-US" sz="800" dirty="0"/>
              <a:t> </a:t>
            </a:r>
            <a:endParaRPr lang="en-US" sz="2400" dirty="0"/>
          </a:p>
          <a:p>
            <a:pPr lvl="1"/>
            <a:r>
              <a:rPr lang="en-US" sz="2400" dirty="0"/>
              <a:t> </a:t>
            </a:r>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7</a:t>
            </a:fld>
            <a:endParaRPr lang="en-US" altLang="en-US" dirty="0"/>
          </a:p>
        </p:txBody>
      </p:sp>
      <p:sp>
        <p:nvSpPr>
          <p:cNvPr id="4" name="Title 3"/>
          <p:cNvSpPr>
            <a:spLocks noGrp="1"/>
          </p:cNvSpPr>
          <p:nvPr>
            <p:ph type="title"/>
          </p:nvPr>
        </p:nvSpPr>
        <p:spPr/>
        <p:txBody>
          <a:bodyPr/>
          <a:lstStyle/>
          <a:p>
            <a:r>
              <a:rPr lang="en-US" dirty="0" smtClean="0"/>
              <a:t>Aerosol Modulation Transfer Function</a:t>
            </a:r>
            <a:endParaRPr lang="en-US" dirty="0"/>
          </a:p>
        </p:txBody>
      </p:sp>
      <p:pic>
        <p:nvPicPr>
          <p:cNvPr id="12" name="Picture 11"/>
          <p:cNvPicPr>
            <a:picLocks noChangeAspect="1"/>
          </p:cNvPicPr>
          <p:nvPr/>
        </p:nvPicPr>
        <p:blipFill rotWithShape="1">
          <a:blip r:embed="rId2"/>
          <a:srcRect r="8813" b="29472"/>
          <a:stretch/>
        </p:blipFill>
        <p:spPr>
          <a:xfrm>
            <a:off x="685800" y="1483049"/>
            <a:ext cx="8382000" cy="1022429"/>
          </a:xfrm>
          <a:prstGeom prst="rect">
            <a:avLst/>
          </a:prstGeom>
        </p:spPr>
      </p:pic>
      <p:sp>
        <p:nvSpPr>
          <p:cNvPr id="15" name="Rounded Rectangle 14"/>
          <p:cNvSpPr/>
          <p:nvPr/>
        </p:nvSpPr>
        <p:spPr bwMode="auto">
          <a:xfrm>
            <a:off x="2362199" y="1433019"/>
            <a:ext cx="3404992" cy="729556"/>
          </a:xfrm>
          <a:prstGeom prst="roundRect">
            <a:avLst/>
          </a:prstGeom>
          <a:noFill/>
          <a:ln w="19050">
            <a:solidFill>
              <a:schemeClr val="bg1">
                <a:lumMod val="60000"/>
                <a:lumOff val="40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1" compatLnSpc="1">
            <a:prstTxWarp prst="textNoShape">
              <a:avLst/>
            </a:prstTxWarp>
            <a:noAutofit/>
          </a:bodyPr>
          <a:lstStyle/>
          <a:p>
            <a:endParaRPr lang="en-US">
              <a:latin typeface="Arial" charset="0"/>
            </a:endParaRPr>
          </a:p>
        </p:txBody>
      </p:sp>
      <p:sp>
        <p:nvSpPr>
          <p:cNvPr id="17" name="TextBox 16"/>
          <p:cNvSpPr txBox="1"/>
          <p:nvPr/>
        </p:nvSpPr>
        <p:spPr>
          <a:xfrm>
            <a:off x="2362201" y="2598006"/>
            <a:ext cx="3404993" cy="830997"/>
          </a:xfrm>
          <a:prstGeom prst="rect">
            <a:avLst/>
          </a:prstGeom>
          <a:noFill/>
        </p:spPr>
        <p:txBody>
          <a:bodyPr wrap="square" rtlCol="0">
            <a:spAutoFit/>
          </a:bodyPr>
          <a:lstStyle/>
          <a:p>
            <a:pPr algn="ctr"/>
            <a:r>
              <a:rPr lang="en-US" sz="2400" baseline="0" dirty="0">
                <a:solidFill>
                  <a:schemeClr val="bg1">
                    <a:lumMod val="60000"/>
                    <a:lumOff val="40000"/>
                  </a:schemeClr>
                </a:solidFill>
                <a:latin typeface="Calibri" panose="020F0502020204030204" pitchFamily="34" charset="0"/>
              </a:rPr>
              <a:t>Attenuated, direct component</a:t>
            </a:r>
          </a:p>
        </p:txBody>
      </p:sp>
      <p:sp>
        <p:nvSpPr>
          <p:cNvPr id="16" name="Rounded Rectangle 15"/>
          <p:cNvSpPr/>
          <p:nvPr/>
        </p:nvSpPr>
        <p:spPr bwMode="auto">
          <a:xfrm>
            <a:off x="5904980" y="1438675"/>
            <a:ext cx="3086621" cy="729556"/>
          </a:xfrm>
          <a:prstGeom prst="roundRect">
            <a:avLst/>
          </a:prstGeom>
          <a:noFill/>
          <a:ln w="19050">
            <a:solidFill>
              <a:srgbClr val="FA3D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1" compatLnSpc="1">
            <a:prstTxWarp prst="textNoShape">
              <a:avLst/>
            </a:prstTxWarp>
            <a:noAutofit/>
          </a:bodyPr>
          <a:lstStyle/>
          <a:p>
            <a:endParaRPr lang="en-US">
              <a:latin typeface="Arial" charset="0"/>
            </a:endParaRPr>
          </a:p>
        </p:txBody>
      </p:sp>
      <p:sp>
        <p:nvSpPr>
          <p:cNvPr id="18" name="TextBox 17"/>
          <p:cNvSpPr txBox="1"/>
          <p:nvPr/>
        </p:nvSpPr>
        <p:spPr>
          <a:xfrm>
            <a:off x="5904980" y="2598006"/>
            <a:ext cx="3086621" cy="830997"/>
          </a:xfrm>
          <a:prstGeom prst="rect">
            <a:avLst/>
          </a:prstGeom>
          <a:noFill/>
        </p:spPr>
        <p:txBody>
          <a:bodyPr wrap="square" rtlCol="0">
            <a:spAutoFit/>
          </a:bodyPr>
          <a:lstStyle/>
          <a:p>
            <a:pPr algn="ctr"/>
            <a:r>
              <a:rPr lang="en-US" sz="2400" baseline="0" dirty="0">
                <a:solidFill>
                  <a:srgbClr val="FF0000"/>
                </a:solidFill>
                <a:latin typeface="Calibri" panose="020F0502020204030204" pitchFamily="34" charset="0"/>
              </a:rPr>
              <a:t>Blurring due to aerosol scattering</a:t>
            </a:r>
          </a:p>
        </p:txBody>
      </p:sp>
      <p:pic>
        <p:nvPicPr>
          <p:cNvPr id="21" name="Picture 20"/>
          <p:cNvPicPr>
            <a:picLocks noChangeAspect="1"/>
          </p:cNvPicPr>
          <p:nvPr/>
        </p:nvPicPr>
        <p:blipFill>
          <a:blip r:embed="rId3"/>
          <a:stretch>
            <a:fillRect/>
          </a:stretch>
        </p:blipFill>
        <p:spPr>
          <a:xfrm>
            <a:off x="680358" y="3559076"/>
            <a:ext cx="8235042" cy="3146524"/>
          </a:xfrm>
          <a:prstGeom prst="rect">
            <a:avLst/>
          </a:prstGeom>
        </p:spPr>
      </p:pic>
      <p:sp>
        <p:nvSpPr>
          <p:cNvPr id="22" name="TextBox 21"/>
          <p:cNvSpPr txBox="1"/>
          <p:nvPr/>
        </p:nvSpPr>
        <p:spPr>
          <a:xfrm>
            <a:off x="9059839" y="3898618"/>
            <a:ext cx="2590800" cy="1569660"/>
          </a:xfrm>
          <a:prstGeom prst="rect">
            <a:avLst/>
          </a:prstGeom>
          <a:noFill/>
        </p:spPr>
        <p:txBody>
          <a:bodyPr wrap="square" rtlCol="0">
            <a:spAutoFit/>
          </a:bodyPr>
          <a:lstStyle/>
          <a:p>
            <a:pPr algn="ctr"/>
            <a:r>
              <a:rPr lang="en-US" sz="2400" b="1" baseline="0" dirty="0">
                <a:solidFill>
                  <a:schemeClr val="bg2"/>
                </a:solidFill>
                <a:latin typeface="Calibri" panose="020F0502020204030204" pitchFamily="34" charset="0"/>
              </a:rPr>
              <a:t>Q: Can we measure an aerosol MTF with an optical sensor?</a:t>
            </a:r>
          </a:p>
        </p:txBody>
      </p:sp>
    </p:spTree>
    <p:extLst>
      <p:ext uri="{BB962C8B-B14F-4D97-AF65-F5344CB8AC3E}">
        <p14:creationId xmlns:p14="http://schemas.microsoft.com/office/powerpoint/2010/main" val="11084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6" grpId="0" animBg="1"/>
      <p:bldP spid="1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7488" y="864374"/>
            <a:ext cx="7654112" cy="5993626"/>
          </a:xfrm>
          <a:prstGeom prst="rect">
            <a:avLst/>
          </a:prstGeom>
        </p:spPr>
      </p:pic>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8</a:t>
            </a:fld>
            <a:endParaRPr lang="en-US" altLang="en-US" dirty="0"/>
          </a:p>
        </p:txBody>
      </p:sp>
      <p:sp>
        <p:nvSpPr>
          <p:cNvPr id="4" name="Title 3"/>
          <p:cNvSpPr>
            <a:spLocks noGrp="1"/>
          </p:cNvSpPr>
          <p:nvPr>
            <p:ph type="title"/>
          </p:nvPr>
        </p:nvSpPr>
        <p:spPr/>
        <p:txBody>
          <a:bodyPr/>
          <a:lstStyle/>
          <a:p>
            <a:r>
              <a:rPr lang="en-US" dirty="0" smtClean="0"/>
              <a:t>Theoretical MTFs with aerosol scattering</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5410200" y="1828803"/>
                <a:ext cx="1295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baseline="0">
                          <a:solidFill>
                            <a:schemeClr val="bg2"/>
                          </a:solidFill>
                          <a:latin typeface="Cambria Math" panose="02040503050406030204" pitchFamily="18" charset="0"/>
                          <a:ea typeface="Cambria Math" panose="02040503050406030204" pitchFamily="18" charset="0"/>
                        </a:rPr>
                        <m:t>𝜏</m:t>
                      </m:r>
                    </m:oMath>
                  </m:oMathPara>
                </a14:m>
                <a:endParaRPr lang="en-US" baseline="0" dirty="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886200" y="1828800"/>
                <a:ext cx="1295400" cy="646331"/>
              </a:xfrm>
              <a:prstGeom prst="rect">
                <a:avLst/>
              </a:prstGeom>
              <a:blipFill rotWithShape="0">
                <a:blip r:embed="rId4"/>
                <a:stretch>
                  <a:fillRect/>
                </a:stretch>
              </a:blipFill>
            </p:spPr>
            <p:txBody>
              <a:bodyPr/>
              <a:lstStyle/>
              <a:p>
                <a:r>
                  <a:rPr lang="en-US">
                    <a:noFill/>
                  </a:rPr>
                  <a:t> </a:t>
                </a:r>
              </a:p>
            </p:txBody>
          </p:sp>
        </mc:Fallback>
      </mc:AlternateContent>
      <p:cxnSp>
        <p:nvCxnSpPr>
          <p:cNvPr id="9" name="Straight Arrow Connector 8"/>
          <p:cNvCxnSpPr/>
          <p:nvPr/>
        </p:nvCxnSpPr>
        <p:spPr bwMode="auto">
          <a:xfrm flipV="1">
            <a:off x="6057900" y="1752600"/>
            <a:ext cx="0" cy="286434"/>
          </a:xfrm>
          <a:prstGeom prst="straightConnector1">
            <a:avLst/>
          </a:prstGeom>
          <a:noFill/>
          <a:ln w="25400">
            <a:solidFill>
              <a:schemeClr val="bg2"/>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Arrow Connector 10"/>
          <p:cNvCxnSpPr/>
          <p:nvPr/>
        </p:nvCxnSpPr>
        <p:spPr bwMode="auto">
          <a:xfrm>
            <a:off x="3848100" y="1316216"/>
            <a:ext cx="304800" cy="0"/>
          </a:xfrm>
          <a:prstGeom prst="straightConnector1">
            <a:avLst/>
          </a:prstGeom>
          <a:noFill/>
          <a:ln w="25400">
            <a:solidFill>
              <a:schemeClr val="bg2"/>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2"/>
          <p:cNvSpPr txBox="1"/>
          <p:nvPr/>
        </p:nvSpPr>
        <p:spPr>
          <a:xfrm>
            <a:off x="3048000" y="1116161"/>
            <a:ext cx="800100" cy="400110"/>
          </a:xfrm>
          <a:prstGeom prst="rect">
            <a:avLst/>
          </a:prstGeom>
          <a:noFill/>
        </p:spPr>
        <p:txBody>
          <a:bodyPr wrap="square" rtlCol="0">
            <a:spAutoFit/>
          </a:bodyPr>
          <a:lstStyle/>
          <a:p>
            <a:r>
              <a:rPr lang="en-US" b="1" baseline="0" dirty="0" err="1">
                <a:solidFill>
                  <a:schemeClr val="bg2"/>
                </a:solidFill>
              </a:rPr>
              <a:t>a</a:t>
            </a:r>
            <a:r>
              <a:rPr lang="en-US" b="1" dirty="0" err="1">
                <a:solidFill>
                  <a:schemeClr val="bg2"/>
                </a:solidFill>
              </a:rPr>
              <a:t>mode</a:t>
            </a:r>
            <a:endParaRPr lang="en-US" b="1" dirty="0">
              <a:solidFill>
                <a:schemeClr val="bg2"/>
              </a:solidFill>
            </a:endParaRPr>
          </a:p>
        </p:txBody>
      </p:sp>
      <p:sp>
        <p:nvSpPr>
          <p:cNvPr id="14" name="TextBox 13"/>
          <p:cNvSpPr txBox="1"/>
          <p:nvPr/>
        </p:nvSpPr>
        <p:spPr>
          <a:xfrm>
            <a:off x="9101906" y="1581090"/>
            <a:ext cx="1337497" cy="400110"/>
          </a:xfrm>
          <a:prstGeom prst="rect">
            <a:avLst/>
          </a:prstGeom>
          <a:noFill/>
        </p:spPr>
        <p:txBody>
          <a:bodyPr wrap="square" rtlCol="0">
            <a:spAutoFit/>
          </a:bodyPr>
          <a:lstStyle/>
          <a:p>
            <a:r>
              <a:rPr lang="en-US" b="1" baseline="0" dirty="0">
                <a:solidFill>
                  <a:schemeClr val="bg2"/>
                </a:solidFill>
              </a:rPr>
              <a:t>Total</a:t>
            </a:r>
          </a:p>
        </p:txBody>
      </p:sp>
      <p:sp>
        <p:nvSpPr>
          <p:cNvPr id="15" name="TextBox 14"/>
          <p:cNvSpPr txBox="1"/>
          <p:nvPr/>
        </p:nvSpPr>
        <p:spPr>
          <a:xfrm>
            <a:off x="9101906" y="3581400"/>
            <a:ext cx="1337497" cy="400110"/>
          </a:xfrm>
          <a:prstGeom prst="rect">
            <a:avLst/>
          </a:prstGeom>
          <a:noFill/>
        </p:spPr>
        <p:txBody>
          <a:bodyPr wrap="square" rtlCol="0">
            <a:spAutoFit/>
          </a:bodyPr>
          <a:lstStyle/>
          <a:p>
            <a:r>
              <a:rPr lang="en-US" b="1" baseline="0" dirty="0">
                <a:solidFill>
                  <a:schemeClr val="bg2"/>
                </a:solidFill>
              </a:rPr>
              <a:t>Direct</a:t>
            </a:r>
          </a:p>
        </p:txBody>
      </p:sp>
      <p:sp>
        <p:nvSpPr>
          <p:cNvPr id="16" name="TextBox 15"/>
          <p:cNvSpPr txBox="1"/>
          <p:nvPr/>
        </p:nvSpPr>
        <p:spPr>
          <a:xfrm>
            <a:off x="9101906" y="5467290"/>
            <a:ext cx="1337497" cy="400110"/>
          </a:xfrm>
          <a:prstGeom prst="rect">
            <a:avLst/>
          </a:prstGeom>
          <a:noFill/>
        </p:spPr>
        <p:txBody>
          <a:bodyPr wrap="square" rtlCol="0">
            <a:spAutoFit/>
          </a:bodyPr>
          <a:lstStyle/>
          <a:p>
            <a:r>
              <a:rPr lang="en-US" b="1" baseline="0" dirty="0">
                <a:solidFill>
                  <a:schemeClr val="bg2"/>
                </a:solidFill>
              </a:rPr>
              <a:t>Diffuse</a:t>
            </a:r>
          </a:p>
        </p:txBody>
      </p:sp>
    </p:spTree>
    <p:extLst>
      <p:ext uri="{BB962C8B-B14F-4D97-AF65-F5344CB8AC3E}">
        <p14:creationId xmlns:p14="http://schemas.microsoft.com/office/powerpoint/2010/main" val="2948641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17" y="990601"/>
            <a:ext cx="4601783" cy="5791199"/>
          </a:xfrm>
        </p:spPr>
        <p:txBody>
          <a:bodyPr/>
          <a:lstStyle/>
          <a:p>
            <a:r>
              <a:rPr lang="en-US" sz="2800" dirty="0" smtClean="0"/>
              <a:t>Michigan Technological University has a novel  </a:t>
            </a:r>
            <a:r>
              <a:rPr lang="en-US" sz="2800" i="1" dirty="0" smtClean="0"/>
              <a:t>Cloud Chamber</a:t>
            </a:r>
          </a:p>
          <a:p>
            <a:pPr lvl="1"/>
            <a:r>
              <a:rPr lang="en-US" sz="2400" dirty="0" err="1" smtClean="0"/>
              <a:t>T</a:t>
            </a:r>
            <a:r>
              <a:rPr lang="en-US" sz="2400" baseline="-25000" dirty="0" err="1" smtClean="0"/>
              <a:t>air</a:t>
            </a:r>
            <a:r>
              <a:rPr lang="en-US" sz="2400" dirty="0" smtClean="0"/>
              <a:t>: -55 to 55C, P ≥ </a:t>
            </a:r>
            <a:r>
              <a:rPr lang="en-US" sz="2400" dirty="0"/>
              <a:t>100 </a:t>
            </a:r>
            <a:r>
              <a:rPr lang="en-US" sz="2400" dirty="0" err="1" smtClean="0"/>
              <a:t>hPa</a:t>
            </a:r>
            <a:endParaRPr lang="en-US" sz="2400" dirty="0" smtClean="0"/>
          </a:p>
          <a:p>
            <a:pPr lvl="1"/>
            <a:r>
              <a:rPr lang="en-US" sz="2400" dirty="0" smtClean="0"/>
              <a:t>Salt-based aerosols for cloud condensation</a:t>
            </a:r>
          </a:p>
          <a:p>
            <a:pPr lvl="1"/>
            <a:r>
              <a:rPr lang="en-US" sz="2400" dirty="0" smtClean="0"/>
              <a:t>Several optical viewports</a:t>
            </a:r>
          </a:p>
          <a:p>
            <a:pPr lvl="1"/>
            <a:r>
              <a:rPr lang="en-US" sz="2400" dirty="0" smtClean="0"/>
              <a:t>2 meter propagation path</a:t>
            </a:r>
          </a:p>
          <a:p>
            <a:r>
              <a:rPr lang="en-US" sz="2800" dirty="0" smtClean="0"/>
              <a:t>Atmospheric conditions can be controlled &amp; measured</a:t>
            </a:r>
          </a:p>
          <a:p>
            <a:pPr lvl="1"/>
            <a:r>
              <a:rPr lang="en-US" sz="2400" dirty="0" smtClean="0"/>
              <a:t>Mixing &amp; expansion clouds can be generated &amp; sustained</a:t>
            </a:r>
            <a:endParaRPr lang="en-US" sz="2400" dirty="0"/>
          </a:p>
          <a:p>
            <a:pPr lvl="1"/>
            <a:endParaRPr lang="en-US" sz="2400" dirty="0"/>
          </a:p>
        </p:txBody>
      </p:sp>
      <p:sp>
        <p:nvSpPr>
          <p:cNvPr id="3" name="Slide Number Placeholder 2"/>
          <p:cNvSpPr>
            <a:spLocks noGrp="1"/>
          </p:cNvSpPr>
          <p:nvPr>
            <p:ph type="sldNum" sz="quarter" idx="10"/>
          </p:nvPr>
        </p:nvSpPr>
        <p:spPr/>
        <p:txBody>
          <a:bodyPr/>
          <a:lstStyle/>
          <a:p>
            <a:pPr>
              <a:defRPr/>
            </a:pPr>
            <a:fld id="{33674AD2-397D-4041-832D-68C5ABF2EC8A}" type="slidenum">
              <a:rPr lang="en-US" altLang="en-US" smtClean="0"/>
              <a:pPr>
                <a:defRPr/>
              </a:pPr>
              <a:t>9</a:t>
            </a:fld>
            <a:endParaRPr lang="en-US" altLang="en-US" dirty="0"/>
          </a:p>
        </p:txBody>
      </p:sp>
      <p:sp>
        <p:nvSpPr>
          <p:cNvPr id="4" name="Title 3"/>
          <p:cNvSpPr>
            <a:spLocks noGrp="1"/>
          </p:cNvSpPr>
          <p:nvPr>
            <p:ph type="title"/>
          </p:nvPr>
        </p:nvSpPr>
        <p:spPr/>
        <p:txBody>
          <a:bodyPr/>
          <a:lstStyle/>
          <a:p>
            <a:r>
              <a:rPr lang="en-US" dirty="0"/>
              <a:t>MTU Pi Chamber: Expansion Cloud Tests</a:t>
            </a:r>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4983" y="1219200"/>
            <a:ext cx="7285417" cy="4578238"/>
          </a:xfrm>
          <a:prstGeom prst="rect">
            <a:avLst/>
          </a:prstGeom>
        </p:spPr>
      </p:pic>
      <p:grpSp>
        <p:nvGrpSpPr>
          <p:cNvPr id="14" name="Group 13"/>
          <p:cNvGrpSpPr/>
          <p:nvPr/>
        </p:nvGrpSpPr>
        <p:grpSpPr>
          <a:xfrm>
            <a:off x="4703384" y="923797"/>
            <a:ext cx="7488615" cy="5877053"/>
            <a:chOff x="4703384" y="923797"/>
            <a:chExt cx="7488615" cy="5877053"/>
          </a:xfrm>
        </p:grpSpPr>
        <p:grpSp>
          <p:nvGrpSpPr>
            <p:cNvPr id="11" name="Group 10"/>
            <p:cNvGrpSpPr/>
            <p:nvPr/>
          </p:nvGrpSpPr>
          <p:grpSpPr>
            <a:xfrm>
              <a:off x="4703384" y="923797"/>
              <a:ext cx="7488615" cy="5877053"/>
              <a:chOff x="4703384" y="923797"/>
              <a:chExt cx="7488615" cy="5877053"/>
            </a:xfrm>
          </p:grpSpPr>
          <p:sp>
            <p:nvSpPr>
              <p:cNvPr id="10" name="Rectangle 9"/>
              <p:cNvSpPr/>
              <p:nvPr/>
            </p:nvSpPr>
            <p:spPr bwMode="auto">
              <a:xfrm>
                <a:off x="4804982" y="1066800"/>
                <a:ext cx="7387017" cy="4730638"/>
              </a:xfrm>
              <a:prstGeom prst="rect">
                <a:avLst/>
              </a:prstGeom>
              <a:solidFill>
                <a:schemeClr val="tx1">
                  <a:alpha val="7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1"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25000" smtClean="0">
                  <a:ln>
                    <a:noFill/>
                  </a:ln>
                  <a:solidFill>
                    <a:srgbClr val="000099"/>
                  </a:solidFill>
                  <a:effectLst/>
                  <a:latin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384" y="923797"/>
                <a:ext cx="5913633" cy="5877053"/>
              </a:xfrm>
              <a:prstGeom prst="rect">
                <a:avLst/>
              </a:prstGeom>
            </p:spPr>
          </p:pic>
        </p:grpSp>
        <p:sp>
          <p:nvSpPr>
            <p:cNvPr id="12" name="TextBox 11"/>
            <p:cNvSpPr txBox="1"/>
            <p:nvPr/>
          </p:nvSpPr>
          <p:spPr>
            <a:xfrm>
              <a:off x="6324600" y="1058839"/>
              <a:ext cx="1295401" cy="707886"/>
            </a:xfrm>
            <a:prstGeom prst="rect">
              <a:avLst/>
            </a:prstGeom>
            <a:noFill/>
          </p:spPr>
          <p:txBody>
            <a:bodyPr wrap="square" rtlCol="0">
              <a:spAutoFit/>
            </a:bodyPr>
            <a:lstStyle/>
            <a:p>
              <a:pPr algn="ctr"/>
              <a:r>
                <a:rPr lang="en-US" b="1" baseline="0" dirty="0" smtClean="0">
                  <a:solidFill>
                    <a:schemeClr val="tx1"/>
                  </a:solidFill>
                </a:rPr>
                <a:t>Mixing Cloud</a:t>
              </a:r>
              <a:endParaRPr lang="en-US" b="1" baseline="0" dirty="0">
                <a:solidFill>
                  <a:schemeClr val="tx1"/>
                </a:solidFill>
              </a:endParaRPr>
            </a:p>
          </p:txBody>
        </p:sp>
        <p:sp>
          <p:nvSpPr>
            <p:cNvPr id="13" name="TextBox 12"/>
            <p:cNvSpPr txBox="1"/>
            <p:nvPr/>
          </p:nvSpPr>
          <p:spPr>
            <a:xfrm>
              <a:off x="8534400" y="1053152"/>
              <a:ext cx="1600200" cy="707886"/>
            </a:xfrm>
            <a:prstGeom prst="rect">
              <a:avLst/>
            </a:prstGeom>
            <a:noFill/>
          </p:spPr>
          <p:txBody>
            <a:bodyPr wrap="square" rtlCol="0">
              <a:spAutoFit/>
            </a:bodyPr>
            <a:lstStyle/>
            <a:p>
              <a:pPr algn="ctr"/>
              <a:r>
                <a:rPr lang="en-US" b="1" baseline="0" dirty="0" smtClean="0">
                  <a:solidFill>
                    <a:schemeClr val="tx1"/>
                  </a:solidFill>
                </a:rPr>
                <a:t>Expansion Cloud</a:t>
              </a:r>
              <a:endParaRPr lang="en-US" b="1" baseline="0" dirty="0">
                <a:solidFill>
                  <a:schemeClr val="tx1"/>
                </a:solidFill>
              </a:endParaRPr>
            </a:p>
          </p:txBody>
        </p:sp>
      </p:grpSp>
    </p:spTree>
    <p:extLst>
      <p:ext uri="{BB962C8B-B14F-4D97-AF65-F5344CB8AC3E}">
        <p14:creationId xmlns:p14="http://schemas.microsoft.com/office/powerpoint/2010/main" val="40872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fade">
                                      <p:cBhvr>
                                        <p:cTn id="11" dur="500"/>
                                        <p:tgtEl>
                                          <p:spTgt spid="2">
                                            <p:txEl>
                                              <p:pRg st="6" end="6"/>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1&quot;&gt;&lt;object type=&quot;3&quot; unique_id=&quot;10072&quot;&gt;&lt;property id=&quot;20148&quot; value=&quot;5&quot;/&gt;&lt;property id=&quot;20300&quot; value=&quot;Slide 1 - &amp;quot;Your Partner in Thermal Management Solutions&amp;quot;&quot;/&gt;&lt;property id=&quot;20307&quot; value=&quot;256&quot;/&gt;&lt;/object&gt;&lt;object type=&quot;3&quot; unique_id=&quot;10073&quot;&gt;&lt;property id=&quot;20148&quot; value=&quot;5&quot;/&gt;&lt;property id=&quot;20300&quot; value=&quot;Slide 2 - &amp;quot;PRISM Parameters (.w .dat .txt)&amp;quot;&quot;/&gt;&lt;property id=&quot;20307&quot; value=&quot;303&quot;/&gt;&lt;/object&gt;&lt;object type=&quot;3&quot; unique_id=&quot;10074&quot;&gt;&lt;property id=&quot;20148&quot; value=&quot;5&quot;/&gt;&lt;property id=&quot;20300&quot; value=&quot;Slide 3 - &amp;quot;PRISM Parameters (.w .dat .txt)&amp;quot;&quot;/&gt;&lt;property id=&quot;20307&quot; value=&quot;304&quot;/&gt;&lt;/object&gt;&lt;object type=&quot;3&quot; unique_id=&quot;10075&quot;&gt;&lt;property id=&quot;20148&quot; value=&quot;5&quot;/&gt;&lt;property id=&quot;20300&quot; value=&quot;Slide 4 - &amp;quot;PRISM Parameters (.w .dat .txt)&amp;quot;&quot;/&gt;&lt;property id=&quot;20307&quot; value=&quot;305&quot;/&gt;&lt;/object&gt;&lt;object type=&quot;3&quot; unique_id=&quot;10076&quot;&gt;&lt;property id=&quot;20148&quot; value=&quot;5&quot;/&gt;&lt;property id=&quot;20300&quot; value=&quot;Slide 5 - &amp;quot;PRISM Parameters (.w .dat .txt)&amp;quot;&quot;/&gt;&lt;property id=&quot;20307&quot; value=&quot;306&quot;/&gt;&lt;/object&gt;&lt;object type=&quot;3&quot; unique_id=&quot;10077&quot;&gt;&lt;property id=&quot;20148&quot; value=&quot;5&quot;/&gt;&lt;property id=&quot;20300&quot; value=&quot;Slide 6 - &amp;quot;PRISM Parameters (.w .dat .txt)&amp;quot;&quot;/&gt;&lt;property id=&quot;20307&quot; value=&quot;307&quot;/&gt;&lt;/object&gt;&lt;object type=&quot;3&quot; unique_id=&quot;10078&quot;&gt;&lt;property id=&quot;20148&quot; value=&quot;5&quot;/&gt;&lt;property id=&quot;20300&quot; value=&quot;Slide 7 - &amp;quot;PRISM Parameters (.w .dat .txt)&amp;quot;&quot;/&gt;&lt;property id=&quot;20307&quot; value=&quot;308&quot;/&gt;&lt;/object&gt;&lt;object type=&quot;3&quot; unique_id=&quot;10079&quot;&gt;&lt;property id=&quot;20148&quot; value=&quot;5&quot;/&gt;&lt;property id=&quot;20300&quot; value=&quot;Slide 8 - &amp;quot;Extended Weather Parameters (.xwa)&amp;quot;&quot;/&gt;&lt;property id=&quot;20307&quot; value=&quot;309&quot;/&gt;&lt;/object&gt;&lt;object type=&quot;3&quot; unique_id=&quot;10080&quot;&gt;&lt;property id=&quot;20148&quot; value=&quot;5&quot;/&gt;&lt;property id=&quot;20300&quot; value=&quot;Slide 9 - &amp;quot;Extended Weather Parameters (.xwa)&amp;quot;&quot;/&gt;&lt;property id=&quot;20307&quot; value=&quot;310&quot;/&gt;&lt;/object&gt;&lt;object type=&quot;3&quot; unique_id=&quot;10081&quot;&gt;&lt;property id=&quot;20148&quot; value=&quot;5&quot;/&gt;&lt;property id=&quot;20300&quot; value=&quot;Slide 10 - &amp;quot;Extended Weather Parameters (.xwa)&amp;quot;&quot;/&gt;&lt;property id=&quot;20307&quot; value=&quot;311&quot;/&gt;&lt;/object&gt;&lt;object type=&quot;3&quot; unique_id=&quot;10082&quot;&gt;&lt;property id=&quot;20148&quot; value=&quot;5&quot;/&gt;&lt;property id=&quot;20300&quot; value=&quot;Slide 11 - &amp;quot;Extended Weather Parameters (.xwa)&amp;quot;&quot;/&gt;&lt;property id=&quot;20307&quot; value=&quot;312&quot;/&gt;&lt;/object&gt;&lt;object type=&quot;3&quot; unique_id=&quot;10083&quot;&gt;&lt;property id=&quot;20148&quot; value=&quot;5&quot;/&gt;&lt;property id=&quot;20300&quot; value=&quot;Slide 12 - &amp;quot;Extended Weather Parameters (.xwa)&amp;quot;&quot;/&gt;&lt;property id=&quot;20307&quot; value=&quot;313&quot;/&gt;&lt;/object&gt;&lt;object type=&quot;3&quot; unique_id=&quot;10084&quot;&gt;&lt;property id=&quot;20148&quot; value=&quot;5&quot;/&gt;&lt;property id=&quot;20300&quot; value=&quot;Slide 13 - &amp;quot;Extended Weather Parameters (.xwa)&amp;quot;&quot;/&gt;&lt;property id=&quot;20307&quot; value=&quot;314&quot;/&gt;&lt;/object&gt;&lt;object type=&quot;3&quot; unique_id=&quot;10085&quot;&gt;&lt;property id=&quot;20148&quot; value=&quot;5&quot;/&gt;&lt;property id=&quot;20300&quot; value=&quot;Slide 14 - &amp;quot;Extended Weather Parameters (.xwa)&amp;quot;&quot;/&gt;&lt;property id=&quot;20307&quot; value=&quot;315&quot;/&gt;&lt;/object&gt;&lt;object type=&quot;3&quot; unique_id=&quot;10086&quot;&gt;&lt;property id=&quot;20148&quot; value=&quot;5&quot;/&gt;&lt;property id=&quot;20300&quot; value=&quot;Slide 15 - &amp;quot;Questions&amp;quot;&quot;/&gt;&lt;property id=&quot;20307&quot; value=&quot;298&quot;/&gt;&lt;/object&gt;&lt;/object&gt;&lt;object type=&quot;8&quot; unique_id=&quot;10103&quot;&gt;&lt;/object&gt;&lt;/object&gt;&lt;/database&gt;"/>
  <p:tag name="MMPROD_NEXTUNIQUEID" val="10010"/>
  <p:tag name="SECTOMILLISECCONVERTED" val="1"/>
</p:tagLst>
</file>

<file path=ppt/theme/theme1.xml><?xml version="1.0" encoding="utf-8"?>
<a:theme xmlns:a="http://schemas.openxmlformats.org/drawingml/2006/main" name="ThermoAnalytics_Theme">
  <a:themeElements>
    <a:clrScheme name="ThermoAnalytics">
      <a:dk1>
        <a:sysClr val="windowText" lastClr="000000"/>
      </a:dk1>
      <a:lt1>
        <a:sysClr val="window" lastClr="FFFFFF"/>
      </a:lt1>
      <a:dk2>
        <a:srgbClr val="1F497D"/>
      </a:dk2>
      <a:lt2>
        <a:srgbClr val="D8D8D8"/>
      </a:lt2>
      <a:accent1>
        <a:srgbClr val="4F81BD"/>
      </a:accent1>
      <a:accent2>
        <a:srgbClr val="9BBB59"/>
      </a:accent2>
      <a:accent3>
        <a:srgbClr val="C0504D"/>
      </a:accent3>
      <a:accent4>
        <a:srgbClr val="F79646"/>
      </a:accent4>
      <a:accent5>
        <a:srgbClr val="FFFF00"/>
      </a:accent5>
      <a:accent6>
        <a:srgbClr val="A06CC0"/>
      </a:accent6>
      <a:hlink>
        <a:srgbClr val="0000FF"/>
      </a:hlink>
      <a:folHlink>
        <a:srgbClr val="8DB3E2"/>
      </a:folHlink>
    </a:clrScheme>
    <a:fontScheme name="Str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1"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25000" smtClean="0">
            <a:ln>
              <a:noFill/>
            </a:ln>
            <a:solidFill>
              <a:srgbClr val="0000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1"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25000" smtClean="0">
            <a:ln>
              <a:noFill/>
            </a:ln>
            <a:solidFill>
              <a:srgbClr val="000099"/>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ThermoAnalytics_Theme</Template>
  <TotalTime>48352</TotalTime>
  <Words>1320</Words>
  <Application>Microsoft Office PowerPoint</Application>
  <PresentationFormat>Widescreen</PresentationFormat>
  <Paragraphs>184</Paragraphs>
  <Slides>20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Cambria Math</vt:lpstr>
      <vt:lpstr>Wingdings 3</vt:lpstr>
      <vt:lpstr>Calibri Light</vt:lpstr>
      <vt:lpstr>Calibri</vt:lpstr>
      <vt:lpstr>Wingdings</vt:lpstr>
      <vt:lpstr>Wingdings 2</vt:lpstr>
      <vt:lpstr>ThermoAnalytics_Theme</vt:lpstr>
      <vt:lpstr>Corey D. Packard,a,b,* Raymond A. Shaw,b Will H. Cantrell,b Greg M. Kinney,b Michael C. Roggemann,c John R. Valenzuelad</vt:lpstr>
      <vt:lpstr>Agenda</vt:lpstr>
      <vt:lpstr>Summary: Sources of remote sensing degradation</vt:lpstr>
      <vt:lpstr>Point Spread Function &amp; Modulation Transfer Function (MTF)</vt:lpstr>
      <vt:lpstr>Impact of MTF Spatial Frequency Response</vt:lpstr>
      <vt:lpstr>Theoretical PSFs with aerosol scattering</vt:lpstr>
      <vt:lpstr>Aerosol Modulation Transfer Function</vt:lpstr>
      <vt:lpstr>Theoretical MTFs with aerosol scattering</vt:lpstr>
      <vt:lpstr>MTU Pi Chamber: Expansion Cloud Tests</vt:lpstr>
      <vt:lpstr>MTU Pi Chamber: Expansion Cloud Tests</vt:lpstr>
      <vt:lpstr>Edge Spread Function Method: Binary Knife-Edge</vt:lpstr>
      <vt:lpstr>Experimental MTF Calculation: CONTROL</vt:lpstr>
      <vt:lpstr>Experimental MTF Calculation: CONTROL</vt:lpstr>
      <vt:lpstr>Experimental Aerosol MTFs</vt:lpstr>
      <vt:lpstr>Measured and Theoretical Distributions</vt:lpstr>
      <vt:lpstr>Impact of Quantization on Predicted Aerosol MTFs</vt:lpstr>
      <vt:lpstr>Aerosol MTF Comparison: Measured vs (Quantized) Theory</vt:lpstr>
      <vt:lpstr>Monte Carlo Photon Scattering Simulation</vt:lpstr>
      <vt:lpstr>Monte Carlo Photon Scattering Simulation</vt:lpstr>
      <vt:lpstr>Thanks for your attention!</vt:lpstr>
    </vt:vector>
  </TitlesOfParts>
  <Company>ThermoAnalytics,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 Overview</dc:title>
  <dc:creator>Keith Johnson</dc:creator>
  <cp:lastModifiedBy>Kathleen Kraemer</cp:lastModifiedBy>
  <cp:revision>1413</cp:revision>
  <cp:lastPrinted>2016-07-19T12:01:05Z</cp:lastPrinted>
  <dcterms:created xsi:type="dcterms:W3CDTF">2004-03-08T03:13:53Z</dcterms:created>
  <dcterms:modified xsi:type="dcterms:W3CDTF">2018-06-18T13:20:03Z</dcterms:modified>
</cp:coreProperties>
</file>