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18"/>
  </p:notesMasterIdLst>
  <p:sldIdLst>
    <p:sldId id="382" r:id="rId2"/>
    <p:sldId id="377" r:id="rId3"/>
    <p:sldId id="378" r:id="rId4"/>
    <p:sldId id="379" r:id="rId5"/>
    <p:sldId id="380" r:id="rId6"/>
    <p:sldId id="384" r:id="rId7"/>
    <p:sldId id="383" r:id="rId8"/>
    <p:sldId id="385" r:id="rId9"/>
    <p:sldId id="386" r:id="rId10"/>
    <p:sldId id="365" r:id="rId11"/>
    <p:sldId id="366" r:id="rId12"/>
    <p:sldId id="387" r:id="rId13"/>
    <p:sldId id="368" r:id="rId14"/>
    <p:sldId id="367" r:id="rId15"/>
    <p:sldId id="388" r:id="rId16"/>
    <p:sldId id="376" r:id="rId1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20E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119" d="100"/>
          <a:sy n="119" d="100"/>
        </p:scale>
        <p:origin x="-592" y="-11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5334-B9E7-4C6E-80A6-ABCF83CBA780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C28C6-3ADD-4DEA-B9EE-387051C4F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C28C6-3ADD-4DEA-B9EE-387051C4FE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ctr">
              <a:defRPr sz="32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3058D169-11C1-4200-822E-CDB6A860C79D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198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39762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057F0190-DC69-4A74-880A-651461EE5D82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067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6397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235AD"/>
                </a:solidFill>
                <a:latin typeface="+mn-lt"/>
                <a:cs typeface="Times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C8B36F7A-42D8-4D88-A0F2-829E991D0302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547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56356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C2E1BD2D-A9E0-46A2-8A71-55287A1DA5FA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34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</a:t>
            </a:r>
            <a:r>
              <a:rPr lang="de-DE" altLang="de-DE" dirty="0" smtClean="0"/>
              <a:t>lide </a:t>
            </a:r>
            <a:fld id="{043E5469-E011-40CD-AB68-664F4061AC5D}" type="slidenum">
              <a:rPr lang="de-DE" altLang="de-DE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139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53213"/>
            <a:ext cx="19050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57250">
              <a:defRPr sz="1000" b="0" i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de-DE" altLang="de-DE" dirty="0"/>
              <a:t>Slide </a:t>
            </a:r>
            <a:fld id="{7F20DCDC-F2E1-40E3-838E-6505D917444F}" type="slidenum">
              <a:rPr lang="de-DE" altLang="de-DE" smtClean="0"/>
              <a:pPr/>
              <a:t>‹#›</a:t>
            </a:fld>
            <a:r>
              <a:rPr lang="de-DE" altLang="de-DE" sz="600" dirty="0"/>
              <a:t>	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D96BC31F-2E4A-E340-937D-D6E85F08F5F9}" type="slidenum">
              <a:rPr lang="de-DE"/>
              <a:pPr/>
              <a:t>‹#›</a:t>
            </a:fld>
            <a:r>
              <a:rPr lang="de-DE" sz="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4999625"/>
      </p:ext>
    </p:extLst>
  </p:cSld>
  <p:clrMapOvr>
    <a:masterClrMapping/>
  </p:clrMapOvr>
  <p:transition xmlns:p14="http://schemas.microsoft.com/office/powerpoint/2010/main"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slide </a:t>
            </a:r>
            <a:fld id="{0B531CCF-1DC6-BA46-BD9A-0872CA685D78}" type="slidenum">
              <a:rPr lang="de-DE"/>
              <a:pPr/>
              <a:t>‹#›</a:t>
            </a:fld>
            <a:r>
              <a:rPr lang="de-DE" sz="6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616111"/>
      </p:ext>
    </p:extLst>
  </p:cSld>
  <p:clrMapOvr>
    <a:masterClrMapping/>
  </p:clrMapOvr>
  <p:transition xmlns:p14="http://schemas.microsoft.com/office/powerpoint/2010/main"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28800" y="431800"/>
            <a:ext cx="6972300" cy="381000"/>
          </a:xfrm>
          <a:prstGeom prst="rect">
            <a:avLst/>
          </a:prstGeom>
          <a:solidFill>
            <a:srgbClr val="1C3E7D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/>
          <a:lstStyle/>
          <a:p>
            <a:pPr algn="r"/>
            <a:r>
              <a:rPr lang="en-US" altLang="de-DE" sz="1600" dirty="0" smtClean="0">
                <a:solidFill>
                  <a:schemeClr val="bg1"/>
                </a:solidFill>
                <a:latin typeface="Arial" charset="0"/>
              </a:rPr>
              <a:t>Geoscience</a:t>
            </a:r>
            <a:r>
              <a:rPr lang="en-US" altLang="de-DE" sz="1600" baseline="0" dirty="0" smtClean="0">
                <a:solidFill>
                  <a:schemeClr val="bg1"/>
                </a:solidFill>
                <a:latin typeface="Arial" charset="0"/>
              </a:rPr>
              <a:t> and Remote Sensing Society</a:t>
            </a:r>
            <a:endParaRPr lang="en-US" altLang="de-DE" sz="16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Body Text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53213"/>
            <a:ext cx="19050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57250">
              <a:defRPr sz="1000" b="0" i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de-DE" altLang="de-DE" dirty="0" smtClean="0"/>
              <a:t>Slide </a:t>
            </a:r>
            <a:fld id="{7F20DCDC-F2E1-40E3-838E-6505D917444F}" type="slidenum">
              <a:rPr lang="de-DE" altLang="de-DE" smtClean="0"/>
              <a:pPr/>
              <a:t>‹#›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  <p:pic>
        <p:nvPicPr>
          <p:cNvPr id="1034" name="Picture 10" descr="new-grss-logo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138113"/>
            <a:ext cx="1476375" cy="987425"/>
          </a:xfrm>
          <a:prstGeom prst="rect">
            <a:avLst/>
          </a:prstGeom>
          <a:noFill/>
        </p:spPr>
      </p:pic>
      <p:pic>
        <p:nvPicPr>
          <p:cNvPr id="7" name="Picture 6" descr="IEEE blue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696200" y="64008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imes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50000"/>
        <a:buFont typeface="Zapf Dingbats" pitchFamily="-109" charset="2"/>
        <a:buChar char="l"/>
        <a:defRPr sz="2400" b="1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Times" pitchFamily="18" charset="0"/>
        <a:buChar char="–"/>
        <a:defRPr b="1">
          <a:solidFill>
            <a:schemeClr val="accent1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Times" pitchFamily="18" charset="0"/>
        <a:buChar char="»"/>
        <a:defRPr sz="1600" b="1">
          <a:solidFill>
            <a:schemeClr val="accent1">
              <a:lumMod val="50000"/>
            </a:schemeClr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Char char="•"/>
        <a:defRPr sz="1200" b="1">
          <a:solidFill>
            <a:schemeClr val="accent1">
              <a:lumMod val="50000"/>
            </a:schemeClr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Char char="–"/>
        <a:defRPr sz="1200" b="1">
          <a:solidFill>
            <a:schemeClr val="accent1">
              <a:lumMod val="50000"/>
            </a:schemeClr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42" y="1268760"/>
            <a:ext cx="8366744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Calibri"/>
                <a:cs typeface="Calibri"/>
              </a:rPr>
              <a:t>Welcome from IEEE GRSS and MIRS TC</a:t>
            </a:r>
            <a:endParaRPr lang="en-US" sz="40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/>
            <a:endParaRPr lang="en-US" sz="24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John Kerekes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GRSS Chief Financial Officer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MIRS TC Co-Chair</a:t>
            </a:r>
          </a:p>
          <a:p>
            <a:pPr algn="ctr"/>
            <a:endParaRPr lang="en-US" sz="2800" dirty="0">
              <a:solidFill>
                <a:srgbClr val="000090"/>
              </a:solidFill>
              <a:latin typeface="Calibri"/>
              <a:cs typeface="Calibri"/>
            </a:endParaRP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ATM-MIRS Meeting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 4 June 2018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  <a:latin typeface="Calibri"/>
                <a:cs typeface="Calibri"/>
              </a:rPr>
              <a:t>Newton, MA, USA</a:t>
            </a:r>
            <a:endParaRPr lang="en-US" sz="28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6" name="Grafik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45224"/>
            <a:ext cx="1889067" cy="12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908720"/>
            <a:ext cx="6299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Modeling in Remote 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Sensing 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TC</a:t>
            </a:r>
          </a:p>
          <a:p>
            <a:r>
              <a:rPr lang="en-US" sz="2400" b="1" dirty="0" smtClean="0">
                <a:solidFill>
                  <a:srgbClr val="000090"/>
                </a:solidFill>
                <a:latin typeface="Calibri"/>
                <a:cs typeface="Calibri"/>
              </a:rPr>
              <a:t>Established in 2015</a:t>
            </a:r>
            <a:endParaRPr lang="en-US" sz="24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5461" y="1868631"/>
            <a:ext cx="2466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rgbClr val="000090"/>
                </a:solidFill>
                <a:latin typeface="Calibri"/>
                <a:cs typeface="Calibri"/>
              </a:rPr>
              <a:t>Chairs</a:t>
            </a:r>
            <a:r>
              <a:rPr lang="de-DE" b="1" dirty="0">
                <a:solidFill>
                  <a:srgbClr val="000090"/>
                </a:solidFill>
                <a:latin typeface="Calibri"/>
                <a:cs typeface="Calibri"/>
              </a:rPr>
              <a:t>:</a:t>
            </a:r>
          </a:p>
          <a:p>
            <a:pPr fontAlgn="b"/>
            <a:r>
              <a:rPr lang="de-DE" altLang="zh-CN" b="1" dirty="0">
                <a:solidFill>
                  <a:srgbClr val="000090"/>
                </a:solidFill>
                <a:latin typeface="Calibri"/>
                <a:cs typeface="Calibri"/>
              </a:rPr>
              <a:t>Jiancheng Shi (RADI)</a:t>
            </a:r>
          </a:p>
          <a:p>
            <a:pPr fontAlgn="b"/>
            <a:r>
              <a:rPr lang="de-DE" altLang="zh-CN" b="1" dirty="0">
                <a:solidFill>
                  <a:srgbClr val="000090"/>
                </a:solidFill>
                <a:latin typeface="Calibri"/>
                <a:cs typeface="Calibri"/>
              </a:rPr>
              <a:t>John Kerekes (RIT)</a:t>
            </a:r>
          </a:p>
          <a:p>
            <a:pPr fontAlgn="b"/>
            <a:r>
              <a:rPr lang="de-DE" altLang="zh-CN" b="1" dirty="0" smtClean="0">
                <a:solidFill>
                  <a:srgbClr val="000090"/>
                </a:solidFill>
                <a:latin typeface="Calibri"/>
                <a:cs typeface="Calibri"/>
              </a:rPr>
              <a:t>Joel </a:t>
            </a:r>
            <a:r>
              <a:rPr lang="de-DE" altLang="zh-CN" b="1" dirty="0">
                <a:solidFill>
                  <a:srgbClr val="000090"/>
                </a:solidFill>
                <a:latin typeface="Calibri"/>
                <a:cs typeface="Calibri"/>
              </a:rPr>
              <a:t>Johnson (OSU)</a:t>
            </a:r>
          </a:p>
        </p:txBody>
      </p:sp>
      <p:pic>
        <p:nvPicPr>
          <p:cNvPr id="7170" name="Picture 2" descr="C:\Users\hajnsek\hajnsek\adcom16\BJ_meeting_july16\MI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14105"/>
            <a:ext cx="2648493" cy="19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23528" y="3145944"/>
            <a:ext cx="1708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90"/>
                </a:solidFill>
                <a:latin typeface="Calibri"/>
                <a:cs typeface="Calibri"/>
              </a:rPr>
              <a:t>Mission</a:t>
            </a:r>
            <a:endParaRPr lang="en-US" sz="28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Rectangle 28"/>
          <p:cNvSpPr/>
          <p:nvPr/>
        </p:nvSpPr>
        <p:spPr>
          <a:xfrm>
            <a:off x="395536" y="3591013"/>
            <a:ext cx="844300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  <a:latin typeface="Calibri"/>
                <a:cs typeface="Calibri"/>
              </a:rPr>
              <a:t>The mission of the Modeling in Remote Sensing Technical Committee (MIRS TC) is to serve as </a:t>
            </a:r>
            <a:r>
              <a:rPr lang="en-US" i="1" dirty="0" smtClean="0">
                <a:solidFill>
                  <a:srgbClr val="000090"/>
                </a:solidFill>
                <a:latin typeface="Calibri"/>
                <a:cs typeface="Calibri"/>
              </a:rPr>
              <a:t>a technical </a:t>
            </a:r>
            <a:r>
              <a:rPr lang="en-US" i="1" dirty="0">
                <a:solidFill>
                  <a:srgbClr val="000090"/>
                </a:solidFill>
                <a:latin typeface="Calibri"/>
                <a:cs typeface="Calibri"/>
              </a:rPr>
              <a:t>and professional forum for advancing the science of predicting remotely sensed observations from first principles theory. </a:t>
            </a:r>
            <a:endParaRPr lang="en-US" i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endParaRPr lang="en-US" i="1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i="1" dirty="0">
                <a:solidFill>
                  <a:srgbClr val="000090"/>
                </a:solidFill>
                <a:latin typeface="Calibri"/>
                <a:cs typeface="Calibri"/>
              </a:rPr>
              <a:t>The MIRS TC addresses the technical space between basic electromagnetic theory and data collected by remote sensing instruments. It focuses on models and techniques used to take geometric, volumetric</a:t>
            </a:r>
            <a:br>
              <a:rPr lang="en-US" i="1" dirty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i="1" dirty="0">
                <a:solidFill>
                  <a:srgbClr val="000090"/>
                </a:solidFill>
                <a:latin typeface="Calibri"/>
                <a:cs typeface="Calibri"/>
              </a:rPr>
              <a:t>and material composition descriptions of a scene along with their EM (e.g., scattering, absorption, emission, optical BRDF, dielectric properties, etc.) attributes and then predict for a given remote sensing instrument the resulting observation. 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xmlns="" id="{CDF88A59-DEDC-4B42-B131-C27D5C64BF85}"/>
              </a:ext>
            </a:extLst>
          </p:cNvPr>
          <p:cNvSpPr/>
          <p:nvPr/>
        </p:nvSpPr>
        <p:spPr>
          <a:xfrm>
            <a:off x="2915816" y="2258725"/>
            <a:ext cx="4194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90"/>
                </a:solidFill>
                <a:latin typeface="Calibri"/>
                <a:cs typeface="Calibri"/>
              </a:rPr>
              <a:t>Contact: </a:t>
            </a:r>
            <a:r>
              <a:rPr lang="de-DE" b="1" dirty="0">
                <a:solidFill>
                  <a:srgbClr val="000090"/>
                </a:solidFill>
                <a:latin typeface="Calibri"/>
                <a:cs typeface="Calibri"/>
              </a:rPr>
              <a:t>mirs_chairs@ieee-grss.org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53213"/>
            <a:ext cx="1905000" cy="204787"/>
          </a:xfrm>
          <a:prstGeom prst="rect">
            <a:avLst/>
          </a:prstGeom>
        </p:spPr>
        <p:txBody>
          <a:bodyPr/>
          <a:lstStyle/>
          <a:p>
            <a:r>
              <a:rPr lang="de-DE" altLang="de-DE" sz="1000" i="1" dirty="0" smtClean="0"/>
              <a:t>S</a:t>
            </a:r>
            <a:r>
              <a:rPr lang="de-DE" altLang="de-DE" sz="1000" i="1" dirty="0" smtClean="0">
                <a:solidFill>
                  <a:srgbClr val="000090"/>
                </a:solidFill>
              </a:rPr>
              <a:t>lide </a:t>
            </a:r>
            <a:fld id="{043E5469-E011-40CD-AB68-664F4061AC5D}" type="slidenum">
              <a:rPr lang="de-DE" altLang="de-DE" sz="1000" i="1" smtClean="0">
                <a:solidFill>
                  <a:srgbClr val="000090"/>
                </a:solidFill>
              </a:rPr>
              <a:pPr/>
              <a:t>10</a:t>
            </a:fld>
            <a:r>
              <a:rPr lang="de-DE" altLang="de-DE" sz="1000" i="1" dirty="0" smtClean="0"/>
              <a:t>	</a:t>
            </a:r>
            <a:endParaRPr lang="de-DE" alt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224611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18961" y="1574791"/>
            <a:ext cx="7353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  <a:t>Currently: 55</a:t>
            </a:r>
            <a:r>
              <a:rPr lang="en-US" sz="2000" dirty="0" smtClean="0">
                <a:solidFill>
                  <a:srgbClr val="000090"/>
                </a:solidFill>
                <a:latin typeface="Calibri"/>
                <a:cs typeface="Calibri"/>
              </a:rPr>
              <a:t> Members from</a:t>
            </a:r>
            <a: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  <a:t> 14 different countries </a:t>
            </a:r>
            <a:endParaRPr lang="en-US" altLang="zh-CN" sz="2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6" name="Textfeld 1"/>
          <p:cNvSpPr txBox="1"/>
          <p:nvPr/>
        </p:nvSpPr>
        <p:spPr>
          <a:xfrm>
            <a:off x="323528" y="998727"/>
            <a:ext cx="847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MIRS 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Membership</a:t>
            </a:r>
            <a:endParaRPr lang="en-US" sz="28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57250">
              <a:defRPr sz="1000" b="0" i="1">
                <a:solidFill>
                  <a:srgbClr val="0235AD"/>
                </a:solidFill>
                <a:latin typeface="+mn-lt"/>
              </a:defRPr>
            </a:lvl1pPr>
          </a:lstStyle>
          <a:p>
            <a:r>
              <a:rPr lang="de-DE" altLang="de-DE" dirty="0"/>
              <a:t>Slide </a:t>
            </a:r>
            <a:fld id="{7F20DCDC-F2E1-40E3-838E-6505D917444F}" type="slidenum">
              <a:rPr lang="de-DE" altLang="de-DE" smtClean="0"/>
              <a:pPr/>
              <a:t>11</a:t>
            </a:fld>
            <a:r>
              <a:rPr lang="de-DE" altLang="de-DE" sz="600" dirty="0"/>
              <a:t>	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xmlns="" id="{81CA7209-06C0-4A1D-92D0-102A4FF095AC}"/>
              </a:ext>
            </a:extLst>
          </p:cNvPr>
          <p:cNvSpPr txBox="1"/>
          <p:nvPr/>
        </p:nvSpPr>
        <p:spPr>
          <a:xfrm>
            <a:off x="332151" y="1988840"/>
            <a:ext cx="847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Calibri"/>
                <a:cs typeface="Calibri"/>
              </a:rPr>
              <a:t>MIRS </a:t>
            </a:r>
            <a:r>
              <a:rPr 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Activity</a:t>
            </a:r>
            <a:endParaRPr lang="en-US" sz="28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525995"/>
            <a:ext cx="75608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  <a:t>JSTARS Special Issue on “Modeling and Simulation in Remote Sensing” published in November 2017 with 15 papers</a:t>
            </a:r>
            <a:b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</a:br>
            <a:endParaRPr lang="en-US" altLang="zh-CN" sz="2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  <a:t>Two invited sessions at IGARSS’18</a:t>
            </a:r>
          </a:p>
          <a:p>
            <a:pPr marL="804672" lvl="1" indent="-342900">
              <a:buFont typeface="Lucida Grande"/>
              <a:buChar char="-"/>
            </a:pPr>
            <a:r>
              <a:rPr lang="en-US" altLang="zh-CN" dirty="0" smtClean="0">
                <a:solidFill>
                  <a:srgbClr val="000090"/>
                </a:solidFill>
                <a:latin typeface="Calibri"/>
                <a:cs typeface="Calibri"/>
              </a:rPr>
              <a:t>Physical Modeling in Microwave Remote Sensing</a:t>
            </a:r>
          </a:p>
          <a:p>
            <a:pPr marL="804672" lvl="1" indent="-342900">
              <a:buFont typeface="Lucida Grande"/>
              <a:buChar char="-"/>
            </a:pPr>
            <a:r>
              <a:rPr lang="en-US" altLang="zh-CN" dirty="0" smtClean="0">
                <a:solidFill>
                  <a:srgbClr val="000090"/>
                </a:solidFill>
                <a:latin typeface="Calibri"/>
                <a:cs typeface="Calibri"/>
              </a:rPr>
              <a:t>Optical Modeling in Remote Sensing</a:t>
            </a:r>
            <a:br>
              <a:rPr lang="en-US" altLang="zh-CN" dirty="0" smtClean="0">
                <a:solidFill>
                  <a:srgbClr val="000090"/>
                </a:solidFill>
                <a:latin typeface="Calibri"/>
                <a:cs typeface="Calibri"/>
              </a:rPr>
            </a:br>
            <a:endParaRPr lang="en-US" altLang="zh-CN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7472" indent="-342900">
              <a:buFont typeface="Arial"/>
              <a:buChar char="•"/>
            </a:pPr>
            <a: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  <a:t>MIRS TC Meeting to be held at IGARSS’18</a:t>
            </a:r>
            <a:b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</a:br>
            <a:endParaRPr lang="en-US" altLang="zh-CN" sz="2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7472" indent="-342900">
              <a:buFont typeface="Arial"/>
              <a:buChar char="•"/>
            </a:pPr>
            <a: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  <a:t>ATM-MIRS Meeting June 2018</a:t>
            </a:r>
            <a:br>
              <a:rPr lang="en-US" altLang="zh-CN" sz="2000" dirty="0" smtClean="0">
                <a:solidFill>
                  <a:srgbClr val="000090"/>
                </a:solidFill>
                <a:latin typeface="Calibri"/>
                <a:cs typeface="Calibri"/>
              </a:rPr>
            </a:br>
            <a:endParaRPr lang="en-US" altLang="zh-CN" sz="2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347472" indent="-342900">
              <a:buFont typeface="Arial"/>
              <a:buChar char="•"/>
            </a:pPr>
            <a:r>
              <a:rPr lang="en-US" altLang="zh-CN" sz="2000" dirty="0">
                <a:solidFill>
                  <a:srgbClr val="000090"/>
                </a:solidFill>
                <a:latin typeface="Calibri"/>
                <a:cs typeface="Calibri"/>
              </a:rPr>
              <a:t>http://</a:t>
            </a:r>
            <a:r>
              <a:rPr lang="en-US" altLang="zh-CN" sz="2000" dirty="0" err="1">
                <a:solidFill>
                  <a:srgbClr val="000090"/>
                </a:solidFill>
                <a:latin typeface="Calibri"/>
                <a:cs typeface="Calibri"/>
              </a:rPr>
              <a:t>www.grss-ieee.org</a:t>
            </a:r>
            <a:r>
              <a:rPr lang="en-US" altLang="zh-CN" sz="2000" dirty="0">
                <a:solidFill>
                  <a:srgbClr val="000090"/>
                </a:solidFill>
                <a:latin typeface="Calibri"/>
                <a:cs typeface="Calibri"/>
              </a:rPr>
              <a:t>/community/technical-committees/modeling-in-remote-sensing/</a:t>
            </a:r>
            <a:endParaRPr lang="en-US" altLang="zh-CN" sz="2000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65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7F20DCDC-F2E1-40E3-838E-6505D917444F}" type="slidenum">
              <a:rPr lang="de-DE" altLang="de-DE" smtClean="0"/>
              <a:pPr/>
              <a:t>12</a:t>
            </a:fld>
            <a:r>
              <a:rPr lang="de-DE" altLang="de-DE" sz="600" smtClean="0"/>
              <a:t>	</a:t>
            </a:r>
            <a:endParaRPr lang="de-DE" altLang="de-DE" sz="600" dirty="0"/>
          </a:p>
        </p:txBody>
      </p:sp>
      <p:pic>
        <p:nvPicPr>
          <p:cNvPr id="3" name="Picture 2" descr="Screen Shot 2018-06-02 at 9.5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67108"/>
            <a:ext cx="5733288" cy="60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1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7F20DCDC-F2E1-40E3-838E-6505D917444F}" type="slidenum">
              <a:rPr lang="de-DE" altLang="de-DE" smtClean="0"/>
              <a:pPr/>
              <a:t>13</a:t>
            </a:fld>
            <a:r>
              <a:rPr lang="de-DE" altLang="de-DE" sz="600" smtClean="0"/>
              <a:t>	</a:t>
            </a:r>
            <a:endParaRPr lang="de-DE" altLang="de-DE" sz="600" dirty="0"/>
          </a:p>
        </p:txBody>
      </p:sp>
      <p:sp>
        <p:nvSpPr>
          <p:cNvPr id="3" name="Textfeld 1"/>
          <p:cNvSpPr txBox="1"/>
          <p:nvPr/>
        </p:nvSpPr>
        <p:spPr>
          <a:xfrm>
            <a:off x="323528" y="1013827"/>
            <a:ext cx="909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Calibri" panose="020F0502020204030204" pitchFamily="34" charset="0"/>
              </a:rPr>
              <a:t>IGARSS’18 MIRS Invited Session: Physical </a:t>
            </a:r>
            <a:r>
              <a:rPr lang="en-US" sz="24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Modeling in Microwave Remote Sensing</a:t>
            </a:r>
            <a:endParaRPr lang="en-US" sz="200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36512" y="1813966"/>
            <a:ext cx="9252520" cy="492740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PHYSICAL MODELING OF THE UPWIND-DOWNWIND ASYMMETRY IN MICROWAVE RETURN FROM THE SEA SURFACE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</a:t>
            </a:r>
            <a:r>
              <a:rPr lang="en-US" sz="1100" dirty="0" err="1" smtClean="0">
                <a:solidFill>
                  <a:srgbClr val="000090"/>
                </a:solidFill>
              </a:rPr>
              <a:t>Zaynab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Guerraou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Sébastien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Angelliaume</a:t>
            </a:r>
            <a:r>
              <a:rPr lang="en-US" sz="1100" dirty="0" smtClean="0">
                <a:solidFill>
                  <a:srgbClr val="000090"/>
                </a:solidFill>
              </a:rPr>
              <a:t>, Charles-Antoine </a:t>
            </a:r>
            <a:r>
              <a:rPr lang="en-US" sz="1100" dirty="0" err="1" smtClean="0">
                <a:solidFill>
                  <a:srgbClr val="000090"/>
                </a:solidFill>
              </a:rPr>
              <a:t>Guérin</a:t>
            </a:r>
            <a:endParaRPr lang="en-US" sz="11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MODELING L-BAND SAR OBSERVATIONS THROUGH DIELECTRIC CHANGES IN SOIL MOISTURE AND VEGETATION OVER SHRUBLANDS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</a:t>
            </a:r>
            <a:r>
              <a:rPr lang="en-US" sz="1100" dirty="0" err="1" smtClean="0">
                <a:solidFill>
                  <a:srgbClr val="000090"/>
                </a:solidFill>
              </a:rPr>
              <a:t>Seungbum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kim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Motofumi</a:t>
            </a:r>
            <a:r>
              <a:rPr lang="en-US" sz="1100" dirty="0" smtClean="0">
                <a:solidFill>
                  <a:srgbClr val="000090"/>
                </a:solidFill>
              </a:rPr>
              <a:t> Arii, </a:t>
            </a:r>
            <a:r>
              <a:rPr lang="en-US" sz="1100" dirty="0">
                <a:solidFill>
                  <a:srgbClr val="000090"/>
                </a:solidFill>
              </a:rPr>
              <a:t>T</a:t>
            </a:r>
            <a:r>
              <a:rPr lang="en-US" sz="1100" dirty="0" smtClean="0">
                <a:solidFill>
                  <a:srgbClr val="000090"/>
                </a:solidFill>
              </a:rPr>
              <a:t>homas </a:t>
            </a:r>
            <a:r>
              <a:rPr lang="en-US" sz="1100" dirty="0">
                <a:solidFill>
                  <a:srgbClr val="000090"/>
                </a:solidFill>
              </a:rPr>
              <a:t>J</a:t>
            </a:r>
            <a:r>
              <a:rPr lang="en-US" sz="1100" dirty="0" smtClean="0">
                <a:solidFill>
                  <a:srgbClr val="000090"/>
                </a:solidFill>
              </a:rPr>
              <a:t>ackson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MODELING SIGNALS OF OPPORTUNITY SCATTERING FROM EARTH’S SURFACE WITH AN IMPROVED BISTATIC RADAR EQUATION</a:t>
            </a:r>
          </a:p>
          <a:p>
            <a:pPr marL="457200" lvl="1">
              <a:spcBef>
                <a:spcPts val="600"/>
              </a:spcBef>
            </a:pPr>
            <a:r>
              <a:rPr lang="en-US" sz="1050" dirty="0" smtClean="0">
                <a:solidFill>
                  <a:srgbClr val="000090"/>
                </a:solidFill>
              </a:rPr>
              <a:t>	Valery </a:t>
            </a:r>
            <a:r>
              <a:rPr lang="en-US" sz="1050" dirty="0" err="1" smtClean="0">
                <a:solidFill>
                  <a:srgbClr val="000090"/>
                </a:solidFill>
              </a:rPr>
              <a:t>Zavorotny</a:t>
            </a:r>
            <a:r>
              <a:rPr lang="en-US" sz="1050" dirty="0" smtClean="0">
                <a:solidFill>
                  <a:srgbClr val="000090"/>
                </a:solidFill>
              </a:rPr>
              <a:t>, Alexander </a:t>
            </a:r>
            <a:r>
              <a:rPr lang="en-US" sz="1050" dirty="0" err="1" smtClean="0">
                <a:solidFill>
                  <a:srgbClr val="000090"/>
                </a:solidFill>
              </a:rPr>
              <a:t>Voronovich</a:t>
            </a:r>
            <a:endParaRPr lang="en-US" sz="105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PHYSICS-BASED MODELING OF ACTIVE-PASSIVE MICROWAVE COVARIATIONS FOR GEOPHYSICAL RETRIEVAL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Thomas </a:t>
            </a:r>
            <a:r>
              <a:rPr lang="en-US" sz="1100" dirty="0" err="1" smtClean="0">
                <a:solidFill>
                  <a:srgbClr val="000090"/>
                </a:solidFill>
              </a:rPr>
              <a:t>Jagdhuber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Dara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Entekhabi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Narendra</a:t>
            </a:r>
            <a:r>
              <a:rPr lang="en-US" sz="1100" dirty="0" smtClean="0">
                <a:solidFill>
                  <a:srgbClr val="000090"/>
                </a:solidFill>
              </a:rPr>
              <a:t> N. Das, Moritz Link, Martin </a:t>
            </a:r>
            <a:r>
              <a:rPr lang="en-US" sz="1100" dirty="0" err="1" smtClean="0">
                <a:solidFill>
                  <a:srgbClr val="000090"/>
                </a:solidFill>
              </a:rPr>
              <a:t>Baur</a:t>
            </a:r>
            <a:r>
              <a:rPr lang="en-US" sz="1100" dirty="0" smtClean="0">
                <a:solidFill>
                  <a:srgbClr val="000090"/>
                </a:solidFill>
              </a:rPr>
              <a:t>, R. Akbar, C. </a:t>
            </a:r>
            <a:r>
              <a:rPr lang="en-US" sz="1100" dirty="0" err="1" smtClean="0">
                <a:solidFill>
                  <a:srgbClr val="000090"/>
                </a:solidFill>
              </a:rPr>
              <a:t>Montzka</a:t>
            </a:r>
            <a:r>
              <a:rPr lang="en-US" sz="1100" dirty="0" smtClean="0">
                <a:solidFill>
                  <a:srgbClr val="000090"/>
                </a:solidFill>
              </a:rPr>
              <a:t>, S. Kim, Simon </a:t>
            </a:r>
            <a:r>
              <a:rPr lang="en-US" sz="1100" dirty="0" err="1" smtClean="0">
                <a:solidFill>
                  <a:srgbClr val="000090"/>
                </a:solidFill>
              </a:rPr>
              <a:t>Yueh</a:t>
            </a:r>
            <a:r>
              <a:rPr lang="en-US" sz="1100" dirty="0" smtClean="0">
                <a:solidFill>
                  <a:srgbClr val="000090"/>
                </a:solidFill>
              </a:rPr>
              <a:t>, I. </a:t>
            </a:r>
            <a:r>
              <a:rPr lang="en-US" sz="1100" dirty="0" err="1" smtClean="0">
                <a:solidFill>
                  <a:srgbClr val="000090"/>
                </a:solidFill>
              </a:rPr>
              <a:t>Baris</a:t>
            </a:r>
            <a:endParaRPr lang="en-US" sz="11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BISTATIC SCATTERING FROM INHOMOGENEOUS ROUGH SURFACE WITH CONTINUOUS DIELECTRIC PROFILE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Ying Yang, Kun-Shan Chen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BISTATIC SCATTERING MODELING FOR DYNAMIC MAPPING OF TROPICAL WETLANDS WITH CYGNSS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Marco </a:t>
            </a:r>
            <a:r>
              <a:rPr lang="en-US" sz="1100" dirty="0" err="1" smtClean="0">
                <a:solidFill>
                  <a:srgbClr val="000090"/>
                </a:solidFill>
              </a:rPr>
              <a:t>Lavalle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Rashmi</a:t>
            </a:r>
            <a:r>
              <a:rPr lang="en-US" sz="1100" dirty="0" smtClean="0">
                <a:solidFill>
                  <a:srgbClr val="000090"/>
                </a:solidFill>
              </a:rPr>
              <a:t> Shah, Mary Morris, </a:t>
            </a:r>
            <a:r>
              <a:rPr lang="en-US" sz="1100" dirty="0" err="1" smtClean="0">
                <a:solidFill>
                  <a:srgbClr val="000090"/>
                </a:solidFill>
              </a:rPr>
              <a:t>Cinzia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Zuffada</a:t>
            </a:r>
            <a:r>
              <a:rPr lang="en-US" sz="1100" dirty="0" smtClean="0">
                <a:solidFill>
                  <a:srgbClr val="000090"/>
                </a:solidFill>
              </a:rPr>
              <a:t>, Son V. </a:t>
            </a:r>
            <a:r>
              <a:rPr lang="en-US" sz="1100" dirty="0" err="1" smtClean="0">
                <a:solidFill>
                  <a:srgbClr val="000090"/>
                </a:solidFill>
              </a:rPr>
              <a:t>Nghiem</a:t>
            </a:r>
            <a:r>
              <a:rPr lang="en-US" sz="1100" dirty="0" smtClean="0">
                <a:solidFill>
                  <a:srgbClr val="000090"/>
                </a:solidFill>
              </a:rPr>
              <a:t>, Clara Chew, Valery </a:t>
            </a:r>
            <a:r>
              <a:rPr lang="en-US" sz="1100" dirty="0" err="1" smtClean="0">
                <a:solidFill>
                  <a:srgbClr val="000090"/>
                </a:solidFill>
              </a:rPr>
              <a:t>Zavorotny</a:t>
            </a:r>
            <a:endParaRPr lang="en-US" sz="11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FIRST-ORDER SSA MODELING OF THE ANISOTROPIC ROUGH-SOIL BISTATIC SCATTERING		</a:t>
            </a:r>
          </a:p>
          <a:p>
            <a:pPr marL="457200" lvl="1">
              <a:spcBef>
                <a:spcPts val="600"/>
              </a:spcBef>
            </a:pPr>
            <a:r>
              <a:rPr lang="en-US" sz="1050" dirty="0" smtClean="0">
                <a:solidFill>
                  <a:srgbClr val="000090"/>
                </a:solidFill>
              </a:rPr>
              <a:t>	</a:t>
            </a:r>
            <a:r>
              <a:rPr lang="en-US" sz="1050" dirty="0" err="1" smtClean="0">
                <a:solidFill>
                  <a:srgbClr val="000090"/>
                </a:solidFill>
              </a:rPr>
              <a:t>Davide</a:t>
            </a:r>
            <a:r>
              <a:rPr lang="en-US" sz="1050" dirty="0" smtClean="0">
                <a:solidFill>
                  <a:srgbClr val="000090"/>
                </a:solidFill>
              </a:rPr>
              <a:t> </a:t>
            </a:r>
            <a:r>
              <a:rPr lang="en-US" sz="1050" dirty="0" err="1" smtClean="0">
                <a:solidFill>
                  <a:srgbClr val="000090"/>
                </a:solidFill>
              </a:rPr>
              <a:t>Comite</a:t>
            </a:r>
            <a:r>
              <a:rPr lang="en-US" sz="1050" dirty="0" smtClean="0">
                <a:solidFill>
                  <a:srgbClr val="000090"/>
                </a:solidFill>
              </a:rPr>
              <a:t>, </a:t>
            </a:r>
            <a:r>
              <a:rPr lang="en-US" sz="1050" dirty="0" err="1" smtClean="0">
                <a:solidFill>
                  <a:srgbClr val="000090"/>
                </a:solidFill>
              </a:rPr>
              <a:t>Nazzareno</a:t>
            </a:r>
            <a:r>
              <a:rPr lang="en-US" sz="1050" dirty="0" smtClean="0">
                <a:solidFill>
                  <a:srgbClr val="000090"/>
                </a:solidFill>
              </a:rPr>
              <a:t> </a:t>
            </a:r>
            <a:r>
              <a:rPr lang="en-US" sz="1050" dirty="0" err="1" smtClean="0">
                <a:solidFill>
                  <a:srgbClr val="000090"/>
                </a:solidFill>
              </a:rPr>
              <a:t>Pierdicca</a:t>
            </a:r>
            <a:endParaRPr lang="en-US" sz="105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NMM3D FULL WAVE SIMULATIONS OF VEGETATION AND FOREST EFFECTS IN MICROWAVE REMOTE SENSING	</a:t>
            </a:r>
          </a:p>
          <a:p>
            <a:pPr marL="457200" lvl="1">
              <a:spcBef>
                <a:spcPts val="600"/>
              </a:spcBef>
            </a:pPr>
            <a:r>
              <a:rPr lang="en-US" sz="1050" dirty="0" smtClean="0">
                <a:solidFill>
                  <a:srgbClr val="000090"/>
                </a:solidFill>
              </a:rPr>
              <a:t>	</a:t>
            </a:r>
            <a:r>
              <a:rPr lang="en-US" sz="1050" dirty="0" err="1" smtClean="0">
                <a:solidFill>
                  <a:srgbClr val="000090"/>
                </a:solidFill>
              </a:rPr>
              <a:t>Huanting</a:t>
            </a:r>
            <a:r>
              <a:rPr lang="en-US" sz="1050" dirty="0" smtClean="0">
                <a:solidFill>
                  <a:srgbClr val="000090"/>
                </a:solidFill>
              </a:rPr>
              <a:t> Huang, Leung Tsang, Andreas </a:t>
            </a:r>
            <a:r>
              <a:rPr lang="en-US" sz="1050" dirty="0" err="1" smtClean="0">
                <a:solidFill>
                  <a:srgbClr val="000090"/>
                </a:solidFill>
              </a:rPr>
              <a:t>Colliander</a:t>
            </a:r>
            <a:r>
              <a:rPr lang="en-US" sz="1050" dirty="0" smtClean="0">
                <a:solidFill>
                  <a:srgbClr val="000090"/>
                </a:solidFill>
              </a:rPr>
              <a:t>, </a:t>
            </a:r>
            <a:r>
              <a:rPr lang="en-US" sz="1050" dirty="0" err="1" smtClean="0">
                <a:solidFill>
                  <a:srgbClr val="000090"/>
                </a:solidFill>
              </a:rPr>
              <a:t>Rashmi</a:t>
            </a:r>
            <a:r>
              <a:rPr lang="en-US" sz="1050" dirty="0" smtClean="0">
                <a:solidFill>
                  <a:srgbClr val="000090"/>
                </a:solidFill>
              </a:rPr>
              <a:t> Shah, Simon </a:t>
            </a:r>
            <a:r>
              <a:rPr lang="en-US" sz="1050" dirty="0" err="1" smtClean="0">
                <a:solidFill>
                  <a:srgbClr val="000090"/>
                </a:solidFill>
              </a:rPr>
              <a:t>Yueh</a:t>
            </a:r>
            <a:endParaRPr lang="en-US" sz="105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ROUGH SURFACE EFFECTS IN BACKSCATTER RETURNS FROM FORESTS	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Roger Lang, Can </a:t>
            </a:r>
            <a:r>
              <a:rPr lang="en-US" sz="1100" dirty="0" err="1" smtClean="0">
                <a:solidFill>
                  <a:srgbClr val="000090"/>
                </a:solidFill>
              </a:rPr>
              <a:t>Suer</a:t>
            </a:r>
            <a:endParaRPr lang="en-US" sz="11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AN ANALYSIS OF BISTATIC SEA CLUTTER STATISTICS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Ahmed M. </a:t>
            </a:r>
            <a:r>
              <a:rPr lang="en-US" sz="1100" dirty="0" err="1" smtClean="0">
                <a:solidFill>
                  <a:srgbClr val="000090"/>
                </a:solidFill>
              </a:rPr>
              <a:t>Balakhder</a:t>
            </a:r>
            <a:r>
              <a:rPr lang="en-US" sz="1100" dirty="0" smtClean="0">
                <a:solidFill>
                  <a:srgbClr val="000090"/>
                </a:solidFill>
              </a:rPr>
              <a:t>, Joel T. Johnson, </a:t>
            </a:r>
            <a:r>
              <a:rPr lang="en-US" sz="1100" dirty="0" err="1" smtClean="0">
                <a:solidFill>
                  <a:srgbClr val="000090"/>
                </a:solidFill>
              </a:rPr>
              <a:t>Hongkun</a:t>
            </a:r>
            <a:r>
              <a:rPr lang="en-US" sz="1100" dirty="0" smtClean="0">
                <a:solidFill>
                  <a:srgbClr val="000090"/>
                </a:solidFill>
              </a:rPr>
              <a:t> Li</a:t>
            </a:r>
            <a:endParaRPr lang="en-US" sz="11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5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7F20DCDC-F2E1-40E3-838E-6505D917444F}" type="slidenum">
              <a:rPr lang="de-DE" altLang="de-DE" smtClean="0"/>
              <a:pPr/>
              <a:t>14</a:t>
            </a:fld>
            <a:r>
              <a:rPr lang="de-DE" altLang="de-DE" sz="600" smtClean="0"/>
              <a:t>	</a:t>
            </a:r>
            <a:endParaRPr lang="de-DE" altLang="de-DE" sz="600" dirty="0"/>
          </a:p>
        </p:txBody>
      </p:sp>
      <p:sp>
        <p:nvSpPr>
          <p:cNvPr id="3" name="Textfeld 1"/>
          <p:cNvSpPr txBox="1"/>
          <p:nvPr/>
        </p:nvSpPr>
        <p:spPr>
          <a:xfrm>
            <a:off x="107504" y="1023119"/>
            <a:ext cx="941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IGARSS’18 MIRS Invited Session: Optical Modeling in Remote Sensing</a:t>
            </a:r>
            <a:endParaRPr lang="en-US" sz="200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36512" y="1525934"/>
            <a:ext cx="9252520" cy="492740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PROGRESS IN EMULATION FOR RADIATIVE TRANSFER MODELING AND MAPPING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</a:t>
            </a:r>
            <a:r>
              <a:rPr lang="en-US" sz="1100" dirty="0" err="1" smtClean="0">
                <a:solidFill>
                  <a:srgbClr val="000090"/>
                </a:solidFill>
              </a:rPr>
              <a:t>Jochem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Verrelst</a:t>
            </a:r>
            <a:r>
              <a:rPr lang="en-US" sz="1100" dirty="0" smtClean="0">
                <a:solidFill>
                  <a:srgbClr val="000090"/>
                </a:solidFill>
              </a:rPr>
              <a:t>, Juan Pablo Rivera </a:t>
            </a:r>
            <a:r>
              <a:rPr lang="en-US" sz="1100" dirty="0" err="1" smtClean="0">
                <a:solidFill>
                  <a:srgbClr val="000090"/>
                </a:solidFill>
              </a:rPr>
              <a:t>Caicedo</a:t>
            </a:r>
            <a:r>
              <a:rPr lang="en-US" sz="1100" dirty="0" smtClean="0">
                <a:solidFill>
                  <a:srgbClr val="000090"/>
                </a:solidFill>
              </a:rPr>
              <a:t>, Jose Moreno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DART: A TOOL FOR STUDYING EARTH SUFACES-TIME SERIES OF URBAN RADIATIVE BUDGET FROM EO SATELLITES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Jean-Philippe </a:t>
            </a:r>
            <a:r>
              <a:rPr lang="en-US" sz="1100" dirty="0" err="1" smtClean="0">
                <a:solidFill>
                  <a:srgbClr val="000090"/>
                </a:solidFill>
              </a:rPr>
              <a:t>Gastellu-Etchgorry</a:t>
            </a:r>
            <a:r>
              <a:rPr lang="en-US" sz="1100" dirty="0" smtClean="0">
                <a:solidFill>
                  <a:srgbClr val="000090"/>
                </a:solidFill>
              </a:rPr>
              <a:t>, Lucas </a:t>
            </a:r>
            <a:r>
              <a:rPr lang="en-US" sz="1100" dirty="0" err="1" smtClean="0">
                <a:solidFill>
                  <a:srgbClr val="000090"/>
                </a:solidFill>
              </a:rPr>
              <a:t>Landier</a:t>
            </a:r>
            <a:r>
              <a:rPr lang="en-US" sz="1100" dirty="0" smtClean="0">
                <a:solidFill>
                  <a:srgbClr val="000090"/>
                </a:solidFill>
              </a:rPr>
              <a:t>, Ahmad </a:t>
            </a:r>
            <a:r>
              <a:rPr lang="en-US" sz="1100" dirty="0" err="1" smtClean="0">
                <a:solidFill>
                  <a:srgbClr val="000090"/>
                </a:solidFill>
              </a:rPr>
              <a:t>Albitar</a:t>
            </a:r>
            <a:r>
              <a:rPr lang="en-US" sz="1100" dirty="0" smtClean="0">
                <a:solidFill>
                  <a:srgbClr val="000090"/>
                </a:solidFill>
              </a:rPr>
              <a:t>, Nicolas </a:t>
            </a:r>
            <a:r>
              <a:rPr lang="en-US" sz="1100" dirty="0" err="1" smtClean="0">
                <a:solidFill>
                  <a:srgbClr val="000090"/>
                </a:solidFill>
              </a:rPr>
              <a:t>Lauret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Tiangang</a:t>
            </a:r>
            <a:r>
              <a:rPr lang="en-US" sz="1100" dirty="0" smtClean="0">
                <a:solidFill>
                  <a:srgbClr val="000090"/>
                </a:solidFill>
              </a:rPr>
              <a:t> Yin, </a:t>
            </a:r>
            <a:r>
              <a:rPr lang="en-US" sz="1100" dirty="0" err="1" smtClean="0">
                <a:solidFill>
                  <a:srgbClr val="000090"/>
                </a:solidFill>
              </a:rPr>
              <a:t>Jianbo</a:t>
            </a:r>
            <a:r>
              <a:rPr lang="en-US" sz="1100" dirty="0" smtClean="0">
                <a:solidFill>
                  <a:srgbClr val="000090"/>
                </a:solidFill>
              </a:rPr>
              <a:t> Qi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RECENT PROGRESS ON OPTICAL REMOTE SENSING MODELLING OVER COMPLEX LAND SURFACES</a:t>
            </a:r>
          </a:p>
          <a:p>
            <a:pPr marL="457200" lvl="1">
              <a:spcBef>
                <a:spcPts val="600"/>
              </a:spcBef>
            </a:pPr>
            <a:r>
              <a:rPr lang="en-US" sz="1050" dirty="0" smtClean="0">
                <a:solidFill>
                  <a:srgbClr val="000090"/>
                </a:solidFill>
              </a:rPr>
              <a:t>	</a:t>
            </a:r>
            <a:r>
              <a:rPr lang="en-US" sz="1050" dirty="0" err="1" smtClean="0">
                <a:solidFill>
                  <a:srgbClr val="000090"/>
                </a:solidFill>
              </a:rPr>
              <a:t>Qinhuo</a:t>
            </a:r>
            <a:r>
              <a:rPr lang="en-US" sz="1050" dirty="0" smtClean="0">
                <a:solidFill>
                  <a:srgbClr val="000090"/>
                </a:solidFill>
              </a:rPr>
              <a:t> Liu, Jing Li, </a:t>
            </a:r>
            <a:r>
              <a:rPr lang="en-US" sz="1050" dirty="0" err="1" smtClean="0">
                <a:solidFill>
                  <a:srgbClr val="000090"/>
                </a:solidFill>
              </a:rPr>
              <a:t>Yelu</a:t>
            </a:r>
            <a:r>
              <a:rPr lang="en-US" sz="1050" dirty="0" smtClean="0">
                <a:solidFill>
                  <a:srgbClr val="000090"/>
                </a:solidFill>
              </a:rPr>
              <a:t> </a:t>
            </a:r>
            <a:r>
              <a:rPr lang="en-US" sz="1050" dirty="0" err="1" smtClean="0">
                <a:solidFill>
                  <a:srgbClr val="000090"/>
                </a:solidFill>
              </a:rPr>
              <a:t>Zeng</a:t>
            </a:r>
            <a:r>
              <a:rPr lang="en-US" sz="1050" dirty="0" smtClean="0">
                <a:solidFill>
                  <a:srgbClr val="000090"/>
                </a:solidFill>
              </a:rPr>
              <a:t>, </a:t>
            </a:r>
            <a:r>
              <a:rPr lang="en-US" sz="1050" dirty="0" err="1" smtClean="0">
                <a:solidFill>
                  <a:srgbClr val="000090"/>
                </a:solidFill>
              </a:rPr>
              <a:t>Wentao</a:t>
            </a:r>
            <a:r>
              <a:rPr lang="en-US" sz="1050" dirty="0" smtClean="0">
                <a:solidFill>
                  <a:srgbClr val="000090"/>
                </a:solidFill>
              </a:rPr>
              <a:t> Yu, Jing Zhao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STATISTICAL LEARNING FOR END-TO-END SIMULATIONS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Jorge </a:t>
            </a:r>
            <a:r>
              <a:rPr lang="en-US" sz="1100" dirty="0" err="1" smtClean="0">
                <a:solidFill>
                  <a:srgbClr val="000090"/>
                </a:solidFill>
              </a:rPr>
              <a:t>Vicent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Jochem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Verrelst</a:t>
            </a:r>
            <a:r>
              <a:rPr lang="en-US" sz="1100" dirty="0" smtClean="0">
                <a:solidFill>
                  <a:srgbClr val="000090"/>
                </a:solidFill>
              </a:rPr>
              <a:t>, Juan Pablo Rivera </a:t>
            </a:r>
            <a:r>
              <a:rPr lang="en-US" sz="1100" dirty="0" err="1" smtClean="0">
                <a:solidFill>
                  <a:srgbClr val="000090"/>
                </a:solidFill>
              </a:rPr>
              <a:t>Caicedo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Neus</a:t>
            </a:r>
            <a:r>
              <a:rPr lang="en-US" sz="1100" dirty="0" smtClean="0">
                <a:solidFill>
                  <a:srgbClr val="000090"/>
                </a:solidFill>
              </a:rPr>
              <a:t> </a:t>
            </a:r>
            <a:r>
              <a:rPr lang="en-US" sz="1100" dirty="0" err="1" smtClean="0">
                <a:solidFill>
                  <a:srgbClr val="000090"/>
                </a:solidFill>
              </a:rPr>
              <a:t>Sabater</a:t>
            </a:r>
            <a:r>
              <a:rPr lang="en-US" sz="1100" dirty="0" smtClean="0">
                <a:solidFill>
                  <a:srgbClr val="000090"/>
                </a:solidFill>
              </a:rPr>
              <a:t>, </a:t>
            </a:r>
            <a:r>
              <a:rPr lang="en-US" sz="1100" dirty="0" err="1" smtClean="0">
                <a:solidFill>
                  <a:srgbClr val="000090"/>
                </a:solidFill>
              </a:rPr>
              <a:t>Jordi</a:t>
            </a:r>
            <a:r>
              <a:rPr lang="en-US" sz="1100" dirty="0" smtClean="0">
                <a:solidFill>
                  <a:srgbClr val="000090"/>
                </a:solidFill>
              </a:rPr>
              <a:t> Munoz-Mari, </a:t>
            </a:r>
            <a:r>
              <a:rPr lang="en-US" sz="1100" dirty="0" err="1" smtClean="0">
                <a:solidFill>
                  <a:srgbClr val="000090"/>
                </a:solidFill>
              </a:rPr>
              <a:t>Gustau</a:t>
            </a:r>
            <a:r>
              <a:rPr lang="en-US" sz="1100" dirty="0" smtClean="0">
                <a:solidFill>
                  <a:srgbClr val="000090"/>
                </a:solidFill>
              </a:rPr>
              <a:t> Camps </a:t>
            </a:r>
            <a:r>
              <a:rPr lang="en-US" sz="1100" dirty="0" err="1" smtClean="0">
                <a:solidFill>
                  <a:srgbClr val="000090"/>
                </a:solidFill>
              </a:rPr>
              <a:t>Valls</a:t>
            </a:r>
            <a:endParaRPr lang="en-US" sz="11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MODTRAN®6 MULTIPLE LINE OF SIGHT OPTION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Alexander </a:t>
            </a:r>
            <a:r>
              <a:rPr lang="en-US" sz="1100" dirty="0" err="1" smtClean="0">
                <a:solidFill>
                  <a:srgbClr val="000090"/>
                </a:solidFill>
              </a:rPr>
              <a:t>Berk</a:t>
            </a:r>
            <a:r>
              <a:rPr lang="en-US" sz="1100" dirty="0" smtClean="0">
                <a:solidFill>
                  <a:srgbClr val="000090"/>
                </a:solidFill>
              </a:rPr>
              <a:t>, Christopher Rice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FORWARD MODELING OF CLOUD SHADOWS AND THE IMPACT OF CLOUD SHADOWS ON REMOTE SENSING	DATA PRODUCTS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Robert </a:t>
            </a:r>
            <a:r>
              <a:rPr lang="en-US" sz="1100" dirty="0" err="1" smtClean="0">
                <a:solidFill>
                  <a:srgbClr val="000090"/>
                </a:solidFill>
              </a:rPr>
              <a:t>Sundberg</a:t>
            </a:r>
            <a:endParaRPr lang="en-US" sz="110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SPECTRAL INVARIANT APPROACH TO MODELLING RADIATIVE TRANSFER OF SUN-INDUCED CHLOROPHYLL FLUORESCENCE</a:t>
            </a:r>
          </a:p>
          <a:p>
            <a:pPr marL="457200" lvl="1">
              <a:spcBef>
                <a:spcPts val="600"/>
              </a:spcBef>
            </a:pPr>
            <a:r>
              <a:rPr lang="en-US" sz="1050" dirty="0" smtClean="0">
                <a:solidFill>
                  <a:srgbClr val="000090"/>
                </a:solidFill>
              </a:rPr>
              <a:t>	</a:t>
            </a:r>
            <a:r>
              <a:rPr lang="en-US" sz="1050" dirty="0" err="1" smtClean="0">
                <a:solidFill>
                  <a:srgbClr val="000090"/>
                </a:solidFill>
              </a:rPr>
              <a:t>Peiqi</a:t>
            </a:r>
            <a:r>
              <a:rPr lang="en-US" sz="1050" dirty="0" smtClean="0">
                <a:solidFill>
                  <a:srgbClr val="000090"/>
                </a:solidFill>
              </a:rPr>
              <a:t> Yang, </a:t>
            </a:r>
            <a:r>
              <a:rPr lang="en-US" sz="1050" dirty="0" err="1" smtClean="0">
                <a:solidFill>
                  <a:srgbClr val="000090"/>
                </a:solidFill>
              </a:rPr>
              <a:t>Christiaan</a:t>
            </a:r>
            <a:r>
              <a:rPr lang="en-US" sz="1050" dirty="0" smtClean="0">
                <a:solidFill>
                  <a:srgbClr val="000090"/>
                </a:solidFill>
              </a:rPr>
              <a:t> van der </a:t>
            </a:r>
            <a:r>
              <a:rPr lang="en-US" sz="1050" dirty="0" err="1" smtClean="0">
                <a:solidFill>
                  <a:srgbClr val="000090"/>
                </a:solidFill>
              </a:rPr>
              <a:t>Tol</a:t>
            </a:r>
            <a:endParaRPr lang="en-US" sz="1050" dirty="0" smtClean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A METHOD TO ENHANCE THE GEOMETRIC-OPTICAL KERNEL FOR FURTHER IMPROVING HOTSPOT EFFECT IN MODIS BRDF MODEL</a:t>
            </a:r>
            <a:endParaRPr lang="en-US" sz="1050" dirty="0">
              <a:solidFill>
                <a:srgbClr val="00009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050" dirty="0" smtClean="0">
                <a:solidFill>
                  <a:srgbClr val="000090"/>
                </a:solidFill>
              </a:rPr>
              <a:t>	Ziti Jiao, </a:t>
            </a:r>
            <a:r>
              <a:rPr lang="en-US" sz="1050" dirty="0" err="1" smtClean="0">
                <a:solidFill>
                  <a:srgbClr val="000090"/>
                </a:solidFill>
              </a:rPr>
              <a:t>Yadong</a:t>
            </a:r>
            <a:r>
              <a:rPr lang="en-US" sz="1050" dirty="0" smtClean="0">
                <a:solidFill>
                  <a:srgbClr val="000090"/>
                </a:solidFill>
              </a:rPr>
              <a:t> Dong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METHANE DETECTION IN THE LONGWAVE INFRARED		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solidFill>
                  <a:srgbClr val="000090"/>
                </a:solidFill>
              </a:rPr>
              <a:t>	John Kerekes, Cody Webber, Rolando Raqueno</a:t>
            </a:r>
          </a:p>
        </p:txBody>
      </p:sp>
    </p:spTree>
    <p:extLst>
      <p:ext uri="{BB962C8B-B14F-4D97-AF65-F5344CB8AC3E}">
        <p14:creationId xmlns:p14="http://schemas.microsoft.com/office/powerpoint/2010/main" val="257176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de-DE" smtClean="0"/>
              <a:t>Slide </a:t>
            </a:r>
            <a:fld id="{7F20DCDC-F2E1-40E3-838E-6505D917444F}" type="slidenum">
              <a:rPr lang="de-DE" altLang="de-DE" smtClean="0"/>
              <a:pPr/>
              <a:t>15</a:t>
            </a:fld>
            <a:r>
              <a:rPr lang="de-DE" altLang="de-DE" sz="600" smtClean="0"/>
              <a:t>	</a:t>
            </a:r>
            <a:endParaRPr lang="de-DE" altLang="de-DE" sz="6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496" y="1205062"/>
            <a:ext cx="8651304" cy="63976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5pPr>
            <a:lvl6pPr marL="4572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6pPr>
            <a:lvl7pPr marL="9144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7pPr>
            <a:lvl8pPr marL="13716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8pPr>
            <a:lvl9pPr marL="1828800"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Atmospheric Transmission Models – </a:t>
            </a:r>
            <a:br>
              <a:rPr lang="en-US" alt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alt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Modeling in Remote Sensing Collaboration</a:t>
            </a:r>
            <a:endParaRPr lang="en-CA" altLang="en-US" sz="3200" b="1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2276872"/>
            <a:ext cx="7181800" cy="3394720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50000"/>
              <a:buFont typeface="Zapf Dingbats" pitchFamily="-109" charset="2"/>
              <a:buChar char="l"/>
              <a:defRPr sz="2400" b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Times" pitchFamily="18" charset="0"/>
              <a:buChar char="–"/>
              <a:defRPr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Font typeface="Times" pitchFamily="18" charset="0"/>
              <a:buChar char="»"/>
              <a:defRPr sz="16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Char char="•"/>
              <a:defRPr sz="12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100000"/>
              <a:buChar char="–"/>
              <a:defRPr sz="12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ko-KR" sz="2000" dirty="0" smtClean="0">
                <a:solidFill>
                  <a:srgbClr val="000090"/>
                </a:solidFill>
              </a:rPr>
              <a:t>GRSS has been sponsor of ATM Meeting since 2005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Technical Co-sponsorship in 2005 and 2006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Financial sponsorship since 2007</a:t>
            </a:r>
          </a:p>
          <a:p>
            <a:r>
              <a:rPr lang="en-US" altLang="ko-KR" sz="2000" dirty="0" smtClean="0">
                <a:solidFill>
                  <a:srgbClr val="000090"/>
                </a:solidFill>
              </a:rPr>
              <a:t>Interest in renewing and expanding ATM meeting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Decreasing participation over time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Important event in modeling community</a:t>
            </a:r>
          </a:p>
          <a:p>
            <a:r>
              <a:rPr lang="en-US" altLang="ko-KR" sz="2000" dirty="0" smtClean="0">
                <a:solidFill>
                  <a:srgbClr val="000090"/>
                </a:solidFill>
              </a:rPr>
              <a:t>Collaborative opportunity for joint meeting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Discussions began in fall of 2016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Explored possible venues and interest</a:t>
            </a:r>
          </a:p>
          <a:p>
            <a:pPr lvl="1"/>
            <a:r>
              <a:rPr lang="en-US" altLang="ko-KR" sz="1600" dirty="0" smtClean="0">
                <a:solidFill>
                  <a:srgbClr val="000090"/>
                </a:solidFill>
              </a:rPr>
              <a:t>Formed partnership with hosting organization: </a:t>
            </a:r>
            <a:br>
              <a:rPr lang="en-US" altLang="ko-KR" sz="1600" dirty="0" smtClean="0">
                <a:solidFill>
                  <a:srgbClr val="000090"/>
                </a:solidFill>
              </a:rPr>
            </a:br>
            <a:r>
              <a:rPr lang="en-US" altLang="ko-KR" sz="1600" dirty="0" smtClean="0">
                <a:solidFill>
                  <a:srgbClr val="000090"/>
                </a:solidFill>
              </a:rPr>
              <a:t>Boston College Institute of Scientific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5733256"/>
            <a:ext cx="4330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0090"/>
                </a:solidFill>
                <a:latin typeface="Calibri"/>
                <a:cs typeface="Calibri"/>
              </a:rPr>
              <a:t>Enjoy the meeting!</a:t>
            </a:r>
            <a:endParaRPr lang="en-US" sz="4000" b="1" i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02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725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85725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5725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5725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5725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de-DE" sz="1000" b="0">
                <a:solidFill>
                  <a:schemeClr val="tx1"/>
                </a:solidFill>
              </a:rPr>
              <a:t>slide </a:t>
            </a:r>
            <a:fld id="{1A6131E2-A341-224A-A81C-6F28A7C6A576}" type="slidenum">
              <a:rPr lang="de-DE" sz="1000" b="0">
                <a:solidFill>
                  <a:schemeClr val="tx1"/>
                </a:solidFill>
              </a:rPr>
              <a:pPr/>
              <a:t>16</a:t>
            </a:fld>
            <a:r>
              <a:rPr lang="de-DE" sz="600" b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3">
            <a:lum bright="42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new-grss-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44900"/>
            <a:ext cx="4319588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4213" y="476250"/>
            <a:ext cx="8001000" cy="27051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EAEAE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6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Calibri"/>
              </a:rPr>
              <a:t>IEEE</a:t>
            </a:r>
            <a:r>
              <a:rPr lang="de-DE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Geoscience</a:t>
            </a:r>
            <a:r>
              <a:rPr lang="de-DE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US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and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 Remote Sensing Society </a:t>
            </a:r>
            <a:br>
              <a:rPr lang="en-US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</a:br>
            <a:r>
              <a:rPr lang="en-US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( IEEE GRS</a:t>
            </a:r>
            <a:r>
              <a:rPr lang="de-DE" altLang="en-US" sz="48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S </a:t>
            </a:r>
            <a:r>
              <a:rPr lang="de-DE" altLang="en-US" sz="5400" dirty="0" smtClean="0">
                <a:solidFill>
                  <a:srgbClr val="000090"/>
                </a:solidFill>
                <a:latin typeface="Calibri"/>
                <a:ea typeface="+mn-ea"/>
                <a:cs typeface="Calibri"/>
              </a:rPr>
              <a:t>)</a:t>
            </a:r>
            <a:endParaRPr lang="en-AU" altLang="en-US" sz="5400" dirty="0" smtClean="0">
              <a:solidFill>
                <a:srgbClr val="00009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86049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3054"/>
            <a:ext cx="8229600" cy="6397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90"/>
                </a:solidFill>
              </a:rPr>
              <a:t>IEEE Geoscience and Remote Sensing Society:  IEEE GRSS</a:t>
            </a:r>
            <a:endParaRPr lang="en-CA" altLang="en-US" dirty="0" smtClean="0">
              <a:solidFill>
                <a:srgbClr val="000090"/>
              </a:solidFill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6488"/>
            <a:ext cx="7181800" cy="4762872"/>
          </a:xfrm>
        </p:spPr>
        <p:txBody>
          <a:bodyPr/>
          <a:lstStyle/>
          <a:p>
            <a:r>
              <a:rPr lang="en-US" altLang="ko-KR" dirty="0">
                <a:solidFill>
                  <a:srgbClr val="000090"/>
                </a:solidFill>
              </a:rPr>
              <a:t>What is </a:t>
            </a:r>
            <a:r>
              <a:rPr lang="en-US" altLang="ko-KR" dirty="0" smtClean="0">
                <a:solidFill>
                  <a:srgbClr val="000090"/>
                </a:solidFill>
              </a:rPr>
              <a:t>IEEE?</a:t>
            </a:r>
            <a:endParaRPr lang="en-US" altLang="ko-KR" dirty="0">
              <a:solidFill>
                <a:srgbClr val="00009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000090"/>
                </a:solidFill>
              </a:rPr>
              <a:t>Institute of Electrical and Electronics Engineers</a:t>
            </a:r>
            <a:endParaRPr lang="en-US" altLang="ko-KR" dirty="0">
              <a:solidFill>
                <a:srgbClr val="00009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000090"/>
                </a:solidFill>
              </a:rPr>
              <a:t>World’s largest technical professional society:  </a:t>
            </a:r>
            <a:br>
              <a:rPr lang="en-US" altLang="ko-KR" dirty="0" smtClean="0">
                <a:solidFill>
                  <a:srgbClr val="000090"/>
                </a:solidFill>
              </a:rPr>
            </a:br>
            <a:r>
              <a:rPr lang="en-US" altLang="ko-KR" dirty="0" smtClean="0">
                <a:solidFill>
                  <a:srgbClr val="000090"/>
                </a:solidFill>
              </a:rPr>
              <a:t>Over </a:t>
            </a:r>
            <a:r>
              <a:rPr lang="en-US" altLang="ko-KR" dirty="0" smtClean="0">
                <a:solidFill>
                  <a:srgbClr val="000090"/>
                </a:solidFill>
              </a:rPr>
              <a:t>430,000 </a:t>
            </a:r>
            <a:r>
              <a:rPr lang="en-US" altLang="ko-KR" dirty="0" smtClean="0">
                <a:solidFill>
                  <a:srgbClr val="000090"/>
                </a:solidFill>
              </a:rPr>
              <a:t>members </a:t>
            </a:r>
            <a:r>
              <a:rPr lang="en-US" altLang="ko-KR" dirty="0">
                <a:solidFill>
                  <a:srgbClr val="000090"/>
                </a:solidFill>
              </a:rPr>
              <a:t>in </a:t>
            </a:r>
            <a:r>
              <a:rPr lang="en-US" altLang="ko-KR" dirty="0" smtClean="0">
                <a:solidFill>
                  <a:srgbClr val="000090"/>
                </a:solidFill>
              </a:rPr>
              <a:t>160 countries</a:t>
            </a:r>
          </a:p>
          <a:p>
            <a:r>
              <a:rPr lang="en-US" altLang="ko-KR" dirty="0" smtClean="0">
                <a:solidFill>
                  <a:srgbClr val="000090"/>
                </a:solidFill>
              </a:rPr>
              <a:t>What is GRSS?</a:t>
            </a:r>
          </a:p>
          <a:p>
            <a:pPr lvl="1"/>
            <a:r>
              <a:rPr lang="en-US" altLang="ko-KR" dirty="0" smtClean="0">
                <a:solidFill>
                  <a:srgbClr val="000090"/>
                </a:solidFill>
              </a:rPr>
              <a:t>One of </a:t>
            </a:r>
            <a:r>
              <a:rPr lang="en-US" altLang="ko-KR" dirty="0" smtClean="0">
                <a:solidFill>
                  <a:srgbClr val="000090"/>
                </a:solidFill>
              </a:rPr>
              <a:t>39 </a:t>
            </a:r>
            <a:r>
              <a:rPr lang="en-US" altLang="ko-KR" dirty="0" smtClean="0">
                <a:solidFill>
                  <a:srgbClr val="000090"/>
                </a:solidFill>
              </a:rPr>
              <a:t>Societies of IEEE</a:t>
            </a:r>
          </a:p>
          <a:p>
            <a:pPr lvl="1"/>
            <a:r>
              <a:rPr lang="en-US" altLang="ko-KR" dirty="0" smtClean="0">
                <a:solidFill>
                  <a:srgbClr val="000090"/>
                </a:solidFill>
              </a:rPr>
              <a:t>Global:  Over </a:t>
            </a:r>
            <a:r>
              <a:rPr lang="en-US" altLang="ko-KR" dirty="0" smtClean="0">
                <a:solidFill>
                  <a:srgbClr val="000090"/>
                </a:solidFill>
              </a:rPr>
              <a:t>3500 </a:t>
            </a:r>
            <a:r>
              <a:rPr lang="en-US" altLang="ko-KR" dirty="0">
                <a:solidFill>
                  <a:srgbClr val="000090"/>
                </a:solidFill>
              </a:rPr>
              <a:t>m</a:t>
            </a:r>
            <a:r>
              <a:rPr lang="en-US" altLang="ko-KR" dirty="0" smtClean="0">
                <a:solidFill>
                  <a:srgbClr val="000090"/>
                </a:solidFill>
              </a:rPr>
              <a:t>embers in 94 countries</a:t>
            </a:r>
          </a:p>
          <a:p>
            <a:r>
              <a:rPr lang="en-US" altLang="ko-KR" dirty="0" smtClean="0">
                <a:solidFill>
                  <a:srgbClr val="000090"/>
                </a:solidFill>
              </a:rPr>
              <a:t>What does it do?</a:t>
            </a:r>
          </a:p>
          <a:p>
            <a:pPr lvl="1"/>
            <a:r>
              <a:rPr lang="en-US" altLang="ko-KR" dirty="0" smtClean="0">
                <a:solidFill>
                  <a:srgbClr val="000090"/>
                </a:solidFill>
              </a:rPr>
              <a:t>Remote Sensing and Geospatial Information</a:t>
            </a:r>
          </a:p>
          <a:p>
            <a:pPr lvl="1"/>
            <a:r>
              <a:rPr lang="en-US" altLang="ko-KR" dirty="0" smtClean="0">
                <a:solidFill>
                  <a:srgbClr val="000090"/>
                </a:solidFill>
              </a:rPr>
              <a:t>Science, Engineering, Applications, Education</a:t>
            </a:r>
          </a:p>
          <a:p>
            <a:pPr lvl="2"/>
            <a:r>
              <a:rPr lang="en-US" altLang="ko-KR" dirty="0" smtClean="0">
                <a:solidFill>
                  <a:srgbClr val="000090"/>
                </a:solidFill>
              </a:rPr>
              <a:t>Optical &amp; hyperspectral imaging systems </a:t>
            </a:r>
          </a:p>
          <a:p>
            <a:pPr lvl="2"/>
            <a:r>
              <a:rPr lang="en-US" altLang="ko-KR" dirty="0" smtClean="0">
                <a:solidFill>
                  <a:srgbClr val="000090"/>
                </a:solidFill>
              </a:rPr>
              <a:t>Lidar &amp;</a:t>
            </a:r>
            <a:r>
              <a:rPr lang="en-US" altLang="ko-KR" dirty="0">
                <a:solidFill>
                  <a:srgbClr val="000090"/>
                </a:solidFill>
              </a:rPr>
              <a:t> r</a:t>
            </a:r>
            <a:r>
              <a:rPr lang="en-US" altLang="ko-KR" dirty="0" smtClean="0">
                <a:solidFill>
                  <a:srgbClr val="000090"/>
                </a:solidFill>
              </a:rPr>
              <a:t>adar altimetry and applications</a:t>
            </a:r>
          </a:p>
          <a:p>
            <a:pPr lvl="2"/>
            <a:r>
              <a:rPr lang="en-US" altLang="ko-KR" dirty="0" smtClean="0">
                <a:solidFill>
                  <a:srgbClr val="000090"/>
                </a:solidFill>
              </a:rPr>
              <a:t>Active and passive microwave imaging systems</a:t>
            </a:r>
          </a:p>
          <a:p>
            <a:pPr lvl="2"/>
            <a:r>
              <a:rPr lang="en-US" altLang="ko-KR" dirty="0" smtClean="0">
                <a:solidFill>
                  <a:srgbClr val="000090"/>
                </a:solidFill>
              </a:rPr>
              <a:t>Geospatial information processing &amp; data fusion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</p:spPr>
        <p:txBody>
          <a:bodyPr/>
          <a:lstStyle/>
          <a:p>
            <a:r>
              <a:rPr lang="de-DE" altLang="de-DE" dirty="0" smtClean="0"/>
              <a:t>Slide </a:t>
            </a:r>
            <a:fld id="{043E5469-E011-40CD-AB68-664F4061AC5D}" type="slidenum">
              <a:rPr lang="de-DE" altLang="de-DE" smtClean="0"/>
              <a:pPr/>
              <a:t>2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</p:spTree>
    <p:extLst>
      <p:ext uri="{BB962C8B-B14F-4D97-AF65-F5344CB8AC3E}">
        <p14:creationId xmlns:p14="http://schemas.microsoft.com/office/powerpoint/2010/main" val="353905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9896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0090"/>
                </a:solidFill>
                <a:latin typeface="Calibri"/>
                <a:cs typeface="Calibri"/>
              </a:rPr>
              <a:t>Key Elements of GRSS</a:t>
            </a:r>
            <a:endParaRPr lang="en-US" sz="4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Freeform 4"/>
          <p:cNvSpPr/>
          <p:nvPr/>
        </p:nvSpPr>
        <p:spPr>
          <a:xfrm flipH="1">
            <a:off x="827088" y="3212480"/>
            <a:ext cx="1800225" cy="1655762"/>
          </a:xfrm>
          <a:custGeom>
            <a:avLst/>
            <a:gdLst>
              <a:gd name="connsiteX0" fmla="*/ 0 w 1185984"/>
              <a:gd name="connsiteY0" fmla="*/ 509194 h 1018387"/>
              <a:gd name="connsiteX1" fmla="*/ 254597 w 1185984"/>
              <a:gd name="connsiteY1" fmla="*/ 0 h 1018387"/>
              <a:gd name="connsiteX2" fmla="*/ 931387 w 1185984"/>
              <a:gd name="connsiteY2" fmla="*/ 0 h 1018387"/>
              <a:gd name="connsiteX3" fmla="*/ 1185984 w 1185984"/>
              <a:gd name="connsiteY3" fmla="*/ 509194 h 1018387"/>
              <a:gd name="connsiteX4" fmla="*/ 931387 w 1185984"/>
              <a:gd name="connsiteY4" fmla="*/ 1018387 h 1018387"/>
              <a:gd name="connsiteX5" fmla="*/ 254597 w 1185984"/>
              <a:gd name="connsiteY5" fmla="*/ 1018387 h 1018387"/>
              <a:gd name="connsiteX6" fmla="*/ 0 w 1185984"/>
              <a:gd name="connsiteY6" fmla="*/ 509194 h 10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984" h="1018387">
                <a:moveTo>
                  <a:pt x="0" y="509194"/>
                </a:moveTo>
                <a:lnTo>
                  <a:pt x="254597" y="0"/>
                </a:lnTo>
                <a:lnTo>
                  <a:pt x="931387" y="0"/>
                </a:lnTo>
                <a:lnTo>
                  <a:pt x="1185984" y="509194"/>
                </a:lnTo>
                <a:lnTo>
                  <a:pt x="931387" y="1018387"/>
                </a:lnTo>
                <a:lnTo>
                  <a:pt x="254597" y="1018387"/>
                </a:lnTo>
                <a:lnTo>
                  <a:pt x="0" y="509194"/>
                </a:lnTo>
                <a:close/>
              </a:path>
            </a:pathLst>
          </a:custGeom>
          <a:solidFill>
            <a:srgbClr val="00529C"/>
          </a:solidFill>
          <a:ln>
            <a:solidFill>
              <a:srgbClr val="0052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698" tIns="195838" rIns="183698" bIns="195838" spcCol="1270" anchor="ctr"/>
          <a:lstStyle/>
          <a:p>
            <a:pPr algn="ctr" defTabSz="1333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Publications</a:t>
            </a:r>
          </a:p>
        </p:txBody>
      </p:sp>
      <p:sp>
        <p:nvSpPr>
          <p:cNvPr id="9" name="Freeform 8"/>
          <p:cNvSpPr/>
          <p:nvPr/>
        </p:nvSpPr>
        <p:spPr>
          <a:xfrm flipH="1">
            <a:off x="2301875" y="2348880"/>
            <a:ext cx="1800225" cy="1655762"/>
          </a:xfrm>
          <a:custGeom>
            <a:avLst/>
            <a:gdLst>
              <a:gd name="connsiteX0" fmla="*/ 0 w 1185984"/>
              <a:gd name="connsiteY0" fmla="*/ 509194 h 1018387"/>
              <a:gd name="connsiteX1" fmla="*/ 254597 w 1185984"/>
              <a:gd name="connsiteY1" fmla="*/ 0 h 1018387"/>
              <a:gd name="connsiteX2" fmla="*/ 931387 w 1185984"/>
              <a:gd name="connsiteY2" fmla="*/ 0 h 1018387"/>
              <a:gd name="connsiteX3" fmla="*/ 1185984 w 1185984"/>
              <a:gd name="connsiteY3" fmla="*/ 509194 h 1018387"/>
              <a:gd name="connsiteX4" fmla="*/ 931387 w 1185984"/>
              <a:gd name="connsiteY4" fmla="*/ 1018387 h 1018387"/>
              <a:gd name="connsiteX5" fmla="*/ 254597 w 1185984"/>
              <a:gd name="connsiteY5" fmla="*/ 1018387 h 1018387"/>
              <a:gd name="connsiteX6" fmla="*/ 0 w 1185984"/>
              <a:gd name="connsiteY6" fmla="*/ 509194 h 10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984" h="1018387">
                <a:moveTo>
                  <a:pt x="0" y="509194"/>
                </a:moveTo>
                <a:lnTo>
                  <a:pt x="254597" y="0"/>
                </a:lnTo>
                <a:lnTo>
                  <a:pt x="931387" y="0"/>
                </a:lnTo>
                <a:lnTo>
                  <a:pt x="1185984" y="509194"/>
                </a:lnTo>
                <a:lnTo>
                  <a:pt x="931387" y="1018387"/>
                </a:lnTo>
                <a:lnTo>
                  <a:pt x="254597" y="1018387"/>
                </a:lnTo>
                <a:lnTo>
                  <a:pt x="0" y="509194"/>
                </a:lnTo>
                <a:close/>
              </a:path>
            </a:pathLst>
          </a:custGeom>
          <a:solidFill>
            <a:srgbClr val="00529C"/>
          </a:solidFill>
          <a:ln>
            <a:solidFill>
              <a:srgbClr val="0052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698" tIns="195838" rIns="183698" bIns="195838" spcCol="1270" anchor="ctr"/>
          <a:lstStyle/>
          <a:p>
            <a:pPr algn="ctr" defTabSz="13335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Conferences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3776663" y="3212480"/>
            <a:ext cx="1800225" cy="1657350"/>
          </a:xfrm>
          <a:custGeom>
            <a:avLst/>
            <a:gdLst>
              <a:gd name="connsiteX0" fmla="*/ 0 w 1185984"/>
              <a:gd name="connsiteY0" fmla="*/ 509194 h 1018387"/>
              <a:gd name="connsiteX1" fmla="*/ 254597 w 1185984"/>
              <a:gd name="connsiteY1" fmla="*/ 0 h 1018387"/>
              <a:gd name="connsiteX2" fmla="*/ 931387 w 1185984"/>
              <a:gd name="connsiteY2" fmla="*/ 0 h 1018387"/>
              <a:gd name="connsiteX3" fmla="*/ 1185984 w 1185984"/>
              <a:gd name="connsiteY3" fmla="*/ 509194 h 1018387"/>
              <a:gd name="connsiteX4" fmla="*/ 931387 w 1185984"/>
              <a:gd name="connsiteY4" fmla="*/ 1018387 h 1018387"/>
              <a:gd name="connsiteX5" fmla="*/ 254597 w 1185984"/>
              <a:gd name="connsiteY5" fmla="*/ 1018387 h 1018387"/>
              <a:gd name="connsiteX6" fmla="*/ 0 w 1185984"/>
              <a:gd name="connsiteY6" fmla="*/ 509194 h 10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984" h="1018387">
                <a:moveTo>
                  <a:pt x="0" y="509194"/>
                </a:moveTo>
                <a:lnTo>
                  <a:pt x="254597" y="0"/>
                </a:lnTo>
                <a:lnTo>
                  <a:pt x="931387" y="0"/>
                </a:lnTo>
                <a:lnTo>
                  <a:pt x="1185984" y="509194"/>
                </a:lnTo>
                <a:lnTo>
                  <a:pt x="931387" y="1018387"/>
                </a:lnTo>
                <a:lnTo>
                  <a:pt x="254597" y="1018387"/>
                </a:lnTo>
                <a:lnTo>
                  <a:pt x="0" y="509194"/>
                </a:lnTo>
                <a:close/>
              </a:path>
            </a:pathLst>
          </a:custGeom>
          <a:solidFill>
            <a:srgbClr val="00529C"/>
          </a:solidFill>
          <a:ln>
            <a:solidFill>
              <a:srgbClr val="0052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698" tIns="195838" rIns="183698" bIns="195838" spcCol="1270" anchor="ctr"/>
          <a:lstStyle/>
          <a:p>
            <a:pPr algn="ctr" defTabSz="13335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Professional</a:t>
            </a:r>
          </a:p>
          <a:p>
            <a:pPr algn="ctr" defTabSz="13335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Activities</a:t>
            </a:r>
          </a:p>
        </p:txBody>
      </p:sp>
      <p:sp>
        <p:nvSpPr>
          <p:cNvPr id="11" name="Freeform 10"/>
          <p:cNvSpPr/>
          <p:nvPr/>
        </p:nvSpPr>
        <p:spPr>
          <a:xfrm flipH="1">
            <a:off x="5249863" y="2348880"/>
            <a:ext cx="1800225" cy="1655762"/>
          </a:xfrm>
          <a:custGeom>
            <a:avLst/>
            <a:gdLst>
              <a:gd name="connsiteX0" fmla="*/ 0 w 1185984"/>
              <a:gd name="connsiteY0" fmla="*/ 509194 h 1018387"/>
              <a:gd name="connsiteX1" fmla="*/ 254597 w 1185984"/>
              <a:gd name="connsiteY1" fmla="*/ 0 h 1018387"/>
              <a:gd name="connsiteX2" fmla="*/ 931387 w 1185984"/>
              <a:gd name="connsiteY2" fmla="*/ 0 h 1018387"/>
              <a:gd name="connsiteX3" fmla="*/ 1185984 w 1185984"/>
              <a:gd name="connsiteY3" fmla="*/ 509194 h 1018387"/>
              <a:gd name="connsiteX4" fmla="*/ 931387 w 1185984"/>
              <a:gd name="connsiteY4" fmla="*/ 1018387 h 1018387"/>
              <a:gd name="connsiteX5" fmla="*/ 254597 w 1185984"/>
              <a:gd name="connsiteY5" fmla="*/ 1018387 h 1018387"/>
              <a:gd name="connsiteX6" fmla="*/ 0 w 1185984"/>
              <a:gd name="connsiteY6" fmla="*/ 509194 h 10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984" h="1018387">
                <a:moveTo>
                  <a:pt x="0" y="509194"/>
                </a:moveTo>
                <a:lnTo>
                  <a:pt x="254597" y="0"/>
                </a:lnTo>
                <a:lnTo>
                  <a:pt x="931387" y="0"/>
                </a:lnTo>
                <a:lnTo>
                  <a:pt x="1185984" y="509194"/>
                </a:lnTo>
                <a:lnTo>
                  <a:pt x="931387" y="1018387"/>
                </a:lnTo>
                <a:lnTo>
                  <a:pt x="254597" y="1018387"/>
                </a:lnTo>
                <a:lnTo>
                  <a:pt x="0" y="509194"/>
                </a:lnTo>
                <a:close/>
              </a:path>
            </a:pathLst>
          </a:custGeom>
          <a:solidFill>
            <a:srgbClr val="00529C"/>
          </a:solidFill>
          <a:ln>
            <a:solidFill>
              <a:srgbClr val="0052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698" tIns="195838" rIns="183698" bIns="195838" spcCol="1270" anchor="ctr"/>
          <a:lstStyle/>
          <a:p>
            <a:pPr algn="ctr" defTabSz="13335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Information</a:t>
            </a:r>
          </a:p>
          <a:p>
            <a:pPr algn="ctr" defTabSz="13335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12" name="Freeform 11"/>
          <p:cNvSpPr/>
          <p:nvPr/>
        </p:nvSpPr>
        <p:spPr>
          <a:xfrm flipH="1">
            <a:off x="6724650" y="3212480"/>
            <a:ext cx="1800225" cy="1657350"/>
          </a:xfrm>
          <a:custGeom>
            <a:avLst/>
            <a:gdLst>
              <a:gd name="connsiteX0" fmla="*/ 0 w 1185984"/>
              <a:gd name="connsiteY0" fmla="*/ 509194 h 1018387"/>
              <a:gd name="connsiteX1" fmla="*/ 254597 w 1185984"/>
              <a:gd name="connsiteY1" fmla="*/ 0 h 1018387"/>
              <a:gd name="connsiteX2" fmla="*/ 931387 w 1185984"/>
              <a:gd name="connsiteY2" fmla="*/ 0 h 1018387"/>
              <a:gd name="connsiteX3" fmla="*/ 1185984 w 1185984"/>
              <a:gd name="connsiteY3" fmla="*/ 509194 h 1018387"/>
              <a:gd name="connsiteX4" fmla="*/ 931387 w 1185984"/>
              <a:gd name="connsiteY4" fmla="*/ 1018387 h 1018387"/>
              <a:gd name="connsiteX5" fmla="*/ 254597 w 1185984"/>
              <a:gd name="connsiteY5" fmla="*/ 1018387 h 1018387"/>
              <a:gd name="connsiteX6" fmla="*/ 0 w 1185984"/>
              <a:gd name="connsiteY6" fmla="*/ 509194 h 101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984" h="1018387">
                <a:moveTo>
                  <a:pt x="0" y="509194"/>
                </a:moveTo>
                <a:lnTo>
                  <a:pt x="254597" y="0"/>
                </a:lnTo>
                <a:lnTo>
                  <a:pt x="931387" y="0"/>
                </a:lnTo>
                <a:lnTo>
                  <a:pt x="1185984" y="509194"/>
                </a:lnTo>
                <a:lnTo>
                  <a:pt x="931387" y="1018387"/>
                </a:lnTo>
                <a:lnTo>
                  <a:pt x="254597" y="1018387"/>
                </a:lnTo>
                <a:lnTo>
                  <a:pt x="0" y="509194"/>
                </a:lnTo>
                <a:close/>
              </a:path>
            </a:pathLst>
          </a:custGeom>
          <a:solidFill>
            <a:srgbClr val="00529C"/>
          </a:solidFill>
          <a:ln>
            <a:solidFill>
              <a:srgbClr val="00529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698" tIns="195838" rIns="183698" bIns="195838" spcCol="1270" anchor="ctr"/>
          <a:lstStyle/>
          <a:p>
            <a:pPr algn="ctr" defTabSz="13335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Technical</a:t>
            </a:r>
          </a:p>
          <a:p>
            <a:pPr algn="ctr" defTabSz="13335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e-DE" sz="2000" b="0" dirty="0">
                <a:solidFill>
                  <a:prstClr val="white"/>
                </a:solidFill>
                <a:latin typeface="Calibri" panose="020F0502020204030204" pitchFamily="34" charset="0"/>
              </a:rPr>
              <a:t>Activities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</p:spPr>
        <p:txBody>
          <a:bodyPr/>
          <a:lstStyle/>
          <a:p>
            <a:r>
              <a:rPr lang="de-DE" altLang="de-DE" dirty="0" smtClean="0"/>
              <a:t>Slide </a:t>
            </a:r>
            <a:fld id="{043E5469-E011-40CD-AB68-664F4061AC5D}" type="slidenum">
              <a:rPr lang="de-DE" altLang="de-DE" smtClean="0"/>
              <a:pPr/>
              <a:t>3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2697684" y="5301406"/>
            <a:ext cx="36606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0090"/>
                </a:solidFill>
              </a:rPr>
              <a:t>www.grss-ieee.org</a:t>
            </a:r>
            <a:endParaRPr lang="en-US" sz="3200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3"/>
          <p:cNvGrpSpPr>
            <a:grpSpLocks/>
          </p:cNvGrpSpPr>
          <p:nvPr/>
        </p:nvGrpSpPr>
        <p:grpSpPr bwMode="auto">
          <a:xfrm>
            <a:off x="352780" y="2002870"/>
            <a:ext cx="2000687" cy="2667115"/>
            <a:chOff x="0" y="0"/>
            <a:chExt cx="2517" cy="3385"/>
          </a:xfrm>
        </p:grpSpPr>
        <p:pic>
          <p:nvPicPr>
            <p:cNvPr id="58378" name="Picture 1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CC56B"/>
                </a:clrFrom>
                <a:clrTo>
                  <a:srgbClr val="ECC56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17" cy="338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8379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CC56B"/>
                </a:clrFrom>
                <a:clrTo>
                  <a:srgbClr val="ECC56B">
                    <a:alpha val="0"/>
                  </a:srgbClr>
                </a:clrTo>
              </a:clrChange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 t="8333" b="80000"/>
            <a:stretch>
              <a:fillRect/>
            </a:stretch>
          </p:blipFill>
          <p:spPr bwMode="auto">
            <a:xfrm>
              <a:off x="0" y="2795"/>
              <a:ext cx="1769" cy="581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1" name="Picture 12" descr="GRS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36" y="3260124"/>
            <a:ext cx="1965685" cy="2744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14" descr="latest iss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97" y="4352171"/>
            <a:ext cx="1955884" cy="245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38" name="TextBox 7"/>
          <p:cNvSpPr txBox="1">
            <a:spLocks noChangeArrowheads="1"/>
          </p:cNvSpPr>
          <p:nvPr/>
        </p:nvSpPr>
        <p:spPr bwMode="auto">
          <a:xfrm>
            <a:off x="2353467" y="2193278"/>
            <a:ext cx="3049533" cy="101566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 smtClean="0">
                <a:latin typeface="Helvetica" pitchFamily="-84" charset="0"/>
                <a:ea typeface="+mn-ea"/>
              </a:rPr>
              <a:t>TGRS - Transactions</a:t>
            </a:r>
          </a:p>
          <a:p>
            <a:pPr>
              <a:defRPr/>
            </a:pPr>
            <a:r>
              <a:rPr lang="en-US" altLang="en-US" sz="2000" dirty="0" smtClean="0">
                <a:latin typeface="Helvetica" pitchFamily="-84" charset="0"/>
                <a:ea typeface="+mn-ea"/>
              </a:rPr>
              <a:t> First Published in 1963</a:t>
            </a:r>
          </a:p>
          <a:p>
            <a:pPr>
              <a:defRPr/>
            </a:pPr>
            <a:r>
              <a:rPr lang="en-US" altLang="en-US" sz="2000" dirty="0">
                <a:latin typeface="Helvetica" pitchFamily="-84" charset="0"/>
                <a:ea typeface="+mn-ea"/>
              </a:rPr>
              <a:t> </a:t>
            </a:r>
            <a:r>
              <a:rPr lang="en-US" altLang="en-US" sz="2000" dirty="0" smtClean="0">
                <a:latin typeface="Helvetica" pitchFamily="-84" charset="0"/>
                <a:ea typeface="+mn-ea"/>
              </a:rPr>
              <a:t>599 papers last year</a:t>
            </a:r>
            <a:endParaRPr lang="en-CA" altLang="en-US" sz="2000" dirty="0" smtClean="0">
              <a:latin typeface="Helvetica" pitchFamily="-84" charset="0"/>
              <a:ea typeface="+mn-ea"/>
            </a:endParaRPr>
          </a:p>
        </p:txBody>
      </p:sp>
      <p:sp>
        <p:nvSpPr>
          <p:cNvPr id="376839" name="Rectangle 9"/>
          <p:cNvSpPr>
            <a:spLocks noChangeArrowheads="1"/>
          </p:cNvSpPr>
          <p:nvPr/>
        </p:nvSpPr>
        <p:spPr bwMode="auto">
          <a:xfrm>
            <a:off x="3623321" y="3335727"/>
            <a:ext cx="3873967" cy="132343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000" dirty="0" smtClean="0">
                <a:latin typeface="Helvetica" pitchFamily="-84" charset="0"/>
                <a:ea typeface="+mn-ea"/>
              </a:rPr>
              <a:t>GRSL - Letters</a:t>
            </a:r>
          </a:p>
          <a:p>
            <a:pPr>
              <a:defRPr/>
            </a:pPr>
            <a:r>
              <a:rPr lang="en-US" altLang="en-US" sz="2000" dirty="0" smtClean="0">
                <a:latin typeface="Helvetica" pitchFamily="-84" charset="0"/>
                <a:ea typeface="+mn-ea"/>
              </a:rPr>
              <a:t>First Published  2004</a:t>
            </a:r>
          </a:p>
          <a:p>
            <a:pPr>
              <a:defRPr/>
            </a:pPr>
            <a:r>
              <a:rPr lang="en-US" altLang="en-US" sz="2000" dirty="0" smtClean="0">
                <a:latin typeface="Helvetica" pitchFamily="-84" charset="0"/>
                <a:ea typeface="+mn-ea"/>
              </a:rPr>
              <a:t>564 papers last year</a:t>
            </a:r>
          </a:p>
          <a:p>
            <a:pPr>
              <a:defRPr/>
            </a:pPr>
            <a:endParaRPr lang="en-CA" altLang="en-US" sz="2000" dirty="0" smtClean="0">
              <a:solidFill>
                <a:srgbClr val="FF0000"/>
              </a:solidFill>
              <a:latin typeface="Helvetica" pitchFamily="-84" charset="0"/>
              <a:ea typeface="+mn-ea"/>
            </a:endParaRPr>
          </a:p>
        </p:txBody>
      </p:sp>
      <p:sp>
        <p:nvSpPr>
          <p:cNvPr id="376840" name="Rectangle 10"/>
          <p:cNvSpPr>
            <a:spLocks noChangeArrowheads="1"/>
          </p:cNvSpPr>
          <p:nvPr/>
        </p:nvSpPr>
        <p:spPr bwMode="auto">
          <a:xfrm>
            <a:off x="5020581" y="4542579"/>
            <a:ext cx="3206138" cy="101566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latin typeface="Helvetica" pitchFamily="-84" charset="0"/>
                <a:cs typeface="Arial" charset="0"/>
              </a:rPr>
              <a:t>J-STARS </a:t>
            </a:r>
          </a:p>
          <a:p>
            <a:pPr>
              <a:defRPr/>
            </a:pPr>
            <a:r>
              <a:rPr lang="en-CA" sz="2000" b="1" dirty="0">
                <a:solidFill>
                  <a:srgbClr val="003399"/>
                </a:solidFill>
                <a:latin typeface="Helvetica" pitchFamily="-84" charset="0"/>
                <a:cs typeface="Arial" charset="0"/>
              </a:rPr>
              <a:t>First Published in 2008</a:t>
            </a:r>
          </a:p>
          <a:p>
            <a:pPr>
              <a:defRPr/>
            </a:pPr>
            <a:r>
              <a:rPr lang="en-CA" sz="2000" b="1" dirty="0">
                <a:solidFill>
                  <a:srgbClr val="003399"/>
                </a:solidFill>
                <a:latin typeface="Helvetica" pitchFamily="-84" charset="0"/>
                <a:cs typeface="Arial" charset="0"/>
              </a:rPr>
              <a:t>571 papers last year</a:t>
            </a:r>
          </a:p>
        </p:txBody>
      </p:sp>
      <p:sp>
        <p:nvSpPr>
          <p:cNvPr id="58377" name="TextBox 4"/>
          <p:cNvSpPr txBox="1">
            <a:spLocks noChangeArrowheads="1"/>
          </p:cNvSpPr>
          <p:nvPr/>
        </p:nvSpPr>
        <p:spPr bwMode="auto">
          <a:xfrm>
            <a:off x="6022444" y="2047110"/>
            <a:ext cx="29032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sz="3200" dirty="0">
                <a:solidFill>
                  <a:srgbClr val="000090"/>
                </a:solidFill>
                <a:latin typeface="Calibri" charset="0"/>
              </a:rPr>
              <a:t>High Quality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3200" dirty="0">
                <a:solidFill>
                  <a:srgbClr val="000090"/>
                </a:solidFill>
                <a:latin typeface="Calibri" charset="0"/>
              </a:rPr>
              <a:t>High Impact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3200" dirty="0">
                <a:solidFill>
                  <a:srgbClr val="000090"/>
                </a:solidFill>
                <a:latin typeface="Calibri" charset="0"/>
              </a:rPr>
              <a:t>Fully Edited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562074"/>
          </a:xfrm>
        </p:spPr>
        <p:txBody>
          <a:bodyPr/>
          <a:lstStyle/>
          <a:p>
            <a:pPr algn="ctr"/>
            <a:r>
              <a:rPr lang="en-US" altLang="en-US" sz="4000" b="1" dirty="0" smtClean="0">
                <a:solidFill>
                  <a:srgbClr val="000090"/>
                </a:solidFill>
                <a:latin typeface="Calibri"/>
                <a:cs typeface="Calibri"/>
              </a:rPr>
              <a:t>IEEE GRSS Journals</a:t>
            </a:r>
            <a:endParaRPr lang="en-US" sz="4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</p:spPr>
        <p:txBody>
          <a:bodyPr/>
          <a:lstStyle/>
          <a:p>
            <a:r>
              <a:rPr lang="de-DE" altLang="de-DE" dirty="0" smtClean="0"/>
              <a:t>Slide </a:t>
            </a:r>
            <a:fld id="{043E5469-E011-40CD-AB68-664F4061AC5D}" type="slidenum">
              <a:rPr lang="de-DE" altLang="de-DE" smtClean="0"/>
              <a:pPr/>
              <a:t>4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</p:spTree>
    <p:extLst>
      <p:ext uri="{BB962C8B-B14F-4D97-AF65-F5344CB8AC3E}">
        <p14:creationId xmlns:p14="http://schemas.microsoft.com/office/powerpoint/2010/main" val="79604600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C:\Users\melbac\Desktop\2013 Nov AdCom Meeting\Graphics for Poster\Magazine_March13_230_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0" y="1823418"/>
            <a:ext cx="215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31628"/>
            <a:ext cx="214471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91264" cy="710952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IEEE GRSS Magazine (quarterly) and </a:t>
            </a:r>
            <a:br>
              <a:rPr lang="en-US" alt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altLang="en-US" sz="3200" b="1" dirty="0" smtClean="0">
                <a:solidFill>
                  <a:srgbClr val="000090"/>
                </a:solidFill>
                <a:latin typeface="Calibri"/>
                <a:cs typeface="Calibri"/>
              </a:rPr>
              <a:t>e-Newsletter (monthly)</a:t>
            </a:r>
            <a:endParaRPr lang="en-US" sz="32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59398" name="Picture 8" descr="C:\Users\melbac\Desktop\GRS Magazine\GRS Magazine.cover.Dec 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84"/>
            <a:ext cx="20891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8-06-02 at 9.10.12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0769"/>
          <a:stretch/>
        </p:blipFill>
        <p:spPr>
          <a:xfrm>
            <a:off x="4932040" y="1938488"/>
            <a:ext cx="3968750" cy="4370832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</p:spPr>
        <p:txBody>
          <a:bodyPr/>
          <a:lstStyle/>
          <a:p>
            <a:r>
              <a:rPr lang="de-DE" altLang="de-DE" dirty="0" smtClean="0"/>
              <a:t>Slide </a:t>
            </a:r>
            <a:fld id="{043E5469-E011-40CD-AB68-664F4061AC5D}" type="slidenum">
              <a:rPr lang="de-DE" altLang="de-DE" smtClean="0"/>
              <a:pPr/>
              <a:t>5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  <p:pic>
        <p:nvPicPr>
          <p:cNvPr id="12" name="Picture 9" descr="C:\Users\melbac\Desktop\GRS Magazine\March 2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83" y="3717032"/>
            <a:ext cx="219392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66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179512" y="1628800"/>
            <a:ext cx="8784976" cy="121848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 lIns="90487" tIns="44450" rIns="90487" bIns="44450"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>
              <a:defRPr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>
              <a:defRPr sz="16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>
              <a:defRPr sz="12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>
              <a:defRPr sz="12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eaLnBrk="0" hangingPunct="0">
              <a:defRPr sz="12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eaLnBrk="0" hangingPunct="0">
              <a:defRPr sz="12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eaLnBrk="0" hangingPunct="0">
              <a:defRPr sz="12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eaLnBrk="0" hangingPunct="0">
              <a:defRPr sz="12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50000"/>
              <a:buFont typeface="Zapf Dingbats" charset="0"/>
              <a:buNone/>
            </a:pPr>
            <a:r>
              <a:rPr lang="en-US" sz="4000" dirty="0">
                <a:solidFill>
                  <a:srgbClr val="000090"/>
                </a:solidFill>
                <a:cs typeface="Arial" charset="0"/>
              </a:rPr>
              <a:t>GRSS Conferences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50000"/>
              <a:buFont typeface="Zapf Dingbats" charset="0"/>
              <a:buNone/>
            </a:pPr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IGARSS:  International Geoscience and Remote Sensing Symposium – GRSS Flagship Conference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Pct val="50000"/>
              <a:buFont typeface="Zapf Dingbats" charset="0"/>
              <a:buNone/>
            </a:pPr>
            <a:r>
              <a:rPr lang="en-US" dirty="0" err="1" smtClean="0">
                <a:solidFill>
                  <a:srgbClr val="000090"/>
                </a:solidFill>
                <a:latin typeface="Calibri"/>
                <a:cs typeface="Calibri"/>
              </a:rPr>
              <a:t>Microrad</a:t>
            </a:r>
            <a:r>
              <a:rPr lang="en-US" dirty="0" smtClean="0">
                <a:solidFill>
                  <a:srgbClr val="000090"/>
                </a:solidFill>
                <a:latin typeface="Calibri"/>
                <a:cs typeface="Calibri"/>
              </a:rPr>
              <a:t>, ATM-MIRS </a:t>
            </a:r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+ other small conferences and symposia </a:t>
            </a:r>
            <a:endParaRPr lang="en-CA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4356100" y="2852738"/>
            <a:ext cx="460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7897" name="TextBox 4"/>
          <p:cNvSpPr txBox="1">
            <a:spLocks noChangeArrowheads="1"/>
          </p:cNvSpPr>
          <p:nvPr/>
        </p:nvSpPr>
        <p:spPr bwMode="auto">
          <a:xfrm>
            <a:off x="6372151" y="3118316"/>
            <a:ext cx="25203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rgbClr val="00339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ü"/>
            </a:pPr>
            <a:r>
              <a:rPr lang="en-US" sz="2400" dirty="0">
                <a:solidFill>
                  <a:srgbClr val="000090"/>
                </a:solidFill>
                <a:latin typeface="Calibri" charset="0"/>
              </a:rPr>
              <a:t>2000-3000 attendees</a:t>
            </a:r>
          </a:p>
          <a:p>
            <a:pPr>
              <a:buFont typeface="Wingdings" charset="0"/>
              <a:buChar char="ü"/>
            </a:pPr>
            <a:r>
              <a:rPr lang="en-US" sz="2400" dirty="0">
                <a:solidFill>
                  <a:srgbClr val="000090"/>
                </a:solidFill>
                <a:latin typeface="Calibri" charset="0"/>
              </a:rPr>
              <a:t>Venue </a:t>
            </a:r>
            <a:r>
              <a:rPr lang="en-US" sz="2400" dirty="0" smtClean="0">
                <a:solidFill>
                  <a:srgbClr val="000090"/>
                </a:solidFill>
                <a:latin typeface="Calibri" charset="0"/>
              </a:rPr>
              <a:t>rotates: Europe, Asia, Americas 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2400" dirty="0" smtClean="0">
                <a:solidFill>
                  <a:srgbClr val="000090"/>
                </a:solidFill>
                <a:latin typeface="Calibri" charset="0"/>
              </a:rPr>
              <a:t>2018 – Spain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2400" dirty="0" smtClean="0">
                <a:solidFill>
                  <a:srgbClr val="000090"/>
                </a:solidFill>
                <a:latin typeface="Calibri" charset="0"/>
              </a:rPr>
              <a:t>2019 – Japan</a:t>
            </a:r>
          </a:p>
          <a:p>
            <a:pPr eaLnBrk="1" hangingPunct="1">
              <a:buFont typeface="Wingdings" charset="0"/>
              <a:buChar char="ü"/>
            </a:pPr>
            <a:r>
              <a:rPr lang="en-US" sz="2400" dirty="0" smtClean="0">
                <a:solidFill>
                  <a:srgbClr val="000090"/>
                </a:solidFill>
                <a:latin typeface="Calibri" charset="0"/>
              </a:rPr>
              <a:t>2020 - Hawaii</a:t>
            </a:r>
            <a:endParaRPr lang="en-US" sz="2400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2" name="Picture 1" descr="Screen Shot 2018-06-02 at 9.1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3068960"/>
            <a:ext cx="6217920" cy="331724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</p:spPr>
        <p:txBody>
          <a:bodyPr/>
          <a:lstStyle/>
          <a:p>
            <a:r>
              <a:rPr lang="de-DE" altLang="de-DE" dirty="0" smtClean="0"/>
              <a:t>Slide </a:t>
            </a:r>
            <a:fld id="{043E5469-E011-40CD-AB68-664F4061AC5D}" type="slidenum">
              <a:rPr lang="de-DE" altLang="de-DE" smtClean="0"/>
              <a:pPr/>
              <a:t>6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</p:spTree>
    <p:extLst>
      <p:ext uri="{BB962C8B-B14F-4D97-AF65-F5344CB8AC3E}">
        <p14:creationId xmlns:p14="http://schemas.microsoft.com/office/powerpoint/2010/main" val="4152756718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556792"/>
            <a:ext cx="9196388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623728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002060"/>
                </a:solidFill>
              </a:rPr>
              <a:t>63</a:t>
            </a:r>
            <a:r>
              <a:rPr lang="en-US" sz="2400" b="0" dirty="0" smtClean="0">
                <a:solidFill>
                  <a:srgbClr val="002060"/>
                </a:solidFill>
              </a:rPr>
              <a:t> </a:t>
            </a:r>
            <a:r>
              <a:rPr lang="en-US" sz="2400" b="0" dirty="0">
                <a:solidFill>
                  <a:srgbClr val="002060"/>
                </a:solidFill>
              </a:rPr>
              <a:t>Chapters </a:t>
            </a:r>
            <a:endParaRPr lang="en-CA" sz="2400" b="0" dirty="0">
              <a:solidFill>
                <a:srgbClr val="002060"/>
              </a:solidFill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685800" y="838200"/>
            <a:ext cx="8402638" cy="707886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EAEAEA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800" b="1">
                <a:solidFill>
                  <a:srgbClr val="003399"/>
                </a:solidFill>
                <a:latin typeface="Arial" charset="0"/>
              </a:defRPr>
            </a:lvl1pPr>
            <a:lvl2pPr marL="37931725" indent="-37474525" algn="ctr">
              <a:defRPr sz="2800"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>
              <a:defRPr sz="2800"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>
              <a:defRPr sz="2800"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>
              <a:defRPr sz="2800"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 smtClean="0">
                <a:ea typeface="+mn-ea"/>
              </a:rPr>
              <a:t>GRSS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Chapters</a:t>
            </a:r>
            <a:endParaRPr lang="en-US" altLang="en-US" sz="4000" i="1" dirty="0" smtClean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53213"/>
            <a:ext cx="1905000" cy="204787"/>
          </a:xfrm>
        </p:spPr>
        <p:txBody>
          <a:bodyPr/>
          <a:lstStyle/>
          <a:p>
            <a:r>
              <a:rPr lang="de-DE" altLang="de-DE" dirty="0" smtClean="0"/>
              <a:t>Slide </a:t>
            </a:r>
            <a:fld id="{043E5469-E011-40CD-AB68-664F4061AC5D}" type="slidenum">
              <a:rPr lang="de-DE" altLang="de-DE" smtClean="0"/>
              <a:pPr/>
              <a:t>7</a:t>
            </a:fld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  <p:grpSp>
        <p:nvGrpSpPr>
          <p:cNvPr id="9" name="Group 8"/>
          <p:cNvGrpSpPr/>
          <p:nvPr/>
        </p:nvGrpSpPr>
        <p:grpSpPr>
          <a:xfrm>
            <a:off x="2771800" y="2498625"/>
            <a:ext cx="3434253" cy="1506439"/>
            <a:chOff x="2771800" y="2498625"/>
            <a:chExt cx="3434253" cy="1506439"/>
          </a:xfrm>
        </p:grpSpPr>
        <p:sp>
          <p:nvSpPr>
            <p:cNvPr id="2" name="TextBox 1"/>
            <p:cNvSpPr txBox="1"/>
            <p:nvPr/>
          </p:nvSpPr>
          <p:spPr>
            <a:xfrm>
              <a:off x="3275856" y="2498625"/>
              <a:ext cx="2930197" cy="92333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8575" cmpd="sng"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Boston Chapter Chair: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Francesca </a:t>
              </a:r>
              <a:r>
                <a:rPr lang="en-US" dirty="0" err="1" smtClean="0">
                  <a:solidFill>
                    <a:srgbClr val="000090"/>
                  </a:solidFill>
                </a:rPr>
                <a:t>Scire</a:t>
              </a:r>
              <a:r>
                <a:rPr lang="en-US" dirty="0" smtClean="0">
                  <a:solidFill>
                    <a:srgbClr val="000090"/>
                  </a:solidFill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</a:rPr>
                <a:t>Scapuzzo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r>
                <a:rPr lang="en-US" dirty="0" err="1" smtClean="0">
                  <a:solidFill>
                    <a:srgbClr val="000090"/>
                  </a:solidFill>
                </a:rPr>
                <a:t>fscire@alum.mit.edu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2771800" y="3429000"/>
              <a:ext cx="504056" cy="576064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078205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35696" y="134076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Technical Committees of the Geoscience and Remote Sensing Society (GRSS)</a:t>
            </a:r>
            <a:endParaRPr lang="en-US" sz="4000" b="1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5936" y="3789040"/>
            <a:ext cx="4752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>
                <a:latin typeface="Calibri" panose="020F0502020204030204" pitchFamily="34" charset="0"/>
              </a:rPr>
              <a:t>Irena </a:t>
            </a:r>
            <a:r>
              <a:rPr lang="de-DE" sz="2800" dirty="0" err="1" smtClean="0">
                <a:latin typeface="Calibri" panose="020F0502020204030204" pitchFamily="34" charset="0"/>
              </a:rPr>
              <a:t>Hajnsek</a:t>
            </a:r>
            <a:r>
              <a:rPr lang="de-DE" sz="2800" dirty="0" smtClean="0">
                <a:latin typeface="Calibri" panose="020F0502020204030204" pitchFamily="34" charset="0"/>
              </a:rPr>
              <a:t> (ETH/DLR)</a:t>
            </a:r>
          </a:p>
          <a:p>
            <a:pPr algn="r"/>
            <a:r>
              <a:rPr lang="de-DE" sz="2400" dirty="0" smtClean="0">
                <a:latin typeface="Calibri" panose="020F0502020204030204" pitchFamily="34" charset="0"/>
              </a:rPr>
              <a:t>VP </a:t>
            </a:r>
            <a:r>
              <a:rPr lang="de-DE" sz="2400" dirty="0" err="1" smtClean="0">
                <a:latin typeface="Calibri" panose="020F0502020204030204" pitchFamily="34" charset="0"/>
              </a:rPr>
              <a:t>of</a:t>
            </a:r>
            <a:r>
              <a:rPr lang="de-DE" sz="2400" dirty="0" smtClean="0">
                <a:latin typeface="Calibri" panose="020F0502020204030204" pitchFamily="34" charset="0"/>
              </a:rPr>
              <a:t> Technical </a:t>
            </a:r>
            <a:r>
              <a:rPr lang="de-DE" sz="2400" dirty="0" err="1" smtClean="0">
                <a:latin typeface="Calibri" panose="020F0502020204030204" pitchFamily="34" charset="0"/>
              </a:rPr>
              <a:t>Activities</a:t>
            </a:r>
            <a:endParaRPr lang="de-DE" sz="2400" dirty="0" smtClean="0">
              <a:latin typeface="Calibri" panose="020F0502020204030204" pitchFamily="34" charset="0"/>
            </a:endParaRP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645024"/>
            <a:ext cx="4290273" cy="2582415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53213"/>
            <a:ext cx="1905000" cy="204787"/>
          </a:xfrm>
          <a:prstGeom prst="rect">
            <a:avLst/>
          </a:prstGeom>
        </p:spPr>
        <p:txBody>
          <a:bodyPr/>
          <a:lstStyle/>
          <a:p>
            <a:r>
              <a:rPr lang="de-DE" altLang="de-DE" sz="1000" i="1" dirty="0">
                <a:solidFill>
                  <a:srgbClr val="000090"/>
                </a:solidFill>
              </a:rPr>
              <a:t>Slide </a:t>
            </a:r>
            <a:fld id="{043E5469-E011-40CD-AB68-664F4061AC5D}" type="slidenum">
              <a:rPr lang="de-DE" altLang="de-DE" sz="1000" i="1">
                <a:solidFill>
                  <a:srgbClr val="000090"/>
                </a:solidFill>
              </a:rPr>
              <a:pPr/>
              <a:t>8</a:t>
            </a:fld>
            <a:r>
              <a:rPr lang="de-DE" altLang="de-DE" sz="800" dirty="0"/>
              <a:t>	</a:t>
            </a:r>
          </a:p>
          <a:p>
            <a:r>
              <a:rPr lang="de-DE" altLang="de-DE" sz="600" dirty="0" smtClean="0"/>
              <a:t>	</a:t>
            </a:r>
            <a:endParaRPr lang="de-DE" altLang="de-DE" sz="600" dirty="0"/>
          </a:p>
        </p:txBody>
      </p:sp>
    </p:spTree>
    <p:extLst>
      <p:ext uri="{BB962C8B-B14F-4D97-AF65-F5344CB8AC3E}">
        <p14:creationId xmlns:p14="http://schemas.microsoft.com/office/powerpoint/2010/main" val="116832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19672" y="764704"/>
            <a:ext cx="5904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Calibri" panose="020F0502020204030204" pitchFamily="34" charset="0"/>
              </a:rPr>
              <a:t>GRSS Technical Committees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401"/>
              </p:ext>
            </p:extLst>
          </p:nvPr>
        </p:nvGraphicFramePr>
        <p:xfrm>
          <a:off x="179512" y="1268760"/>
          <a:ext cx="8784976" cy="53143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6104"/>
                <a:gridCol w="4176464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ID</a:t>
                      </a:r>
                      <a:endParaRPr lang="de-DE" sz="16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TC</a:t>
                      </a:r>
                      <a:r>
                        <a:rPr lang="de-DE" sz="1600" baseline="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 Name</a:t>
                      </a:r>
                      <a:endParaRPr lang="de-DE" sz="16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err="1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Chair</a:t>
                      </a:r>
                      <a:r>
                        <a:rPr lang="de-DE" sz="1600" baseline="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 /Co-</a:t>
                      </a:r>
                      <a:r>
                        <a:rPr lang="de-DE" sz="1600" baseline="0" dirty="0" err="1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Chair</a:t>
                      </a:r>
                      <a:endParaRPr lang="de-DE" sz="160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ESI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dirty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Earth Science </a:t>
                      </a:r>
                      <a:r>
                        <a:rPr lang="de-DE" sz="1600" b="0" dirty="0" err="1">
                          <a:solidFill>
                            <a:srgbClr val="00009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Informatics</a:t>
                      </a:r>
                      <a:endParaRPr lang="de-DE" sz="1600" b="0" dirty="0">
                        <a:solidFill>
                          <a:srgbClr val="00009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Peter Baumann (Jacobs Uni)</a:t>
                      </a:r>
                    </a:p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Peng Yue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(Wuhan Uni)</a:t>
                      </a:r>
                      <a:endParaRPr lang="de-DE" sz="1600" b="0" i="0" u="none" strike="noStrike" dirty="0" smtClean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Rahul Ramachandran (NASA MSFC)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</a:rPr>
                        <a:t>FARS</a:t>
                      </a:r>
                      <a:endParaRPr lang="de-DE" sz="1800" b="1" dirty="0">
                        <a:solidFill>
                          <a:srgbClr val="7030A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Frequency Allocations in Remote Sensing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Paolo de Matthaeis (NASA GSFC)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Roger </a:t>
                      </a:r>
                      <a:r>
                        <a:rPr lang="de-DE" sz="1600" b="0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Oliva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="0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Balague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(ESA)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Yan </a:t>
                      </a:r>
                      <a:r>
                        <a:rPr lang="de-DE" sz="1600" b="0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Soldo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(NASA GSFC)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IADF</a:t>
                      </a:r>
                      <a:endParaRPr lang="de-DE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Image Analysis and Data Fusion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Bertrand Le Saux (ONERA)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Ronny Hänsch (TUB)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Naoto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="0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Yokoya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(Uni Tokyo)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IFT</a:t>
                      </a:r>
                      <a:endParaRPr lang="de-DE" sz="1800" b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Instrumentation </a:t>
                      </a:r>
                      <a:r>
                        <a:rPr lang="de-DE" sz="1600" b="0" i="0" u="none" strike="noStrike" dirty="0" err="1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600" b="0" i="0" u="none" strike="noStrike" dirty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Future Technologies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Upendra</a:t>
                      </a: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N. Singh 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(NASA Langley)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Georgios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="0" i="0" u="none" strike="noStrike" baseline="0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Tzeremes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(ESA ESTEC)</a:t>
                      </a:r>
                      <a:endParaRPr lang="de-DE" sz="1600" b="0" i="0" u="none" strike="noStrike" dirty="0" smtClean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Marwan Younis  (DLR)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GSIS</a:t>
                      </a:r>
                      <a:endParaRPr lang="de-DE" sz="1800" b="1" dirty="0">
                        <a:solidFill>
                          <a:srgbClr val="4F81BD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Geoscience </a:t>
                      </a:r>
                      <a:r>
                        <a:rPr lang="en-US" sz="1600" b="0" dirty="0" err="1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Spaceborne</a:t>
                      </a:r>
                      <a:r>
                        <a:rPr lang="en-US" sz="1600" b="0" dirty="0" smtClean="0">
                          <a:solidFill>
                            <a:srgbClr val="000090"/>
                          </a:solidFill>
                          <a:latin typeface="Calibri" panose="020F0502020204030204" pitchFamily="34" charset="0"/>
                        </a:rPr>
                        <a:t> Imaging Spectroscopy</a:t>
                      </a:r>
                      <a:endParaRPr lang="de-DE" sz="1600" b="0" dirty="0">
                        <a:solidFill>
                          <a:srgbClr val="00009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Cindy Ong (CSIRO)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Uta Heiden (DLR)</a:t>
                      </a:r>
                    </a:p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Andreas Mueller (DLR)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MIRS</a:t>
                      </a:r>
                      <a:endParaRPr lang="de-DE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Modeling in Remote </a:t>
                      </a:r>
                      <a:r>
                        <a:rPr lang="de-DE" sz="1600" b="0" i="0" u="none" strike="noStrike" dirty="0" err="1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Sensing</a:t>
                      </a:r>
                      <a:endParaRPr lang="de-DE" sz="16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Jiancheng </a:t>
                      </a: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Shi 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(RADI)</a:t>
                      </a:r>
                    </a:p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John Kerekes (RIT)</a:t>
                      </a:r>
                    </a:p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Joel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Johnson (Ohio State Uni)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>
                          <a:latin typeface="Calibri" panose="020F0502020204030204" pitchFamily="34" charset="0"/>
                        </a:rPr>
                        <a:t>GSEO</a:t>
                      </a:r>
                      <a:endParaRPr lang="de-DE" sz="18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GRSS Standards  </a:t>
                      </a:r>
                      <a:r>
                        <a:rPr lang="de-DE" sz="1600" b="0" i="0" u="none" strike="noStrike" baseline="0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</a:rPr>
                        <a:t> Earth Observation</a:t>
                      </a:r>
                      <a:endParaRPr lang="de-DE" sz="1600" b="0" i="0" u="none" strike="noStrike" dirty="0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Siri-Jodha Singh KHALSA 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(Uni Colorado)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Kevin Romero (Northrop </a:t>
                      </a:r>
                      <a:r>
                        <a:rPr lang="de-DE" sz="1600" b="0" i="0" u="none" strike="noStrike" dirty="0" err="1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Grumman</a:t>
                      </a:r>
                      <a:r>
                        <a:rPr lang="de-DE" sz="1600" b="0" i="0" u="none" strike="noStrike" dirty="0" smtClean="0">
                          <a:solidFill>
                            <a:srgbClr val="00009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53213"/>
            <a:ext cx="1905000" cy="204787"/>
          </a:xfrm>
          <a:prstGeom prst="rect">
            <a:avLst/>
          </a:prstGeom>
        </p:spPr>
        <p:txBody>
          <a:bodyPr/>
          <a:lstStyle/>
          <a:p>
            <a:r>
              <a:rPr lang="de-DE" altLang="de-DE" sz="1000" i="1" dirty="0" smtClean="0"/>
              <a:t>S</a:t>
            </a:r>
            <a:r>
              <a:rPr lang="de-DE" altLang="de-DE" sz="1000" i="1" dirty="0" smtClean="0">
                <a:solidFill>
                  <a:srgbClr val="000090"/>
                </a:solidFill>
              </a:rPr>
              <a:t>lide </a:t>
            </a:r>
            <a:fld id="{043E5469-E011-40CD-AB68-664F4061AC5D}" type="slidenum">
              <a:rPr lang="de-DE" altLang="de-DE" sz="1000" i="1" smtClean="0">
                <a:solidFill>
                  <a:srgbClr val="000090"/>
                </a:solidFill>
              </a:rPr>
              <a:pPr/>
              <a:t>9</a:t>
            </a:fld>
            <a:r>
              <a:rPr lang="de-DE" altLang="de-DE" sz="1000" i="1" dirty="0" smtClean="0"/>
              <a:t>	</a:t>
            </a:r>
            <a:endParaRPr lang="de-DE" alt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385360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09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658</Words>
  <Application>Microsoft Macintosh PowerPoint</Application>
  <PresentationFormat>On-screen Show (4:3)</PresentationFormat>
  <Paragraphs>194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Microsoft Office 98</vt:lpstr>
      <vt:lpstr>PowerPoint Presentation</vt:lpstr>
      <vt:lpstr>IEEE Geoscience and Remote Sensing Society:  IEEE GRSS</vt:lpstr>
      <vt:lpstr>Key Elements of GRSS</vt:lpstr>
      <vt:lpstr>IEEE GRSS Journals</vt:lpstr>
      <vt:lpstr>IEEE GRSS Magazine (quarterly) and  e-Newsletter (monthly)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Hajnsek, Irena</dc:creator>
  <cp:lastModifiedBy>John Kerekes</cp:lastModifiedBy>
  <cp:revision>397</cp:revision>
  <dcterms:modified xsi:type="dcterms:W3CDTF">2018-06-04T01:15:12Z</dcterms:modified>
</cp:coreProperties>
</file>